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2"/>
  </p:notesMasterIdLst>
  <p:handoutMasterIdLst>
    <p:handoutMasterId r:id="rId153"/>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279" r:id="rId18"/>
    <p:sldId id="2062" r:id="rId19"/>
    <p:sldId id="2280" r:id="rId20"/>
    <p:sldId id="1981" r:id="rId21"/>
    <p:sldId id="2074" r:id="rId22"/>
    <p:sldId id="2102" r:id="rId23"/>
    <p:sldId id="2107" r:id="rId24"/>
    <p:sldId id="2075" r:id="rId25"/>
    <p:sldId id="1657" r:id="rId26"/>
    <p:sldId id="1894" r:id="rId27"/>
    <p:sldId id="1965" r:id="rId28"/>
    <p:sldId id="1967" r:id="rId29"/>
    <p:sldId id="1968" r:id="rId30"/>
    <p:sldId id="1969" r:id="rId31"/>
    <p:sldId id="2035" r:id="rId32"/>
    <p:sldId id="2104" r:id="rId33"/>
    <p:sldId id="2112" r:id="rId34"/>
    <p:sldId id="2113" r:id="rId35"/>
    <p:sldId id="2275" r:id="rId36"/>
    <p:sldId id="2114" r:id="rId37"/>
    <p:sldId id="2272" r:id="rId38"/>
    <p:sldId id="2167" r:id="rId39"/>
    <p:sldId id="2207" r:id="rId40"/>
    <p:sldId id="2215" r:id="rId41"/>
    <p:sldId id="2210" r:id="rId42"/>
    <p:sldId id="2209" r:id="rId43"/>
    <p:sldId id="2211" r:id="rId44"/>
    <p:sldId id="2264" r:id="rId45"/>
    <p:sldId id="2267" r:id="rId46"/>
    <p:sldId id="2008" r:id="rId47"/>
    <p:sldId id="1945" r:id="rId48"/>
    <p:sldId id="2036" r:id="rId49"/>
    <p:sldId id="2037" r:id="rId50"/>
    <p:sldId id="2071" r:id="rId51"/>
    <p:sldId id="2218" r:id="rId52"/>
    <p:sldId id="1688" r:id="rId53"/>
    <p:sldId id="1703" r:id="rId54"/>
    <p:sldId id="1705" r:id="rId55"/>
    <p:sldId id="2251" r:id="rId56"/>
    <p:sldId id="2254" r:id="rId57"/>
    <p:sldId id="1706" r:id="rId58"/>
    <p:sldId id="1707" r:id="rId59"/>
    <p:sldId id="1708" r:id="rId60"/>
    <p:sldId id="1709" r:id="rId61"/>
    <p:sldId id="1710" r:id="rId62"/>
    <p:sldId id="1790" r:id="rId63"/>
    <p:sldId id="2199" r:id="rId64"/>
    <p:sldId id="1698" r:id="rId65"/>
    <p:sldId id="1701" r:id="rId66"/>
    <p:sldId id="2241" r:id="rId67"/>
    <p:sldId id="2100" r:id="rId68"/>
    <p:sldId id="2014" r:id="rId69"/>
    <p:sldId id="1679" r:id="rId70"/>
    <p:sldId id="2191" r:id="rId71"/>
    <p:sldId id="2192" r:id="rId72"/>
    <p:sldId id="2265" r:id="rId73"/>
    <p:sldId id="2266" r:id="rId74"/>
    <p:sldId id="2193" r:id="rId75"/>
    <p:sldId id="2232" r:id="rId76"/>
    <p:sldId id="2268" r:id="rId77"/>
    <p:sldId id="2269" r:id="rId78"/>
    <p:sldId id="2270" r:id="rId79"/>
    <p:sldId id="2271" r:id="rId80"/>
    <p:sldId id="2230" r:id="rId81"/>
    <p:sldId id="2244" r:id="rId82"/>
    <p:sldId id="1375" r:id="rId83"/>
    <p:sldId id="1376" r:id="rId84"/>
    <p:sldId id="1400" r:id="rId85"/>
    <p:sldId id="2004" r:id="rId86"/>
    <p:sldId id="619" r:id="rId87"/>
    <p:sldId id="621" r:id="rId88"/>
    <p:sldId id="1561" r:id="rId89"/>
    <p:sldId id="1555" r:id="rId90"/>
    <p:sldId id="1601" r:id="rId91"/>
    <p:sldId id="1585" r:id="rId92"/>
    <p:sldId id="1586" r:id="rId93"/>
    <p:sldId id="1587" r:id="rId94"/>
    <p:sldId id="1588" r:id="rId95"/>
    <p:sldId id="1589" r:id="rId96"/>
    <p:sldId id="1590" r:id="rId97"/>
    <p:sldId id="1771" r:id="rId98"/>
    <p:sldId id="1772" r:id="rId99"/>
    <p:sldId id="1591" r:id="rId100"/>
    <p:sldId id="1592" r:id="rId101"/>
    <p:sldId id="1593" r:id="rId102"/>
    <p:sldId id="1594" r:id="rId103"/>
    <p:sldId id="1595" r:id="rId104"/>
    <p:sldId id="1596" r:id="rId105"/>
    <p:sldId id="1597" r:id="rId106"/>
    <p:sldId id="1598" r:id="rId107"/>
    <p:sldId id="1599" r:id="rId108"/>
    <p:sldId id="1600" r:id="rId109"/>
    <p:sldId id="1628" r:id="rId110"/>
    <p:sldId id="1638" r:id="rId111"/>
    <p:sldId id="1725" r:id="rId112"/>
    <p:sldId id="1726" r:id="rId113"/>
    <p:sldId id="1947" r:id="rId114"/>
    <p:sldId id="1975" r:id="rId115"/>
    <p:sldId id="1976" r:id="rId116"/>
    <p:sldId id="1977" r:id="rId117"/>
    <p:sldId id="2039" r:id="rId118"/>
    <p:sldId id="2060" r:id="rId119"/>
    <p:sldId id="2061" r:id="rId120"/>
    <p:sldId id="2097" r:id="rId121"/>
    <p:sldId id="2103" r:id="rId122"/>
    <p:sldId id="2063" r:id="rId123"/>
    <p:sldId id="2064" r:id="rId124"/>
    <p:sldId id="2065" r:id="rId125"/>
    <p:sldId id="2066" r:id="rId126"/>
    <p:sldId id="2067" r:id="rId127"/>
    <p:sldId id="2068" r:id="rId128"/>
    <p:sldId id="2069" r:id="rId129"/>
    <p:sldId id="2146" r:id="rId130"/>
    <p:sldId id="2147" r:id="rId131"/>
    <p:sldId id="2148" r:id="rId132"/>
    <p:sldId id="2158" r:id="rId133"/>
    <p:sldId id="2159" r:id="rId134"/>
    <p:sldId id="2157" r:id="rId135"/>
    <p:sldId id="2160" r:id="rId136"/>
    <p:sldId id="2216" r:id="rId137"/>
    <p:sldId id="2217" r:id="rId138"/>
    <p:sldId id="2219" r:id="rId139"/>
    <p:sldId id="2238" r:id="rId140"/>
    <p:sldId id="2239" r:id="rId141"/>
    <p:sldId id="2240" r:id="rId142"/>
    <p:sldId id="2242" r:id="rId143"/>
    <p:sldId id="2263" r:id="rId144"/>
    <p:sldId id="2276" r:id="rId145"/>
    <p:sldId id="2277" r:id="rId146"/>
    <p:sldId id="2278" r:id="rId147"/>
    <p:sldId id="2281" r:id="rId148"/>
    <p:sldId id="2282" r:id="rId149"/>
    <p:sldId id="2283" r:id="rId150"/>
    <p:sldId id="2284" r:id="rId15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autoAdjust="0"/>
  </p:normalViewPr>
  <p:slideViewPr>
    <p:cSldViewPr>
      <p:cViewPr varScale="1">
        <p:scale>
          <a:sx n="66" d="100"/>
          <a:sy n="66" d="100"/>
        </p:scale>
        <p:origin x="119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86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87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802.11-19/0534r1</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3.wm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s://www.iso.org/files/live/sites/isoorg/files/store/en/Guidance_systematic_review.pdf"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1.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8.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hyperlink" Target="https://isotc.iso.org/livelink/livelink?func=ll&amp;objId=20142294&amp;objAction=Open"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2019 agenda in Atlanta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smtClean="0">
                <a:solidFill>
                  <a:schemeClr val="accent2">
                    <a:lumMod val="50000"/>
                  </a:schemeClr>
                </a:solidFill>
              </a:rPr>
              <a:t>19 </a:t>
            </a:r>
            <a:r>
              <a:rPr lang="en-US" b="0" dirty="0" smtClean="0">
                <a:solidFill>
                  <a:schemeClr val="accent2">
                    <a:lumMod val="50000"/>
                  </a:schemeClr>
                </a:solidFill>
              </a:rPr>
              <a:t>March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104</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728"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993"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61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Mar 2019 plenary (</a:t>
            </a:r>
            <a:r>
              <a:rPr lang="en-AU" dirty="0" smtClean="0">
                <a:solidFill>
                  <a:srgbClr val="FF0000"/>
                </a:solidFill>
              </a:rPr>
              <a:t>N??????</a:t>
            </a:r>
            <a:r>
              <a:rPr lang="en-AU" dirty="0" smtClean="0"/>
              <a:t>)</a:t>
            </a:r>
            <a:r>
              <a:rPr lang="en-AU" b="0" dirty="0" smtClean="0"/>
              <a:t> noting the approval of various SGs:</a:t>
            </a:r>
            <a:endParaRPr lang="en-AU" dirty="0">
              <a:solidFill>
                <a:srgbClr val="FF0000"/>
              </a:solidFill>
            </a:endParaRPr>
          </a:p>
          <a:p>
            <a:pPr lvl="2"/>
            <a:r>
              <a:rPr lang="en-AU" b="0" dirty="0" err="1" smtClean="0">
                <a:solidFill>
                  <a:srgbClr val="FF0000"/>
                </a:solidFill>
              </a:rPr>
              <a:t>tbd</a:t>
            </a:r>
            <a:endParaRPr lang="en-AU" b="0" dirty="0">
              <a:solidFill>
                <a:srgbClr val="FF0000"/>
              </a:solidFill>
            </a:endParaRP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120</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121</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127</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128</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129</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130</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132</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133</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134</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135</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136</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138</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58 </a:t>
            </a:r>
            <a:r>
              <a:rPr lang="en-AU" dirty="0"/>
              <a:t>standards </a:t>
            </a:r>
            <a:r>
              <a:rPr lang="en-AU" dirty="0" smtClean="0"/>
              <a:t>through to </a:t>
            </a:r>
            <a:r>
              <a:rPr lang="en-AU" dirty="0"/>
              <a:t>PSDO ratification </a:t>
            </a:r>
            <a:r>
              <a:rPr lang="en-AU" dirty="0" smtClean="0"/>
              <a:t>with </a:t>
            </a:r>
            <a:r>
              <a:rPr lang="en-AU" dirty="0" smtClean="0"/>
              <a:t>27 </a:t>
            </a:r>
            <a:r>
              <a:rPr lang="en-AU" dirty="0" smtClean="0"/>
              <a:t>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5003757"/>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27</a:t>
                      </a:r>
                      <a:endParaRPr lang="en-AU" dirty="0"/>
                    </a:p>
                  </a:txBody>
                  <a:tcPr/>
                </a:tc>
                <a:tc>
                  <a:txBody>
                    <a:bodyPr/>
                    <a:lstStyle/>
                    <a:p>
                      <a:pPr algn="ctr"/>
                      <a:r>
                        <a:rPr lang="en-AU" dirty="0" smtClean="0"/>
                        <a:t>11</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15</a:t>
                      </a:r>
                      <a:endParaRPr lang="en-AU" dirty="0"/>
                    </a:p>
                  </a:txBody>
                  <a:tcPr/>
                </a:tc>
                <a:tc>
                  <a:txBody>
                    <a:bodyPr/>
                    <a:lstStyle/>
                    <a:p>
                      <a:pPr algn="ctr"/>
                      <a:r>
                        <a:rPr lang="en-AU" dirty="0" smtClean="0"/>
                        <a:t>5</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8</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58</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27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a:t>
            </a:r>
            <a:r>
              <a:rPr lang="en-AU" dirty="0" smtClean="0">
                <a:solidFill>
                  <a:srgbClr val="FF0000"/>
                </a:solidFill>
              </a:rPr>
              <a:t> (N?????)</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142</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144</a:t>
            </a:fld>
            <a:endParaRPr lang="en-US"/>
          </a:p>
        </p:txBody>
      </p:sp>
    </p:spTree>
    <p:extLst>
      <p:ext uri="{BB962C8B-B14F-4D97-AF65-F5344CB8AC3E}">
        <p14:creationId xmlns:p14="http://schemas.microsoft.com/office/powerpoint/2010/main" val="234058752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145</a:t>
            </a:fld>
            <a:endParaRPr lang="en-US"/>
          </a:p>
        </p:txBody>
      </p:sp>
    </p:spTree>
    <p:extLst>
      <p:ext uri="{BB962C8B-B14F-4D97-AF65-F5344CB8AC3E}">
        <p14:creationId xmlns:p14="http://schemas.microsoft.com/office/powerpoint/2010/main" val="240066286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a:t>
            </a:r>
            <a:r>
              <a:rPr lang="en-AU" dirty="0" smtClean="0"/>
              <a:t>2019 </a:t>
            </a:r>
            <a:r>
              <a:rPr lang="en-AU" dirty="0"/>
              <a:t>(</a:t>
            </a:r>
            <a:r>
              <a:rPr lang="en-AU" dirty="0">
                <a:solidFill>
                  <a:srgbClr val="FF0000"/>
                </a:solidFill>
              </a:rPr>
              <a:t>N??????</a:t>
            </a:r>
            <a:r>
              <a:rPr lang="en-AU" dirty="0"/>
              <a:t>)</a:t>
            </a:r>
            <a:endParaRPr lang="en-US" dirty="0"/>
          </a:p>
          <a:p>
            <a:pPr lvl="1"/>
            <a:r>
              <a:rPr lang="en-AU" dirty="0" smtClean="0"/>
              <a:t>Published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146</a:t>
            </a:fld>
            <a:endParaRPr lang="en-US"/>
          </a:p>
        </p:txBody>
      </p:sp>
    </p:spTree>
    <p:extLst>
      <p:ext uri="{BB962C8B-B14F-4D97-AF65-F5344CB8AC3E}">
        <p14:creationId xmlns:p14="http://schemas.microsoft.com/office/powerpoint/2010/main" val="202925854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148</a:t>
            </a:fld>
            <a:endParaRPr lang="en-US"/>
          </a:p>
        </p:txBody>
      </p:sp>
    </p:spTree>
    <p:extLst>
      <p:ext uri="{BB962C8B-B14F-4D97-AF65-F5344CB8AC3E}">
        <p14:creationId xmlns:p14="http://schemas.microsoft.com/office/powerpoint/2010/main" val="11530012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149</a:t>
            </a:fld>
            <a:endParaRPr lang="en-US"/>
          </a:p>
        </p:txBody>
      </p:sp>
    </p:spTree>
    <p:extLst>
      <p:ext uri="{BB962C8B-B14F-4D97-AF65-F5344CB8AC3E}">
        <p14:creationId xmlns:p14="http://schemas.microsoft.com/office/powerpoint/2010/main" val="4138948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solidFill>
                  <a:srgbClr val="FF0000"/>
                </a:solidFill>
              </a:rPr>
              <a:t>N??????</a:t>
            </a:r>
            <a:r>
              <a:rPr lang="en-AU" dirty="0" smtClean="0"/>
              <a:t>)</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Published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150</a:t>
            </a:fld>
            <a:endParaRPr lang="en-US"/>
          </a:p>
        </p:txBody>
      </p:sp>
    </p:spTree>
    <p:extLst>
      <p:ext uri="{BB962C8B-B14F-4D97-AF65-F5344CB8AC3E}">
        <p14:creationId xmlns:p14="http://schemas.microsoft.com/office/powerpoint/2010/main" val="2771317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44352474"/>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a:t>
                      </a:r>
                      <a:r>
                        <a:rPr lang="en-AU" sz="1600" b="0" baseline="0" dirty="0" smtClean="0">
                          <a:solidFill>
                            <a:schemeClr val="tx1"/>
                          </a:solidFill>
                          <a:latin typeface="+mj-lt"/>
                        </a:rPr>
                        <a:t>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324006233"/>
                  </a:ext>
                </a:extLst>
              </a:tr>
            </a:tbl>
          </a:graphicData>
        </a:graphic>
      </p:graphicFrame>
    </p:spTree>
    <p:extLst>
      <p:ext uri="{BB962C8B-B14F-4D97-AF65-F5344CB8AC3E}">
        <p14:creationId xmlns:p14="http://schemas.microsoft.com/office/powerpoint/2010/main" val="764298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Atlanta in May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218662"/>
              </p:ext>
            </p:extLst>
          </p:nvPr>
        </p:nvGraphicFramePr>
        <p:xfrm>
          <a:off x="761999" y="1712148"/>
          <a:ext cx="7696200" cy="3422415"/>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smtClean="0">
                          <a:latin typeface="+mj-lt"/>
                          <a:cs typeface="Arial" panose="020B0604020202020204" pitchFamily="34" charset="0"/>
                        </a:rPr>
                        <a:t>802.11ai</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a:t>
                      </a:r>
                      <a:r>
                        <a:rPr lang="en-AU" sz="1600" b="0" kern="1200" baseline="0" dirty="0" smtClean="0">
                          <a:solidFill>
                            <a:srgbClr val="00B050"/>
                          </a:solidFill>
                          <a:latin typeface="+mn-lt"/>
                          <a:ea typeface="+mn-ea"/>
                          <a:cs typeface="+mn-cs"/>
                        </a:rPr>
                        <a:t> Sep 17</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11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890588710"/>
              </p:ext>
            </p:extLst>
          </p:nvPr>
        </p:nvGraphicFramePr>
        <p:xfrm>
          <a:off x="152399" y="1981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614137734"/>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a:t>
            </a:r>
            <a:r>
              <a:rPr lang="en-AU" dirty="0" smtClean="0"/>
              <a:t>2:2019 </a:t>
            </a:r>
            <a:r>
              <a:rPr lang="en-AU" dirty="0" smtClean="0">
                <a:solidFill>
                  <a:srgbClr val="FF0000"/>
                </a:solidFill>
              </a:rPr>
              <a:t>and a response sent</a:t>
            </a:r>
            <a:r>
              <a:rPr lang="en-AU" dirty="0"/>
              <a:t/>
            </a:r>
            <a:br>
              <a:rPr lang="en-AU" dirty="0"/>
            </a:b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t>
            </a:r>
            <a:r>
              <a:rPr lang="en-AU" dirty="0" smtClean="0">
                <a:solidFill>
                  <a:schemeClr val="accent2"/>
                </a:solidFill>
              </a:rPr>
              <a:t>but requires a response </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1"/>
            <a:r>
              <a:rPr lang="en-AU" dirty="0" smtClean="0"/>
              <a:t>China NB voted “no</a:t>
            </a:r>
            <a:r>
              <a:rPr lang="en-AU" dirty="0"/>
              <a:t>” </a:t>
            </a:r>
            <a:r>
              <a:rPr lang="en-AU" dirty="0" smtClean="0"/>
              <a:t>&amp; provided comments</a:t>
            </a:r>
          </a:p>
          <a:p>
            <a:pPr lvl="2"/>
            <a:r>
              <a:rPr lang="en-AU" dirty="0">
                <a:solidFill>
                  <a:srgbClr val="FF0000"/>
                </a:solidFill>
              </a:rPr>
              <a:t>A response was sent in </a:t>
            </a:r>
            <a:r>
              <a:rPr lang="en-AU" dirty="0" smtClean="0">
                <a:solidFill>
                  <a:srgbClr val="FF0000"/>
                </a:solidFill>
              </a:rPr>
              <a:t>Mar 2019 </a:t>
            </a:r>
            <a:r>
              <a:rPr lang="en-AU" dirty="0">
                <a:solidFill>
                  <a:srgbClr val="FF0000"/>
                </a:solidFill>
              </a:rPr>
              <a:t>(</a:t>
            </a:r>
            <a:r>
              <a:rPr lang="en-AU" dirty="0" smtClean="0">
                <a:solidFill>
                  <a:srgbClr val="FF0000"/>
                </a:solidFill>
              </a:rPr>
              <a:t>N?????)</a:t>
            </a:r>
            <a:endParaRPr lang="en-US" dirty="0">
              <a:solidFill>
                <a:srgbClr val="FF0000"/>
              </a:solidFill>
            </a:endParaRPr>
          </a:p>
          <a:p>
            <a:pPr lvl="1"/>
            <a:r>
              <a:rPr lang="en-AU" dirty="0" smtClean="0"/>
              <a:t>Published as ISO/IEC/IEEE </a:t>
            </a:r>
            <a:r>
              <a:rPr lang="en-AU" dirty="0"/>
              <a:t>8802-A:2015/</a:t>
            </a:r>
            <a:r>
              <a:rPr lang="en-AU" dirty="0" err="1"/>
              <a:t>Amd</a:t>
            </a:r>
            <a:r>
              <a:rPr lang="en-AU" dirty="0"/>
              <a:t> 2:2019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a:t>
            </a:r>
            <a:r>
              <a:rPr lang="en-AU" dirty="0" smtClean="0">
                <a:solidFill>
                  <a:srgbClr val="FF0000"/>
                </a:solidFill>
              </a:rPr>
              <a:t>is waiting start of FDIS ballot</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FF0000"/>
                </a:solidFill>
              </a:rPr>
              <a:t>and response sent</a:t>
            </a:r>
          </a:p>
          <a:p>
            <a:pPr lvl="1"/>
            <a:r>
              <a:rPr lang="en-AU" dirty="0"/>
              <a:t>802.1Q-2018</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1 comment</a:t>
            </a:r>
          </a:p>
          <a:p>
            <a:pPr lvl="2"/>
            <a:r>
              <a:rPr lang="en-AU" dirty="0" smtClean="0">
                <a:solidFill>
                  <a:srgbClr val="FF0000"/>
                </a:solidFill>
              </a:rPr>
              <a:t>A response was sent in Mar 2019 (N??????)</a:t>
            </a:r>
            <a:r>
              <a:rPr lang="en-AU" dirty="0">
                <a:solidFill>
                  <a:srgbClr val="FF0000"/>
                </a:solidFill>
              </a:rPr>
              <a:t>	</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will start soon</a:t>
            </a:r>
          </a:p>
          <a:p>
            <a:pPr marL="174625" lvl="1" indent="-174625"/>
            <a:r>
              <a:rPr lang="en-AU" dirty="0"/>
              <a:t>PSDO start will be delayed until </a:t>
            </a:r>
            <a:r>
              <a:rPr lang="en-AU" dirty="0" smtClean="0"/>
              <a:t>802.1Q-2018 is 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a:solidFill>
                  <a:schemeClr val="accent2"/>
                </a:solidFill>
              </a:rPr>
              <a:t>will start soon</a:t>
            </a:r>
            <a:endParaRPr lang="en-AU" dirty="0" smtClean="0"/>
          </a:p>
          <a:p>
            <a:pPr marL="174625" lvl="1" indent="-174625"/>
            <a:r>
              <a:rPr lang="en-AU" dirty="0"/>
              <a:t>PSDO start will be delayed until </a:t>
            </a:r>
            <a:r>
              <a:rPr lang="en-AU" dirty="0" smtClean="0"/>
              <a:t>802.1Q-2018 </a:t>
            </a:r>
            <a:r>
              <a:rPr lang="en-AU" dirty="0"/>
              <a:t>is approved</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is waiting start of FDIS ballot</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a:t>
            </a:r>
            <a:r>
              <a:rPr lang="en-AU" dirty="0" smtClean="0">
                <a:solidFill>
                  <a:srgbClr val="FF0000"/>
                </a:solidFill>
              </a:rPr>
              <a:t>(N??????)</a:t>
            </a:r>
          </a:p>
          <a:p>
            <a:r>
              <a:rPr lang="en-AU" dirty="0" smtClean="0"/>
              <a:t>FDIS ballot: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FDIS ballot closes on 26 June 2019 </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dirty="0">
                <a:solidFill>
                  <a:schemeClr val="accent2"/>
                </a:solidFill>
              </a:rPr>
              <a:t>closes on 26 June 2019 </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pPr marL="174625" lvl="1" indent="-174625"/>
            <a:r>
              <a:rPr lang="en-AU" dirty="0"/>
              <a:t>PSDO start will be delayed until 802.1Q-2018 is </a:t>
            </a:r>
            <a:r>
              <a:rPr lang="en-AU" dirty="0" smtClean="0"/>
              <a:t>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is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FDIS ballot: </a:t>
            </a:r>
            <a:r>
              <a:rPr lang="en-AU" dirty="0" smtClean="0">
                <a:solidFill>
                  <a:srgbClr val="00B050"/>
                </a:solidFill>
              </a:rPr>
              <a:t>passed</a:t>
            </a:r>
            <a:r>
              <a:rPr lang="en-AU" dirty="0" smtClean="0">
                <a:solidFill>
                  <a:schemeClr val="accent2"/>
                </a:solidFill>
              </a:rPr>
              <a:t> &amp; waiting for publication</a:t>
            </a:r>
          </a:p>
          <a:p>
            <a:pPr lvl="1"/>
            <a:r>
              <a:rPr lang="en-AU" dirty="0" smtClean="0"/>
              <a:t>A request to start ballot was sent to SC6 in Dec 2018</a:t>
            </a:r>
            <a:endParaRPr lang="en-US"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is passed 60-day ballot but requires responses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endParaRPr lang="en-AU" dirty="0" smtClean="0">
              <a:solidFill>
                <a:schemeClr val="accent2"/>
              </a:solidFill>
            </a:endParaRP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comments</a:t>
            </a:r>
          </a:p>
          <a:p>
            <a:pPr lvl="2"/>
            <a:r>
              <a:rPr lang="en-AU" dirty="0" smtClean="0">
                <a:solidFill>
                  <a:srgbClr val="FF0000"/>
                </a:solidFill>
              </a:rPr>
              <a:t>Response required</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1Xck</a:t>
            </a:r>
            <a:r>
              <a:rPr lang="en-AU" dirty="0" smtClean="0">
                <a:cs typeface="Arial" panose="020B0604020202020204" pitchFamily="34" charset="0"/>
              </a:rPr>
              <a:t>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806893268"/>
              </p:ext>
            </p:extLst>
          </p:nvPr>
        </p:nvGraphicFramePr>
        <p:xfrm>
          <a:off x="990600" y="2743200"/>
          <a:ext cx="914400" cy="806450"/>
        </p:xfrm>
        <a:graphic>
          <a:graphicData uri="http://schemas.openxmlformats.org/presentationml/2006/ole">
            <mc:AlternateContent xmlns:mc="http://schemas.openxmlformats.org/markup-compatibility/2006">
              <mc:Choice xmlns:v="urn:schemas-microsoft-com:vml" Requires="v">
                <p:oleObj spid="_x0000_s282652"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990600" y="2743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37231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60-day ballot </a:t>
            </a:r>
            <a:r>
              <a:rPr lang="en-AU" dirty="0" smtClean="0"/>
              <a:t>passed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response required</a:t>
            </a: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comments</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1AE-Rev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800880148"/>
              </p:ext>
            </p:extLst>
          </p:nvPr>
        </p:nvGraphicFramePr>
        <p:xfrm>
          <a:off x="914400" y="2667000"/>
          <a:ext cx="914400" cy="806450"/>
        </p:xfrm>
        <a:graphic>
          <a:graphicData uri="http://schemas.openxmlformats.org/presentationml/2006/ole">
            <mc:AlternateContent xmlns:mc="http://schemas.openxmlformats.org/markup-compatibility/2006">
              <mc:Choice xmlns:v="urn:schemas-microsoft-com:vml" Requires="v">
                <p:oleObj spid="_x0000_s279582"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914400" y="2667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2787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was liaised for information in March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1AS-Rev </a:t>
            </a:r>
            <a:r>
              <a:rPr lang="en-US" dirty="0" smtClean="0"/>
              <a:t>D8 was liaised in Mar 2019 (</a:t>
            </a:r>
            <a:r>
              <a:rPr lang="en-US" dirty="0" smtClean="0">
                <a:solidFill>
                  <a:srgbClr val="FF0000"/>
                </a:solidFill>
              </a:rPr>
              <a:t>N?????</a:t>
            </a:r>
            <a:r>
              <a:rPr lang="en-US" dirty="0" smtClean="0"/>
              <a:t>)</a:t>
            </a:r>
            <a:endParaRPr lang="en-AU" dirty="0"/>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few standards are going through Systematic Review</a:t>
            </a:r>
            <a:endParaRPr lang="en-AU" dirty="0"/>
          </a:p>
        </p:txBody>
      </p:sp>
      <p:sp>
        <p:nvSpPr>
          <p:cNvPr id="3" name="Content Placeholder 2"/>
          <p:cNvSpPr>
            <a:spLocks noGrp="1"/>
          </p:cNvSpPr>
          <p:nvPr>
            <p:ph idx="1"/>
          </p:nvPr>
        </p:nvSpPr>
        <p:spPr/>
        <p:txBody>
          <a:bodyPr/>
          <a:lstStyle/>
          <a:p>
            <a:pPr lvl="1"/>
            <a:r>
              <a:rPr lang="en-AU" dirty="0"/>
              <a:t>B</a:t>
            </a:r>
            <a:r>
              <a:rPr lang="en-AU" dirty="0" smtClean="0"/>
              <a:t>allot have started on the systematic review of </a:t>
            </a:r>
          </a:p>
          <a:p>
            <a:pPr lvl="2"/>
            <a:r>
              <a:rPr lang="en-AU" dirty="0"/>
              <a:t>ISO/IEC/IEEE </a:t>
            </a:r>
            <a:r>
              <a:rPr lang="en-AU" dirty="0" smtClean="0"/>
              <a:t>8802-1X:2013 </a:t>
            </a:r>
            <a:r>
              <a:rPr lang="en-AU" dirty="0"/>
              <a:t>(</a:t>
            </a:r>
            <a:r>
              <a:rPr lang="en-AU" dirty="0" smtClean="0"/>
              <a:t>closed </a:t>
            </a:r>
            <a:r>
              <a:rPr lang="en-AU" dirty="0"/>
              <a:t>4 March 2019) </a:t>
            </a:r>
            <a:endParaRPr lang="en-AU" dirty="0" smtClean="0"/>
          </a:p>
          <a:p>
            <a:pPr lvl="2"/>
            <a:r>
              <a:rPr lang="en-AU" dirty="0"/>
              <a:t>ISO/IEC/IEEE </a:t>
            </a:r>
            <a:r>
              <a:rPr lang="en-AU" dirty="0" smtClean="0"/>
              <a:t>8802-1AE:2013 </a:t>
            </a:r>
            <a:r>
              <a:rPr lang="en-AU" dirty="0"/>
              <a:t>(</a:t>
            </a:r>
            <a:r>
              <a:rPr lang="en-AU" dirty="0" smtClean="0"/>
              <a:t>closed </a:t>
            </a:r>
            <a:r>
              <a:rPr lang="en-AU" dirty="0"/>
              <a:t>4 March 2019) </a:t>
            </a:r>
            <a:endParaRPr lang="en-AU" dirty="0" smtClean="0"/>
          </a:p>
          <a:p>
            <a:pPr lvl="2"/>
            <a:r>
              <a:rPr lang="en-AU" dirty="0"/>
              <a:t>ISO/IEC/IEEE </a:t>
            </a:r>
            <a:r>
              <a:rPr lang="en-AU" dirty="0" smtClean="0"/>
              <a:t>8802-1AS:2014 (closing </a:t>
            </a:r>
            <a:r>
              <a:rPr lang="en-AU" dirty="0"/>
              <a:t>4 June 2019</a:t>
            </a:r>
            <a:r>
              <a:rPr lang="en-AU" dirty="0" smtClean="0"/>
              <a:t>)</a:t>
            </a:r>
            <a:endParaRPr lang="en-AU" dirty="0" smtClean="0">
              <a:solidFill>
                <a:srgbClr val="FF0000"/>
              </a:solidFill>
            </a:endParaRPr>
          </a:p>
          <a:p>
            <a:pPr lvl="1"/>
            <a:r>
              <a:rPr lang="en-AU" dirty="0" smtClean="0"/>
              <a:t>Q: are there any rollups of these standards due soon?</a:t>
            </a:r>
          </a:p>
          <a:p>
            <a:pPr lvl="2"/>
            <a:r>
              <a:rPr lang="en-AU" dirty="0" smtClean="0"/>
              <a:t>If so then maybe would could make the case that the SR is unnecessary?</a:t>
            </a:r>
          </a:p>
          <a:p>
            <a:pPr lvl="2"/>
            <a:r>
              <a:rPr lang="en-US" dirty="0" smtClean="0"/>
              <a:t>Karen Randall notes</a:t>
            </a:r>
          </a:p>
          <a:p>
            <a:pPr lvl="3"/>
            <a:r>
              <a:rPr lang="en-US" dirty="0" smtClean="0"/>
              <a:t>802.1AE-Rev </a:t>
            </a:r>
            <a:r>
              <a:rPr lang="en-US" dirty="0"/>
              <a:t>(2018) has been shared for information and will be going for adoption when it is </a:t>
            </a:r>
            <a:r>
              <a:rPr lang="en-US" dirty="0" smtClean="0"/>
              <a:t>published</a:t>
            </a:r>
          </a:p>
          <a:p>
            <a:pPr lvl="3"/>
            <a:r>
              <a:rPr lang="en-US" dirty="0" smtClean="0"/>
              <a:t>We </a:t>
            </a:r>
            <a:r>
              <a:rPr lang="en-US" dirty="0"/>
              <a:t>are just starting the rollup for 1X-Rev (probably 2019).  </a:t>
            </a:r>
            <a:endParaRPr lang="en-US" dirty="0" smtClean="0"/>
          </a:p>
          <a:p>
            <a:pPr lvl="2"/>
            <a:r>
              <a:rPr lang="en-US" dirty="0" smtClean="0"/>
              <a:t>Jodi </a:t>
            </a:r>
            <a:r>
              <a:rPr lang="en-US" dirty="0" err="1" smtClean="0"/>
              <a:t>Haasz</a:t>
            </a:r>
            <a:r>
              <a:rPr lang="en-US" dirty="0" smtClean="0"/>
              <a:t> notes</a:t>
            </a:r>
          </a:p>
          <a:p>
            <a:pPr lvl="3"/>
            <a:r>
              <a:rPr lang="en-AU" dirty="0"/>
              <a:t>In regards to the systematic review, I would suggest letting ISO run their process (unless we have the document ready to send)</a:t>
            </a:r>
            <a:endParaRPr lang="en-AU" dirty="0" smtClean="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425508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couple of standards are going through Systematic Review</a:t>
            </a:r>
            <a:endParaRPr lang="en-AU" dirty="0"/>
          </a:p>
        </p:txBody>
      </p:sp>
      <p:sp>
        <p:nvSpPr>
          <p:cNvPr id="3" name="Content Placeholder 2"/>
          <p:cNvSpPr>
            <a:spLocks noGrp="1"/>
          </p:cNvSpPr>
          <p:nvPr>
            <p:ph idx="1"/>
          </p:nvPr>
        </p:nvSpPr>
        <p:spPr/>
        <p:txBody>
          <a:bodyPr/>
          <a:lstStyle/>
          <a:p>
            <a:pPr lvl="1"/>
            <a:r>
              <a:rPr lang="en-AU" dirty="0" smtClean="0"/>
              <a:t>…</a:t>
            </a:r>
          </a:p>
          <a:p>
            <a:pPr lvl="1"/>
            <a:r>
              <a:rPr lang="en-AU" dirty="0" smtClean="0"/>
              <a:t>The PSDO implementation guide states</a:t>
            </a:r>
            <a:endParaRPr lang="en-AU" i="1" dirty="0"/>
          </a:p>
          <a:p>
            <a:pPr lvl="2"/>
            <a:r>
              <a:rPr lang="en-AU" i="1" dirty="0"/>
              <a:t>ISO/IEEE standards that have been published under this agreement shall undergo review no later than five years after their last approval date.  They will be reviewed in their entirety by the responsible IEEE committee and the responsible ISO committee and a decision shall be made by both parties whether to retain ("confirm" in ISO terminology), revise, or withdraw the standard</a:t>
            </a:r>
            <a:r>
              <a:rPr lang="en-AU" i="1" dirty="0" smtClean="0"/>
              <a:t>.</a:t>
            </a:r>
          </a:p>
          <a:p>
            <a:pPr lvl="1"/>
            <a:r>
              <a:rPr lang="en-AU" dirty="0" smtClean="0"/>
              <a:t>Guidance on the ISO Systematic review process </a:t>
            </a:r>
            <a:r>
              <a:rPr lang="en-AU" dirty="0"/>
              <a:t>is available </a:t>
            </a:r>
            <a:r>
              <a:rPr lang="en-AU" dirty="0" smtClean="0"/>
              <a:t>in </a:t>
            </a:r>
            <a:r>
              <a:rPr lang="en-AU" dirty="0" smtClean="0">
                <a:hlinkClick r:id="rId2"/>
              </a:rPr>
              <a:t>Guidance_systematic_review.pdf</a:t>
            </a:r>
            <a:endParaRPr lang="en-AU" dirty="0" smtClean="0"/>
          </a:p>
          <a:p>
            <a:pPr lvl="1"/>
            <a:endParaRPr lang="en-AU" dirty="0" smtClean="0"/>
          </a:p>
          <a:p>
            <a:pPr marL="1588" lvl="1" indent="0">
              <a:buNone/>
            </a:pP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441303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systematic review asks five questions, including a </a:t>
            </a:r>
            <a:r>
              <a:rPr lang="en-AU" i="1" dirty="0"/>
              <a:t>r</a:t>
            </a:r>
            <a:r>
              <a:rPr lang="en-AU" i="1" dirty="0" smtClean="0"/>
              <a:t>ecommended action</a:t>
            </a:r>
            <a:endParaRPr lang="en-AU" dirty="0"/>
          </a:p>
        </p:txBody>
      </p:sp>
      <p:sp>
        <p:nvSpPr>
          <p:cNvPr id="3" name="Content Placeholder 2"/>
          <p:cNvSpPr>
            <a:spLocks noGrp="1"/>
          </p:cNvSpPr>
          <p:nvPr>
            <p:ph idx="1"/>
          </p:nvPr>
        </p:nvSpPr>
        <p:spPr/>
        <p:txBody>
          <a:bodyPr/>
          <a:lstStyle/>
          <a:p>
            <a:r>
              <a:rPr lang="en-AU" dirty="0" smtClean="0"/>
              <a:t>Questions in systematic review</a:t>
            </a:r>
          </a:p>
          <a:p>
            <a:pPr lvl="1"/>
            <a:r>
              <a:rPr lang="en-AU" i="1" dirty="0" smtClean="0"/>
              <a:t>Recommended action</a:t>
            </a:r>
          </a:p>
          <a:p>
            <a:pPr lvl="2"/>
            <a:r>
              <a:rPr lang="en-AU" i="1" dirty="0" smtClean="0"/>
              <a:t>Withdraw*</a:t>
            </a:r>
          </a:p>
          <a:p>
            <a:pPr lvl="2"/>
            <a:r>
              <a:rPr lang="en-AU" i="1" dirty="0" smtClean="0"/>
              <a:t>Revise/Amend*</a:t>
            </a:r>
          </a:p>
          <a:p>
            <a:pPr lvl="2"/>
            <a:r>
              <a:rPr lang="en-AU" i="1" dirty="0" smtClean="0"/>
              <a:t>Confirm</a:t>
            </a:r>
          </a:p>
          <a:p>
            <a:pPr lvl="2"/>
            <a:r>
              <a:rPr lang="en-AU" i="1" dirty="0" smtClean="0"/>
              <a:t>Abstain </a:t>
            </a:r>
            <a:r>
              <a:rPr lang="en-AU" i="1" dirty="0"/>
              <a:t>due to lack of </a:t>
            </a:r>
            <a:r>
              <a:rPr lang="en-AU" i="1" dirty="0" smtClean="0"/>
              <a:t>consensus</a:t>
            </a:r>
          </a:p>
          <a:p>
            <a:pPr lvl="2"/>
            <a:r>
              <a:rPr lang="en-AU" i="1" dirty="0" smtClean="0"/>
              <a:t>Abstain </a:t>
            </a:r>
            <a:r>
              <a:rPr lang="en-AU" i="1" dirty="0"/>
              <a:t>due to lack of national expert </a:t>
            </a:r>
            <a:r>
              <a:rPr lang="en-AU" i="1" dirty="0" smtClean="0"/>
              <a:t>input</a:t>
            </a:r>
          </a:p>
          <a:p>
            <a:pPr lvl="2"/>
            <a:r>
              <a:rPr lang="en-AU" i="1" dirty="0" smtClean="0"/>
              <a:t>Stabilize </a:t>
            </a:r>
            <a:endParaRPr lang="en-AU" i="1" dirty="0"/>
          </a:p>
          <a:p>
            <a:pPr lvl="1"/>
            <a:r>
              <a:rPr lang="en-AU" i="1" dirty="0" smtClean="0"/>
              <a:t>Has </a:t>
            </a:r>
            <a:r>
              <a:rPr lang="en-AU" i="1" dirty="0"/>
              <a:t>this International Standard been adopted or is it intended to be adopted in the future as a national standard or other </a:t>
            </a:r>
            <a:r>
              <a:rPr lang="en-AU" i="1" dirty="0" smtClean="0"/>
              <a:t>publication?</a:t>
            </a:r>
          </a:p>
          <a:p>
            <a:pPr lvl="2"/>
            <a:r>
              <a:rPr lang="en-AU" i="1" dirty="0" smtClean="0"/>
              <a:t>Yes*</a:t>
            </a:r>
          </a:p>
          <a:p>
            <a:pPr lvl="2"/>
            <a:r>
              <a:rPr lang="en-AU" i="1" dirty="0" smtClean="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379883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the national publication identical to the International Standard or was it </a:t>
            </a:r>
            <a:r>
              <a:rPr lang="en-AU" i="1" dirty="0" smtClean="0"/>
              <a:t>modified?</a:t>
            </a:r>
          </a:p>
          <a:p>
            <a:pPr lvl="2"/>
            <a:r>
              <a:rPr lang="en-AU" i="1" dirty="0" smtClean="0"/>
              <a:t>Identical</a:t>
            </a:r>
          </a:p>
          <a:p>
            <a:pPr lvl="2"/>
            <a:r>
              <a:rPr lang="en-AU" i="1" dirty="0" smtClean="0"/>
              <a:t>Modified* </a:t>
            </a:r>
            <a:endParaRPr lang="en-AU" i="1" dirty="0"/>
          </a:p>
          <a:p>
            <a:pPr lvl="1"/>
            <a:r>
              <a:rPr lang="en-AU" i="1" dirty="0" smtClean="0"/>
              <a:t>If </a:t>
            </a:r>
            <a:r>
              <a:rPr lang="en-AU" i="1" dirty="0"/>
              <a:t>this International Standard has not been nationally adopted, is it applied or used in your country without national adoption or are products/processes/services used in your country based on this </a:t>
            </a:r>
            <a:r>
              <a:rPr lang="en-AU" i="1" dirty="0" smtClean="0"/>
              <a:t>standard?</a:t>
            </a:r>
          </a:p>
          <a:p>
            <a:pPr lvl="2"/>
            <a:r>
              <a:rPr lang="en-AU" i="1" dirty="0" smtClean="0"/>
              <a:t>Yes* </a:t>
            </a:r>
            <a:endParaRPr lang="en-AU" i="1" dirty="0"/>
          </a:p>
          <a:p>
            <a:pPr lvl="2"/>
            <a:r>
              <a:rPr lang="en-AU" i="1" dirty="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451682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this International Standard, or its national adoption, referenced in regulations in your </a:t>
            </a:r>
            <a:r>
              <a:rPr lang="en-AU" i="1" dirty="0" smtClean="0"/>
              <a:t>country?</a:t>
            </a:r>
          </a:p>
          <a:p>
            <a:pPr lvl="2"/>
            <a:r>
              <a:rPr lang="en-AU" i="1" dirty="0" smtClean="0"/>
              <a:t>Yes* </a:t>
            </a:r>
            <a:endParaRPr lang="en-AU" i="1" dirty="0"/>
          </a:p>
          <a:p>
            <a:pPr lvl="2"/>
            <a:r>
              <a:rPr lang="en-AU" i="1" dirty="0"/>
              <a:t>No </a:t>
            </a:r>
          </a:p>
          <a:p>
            <a:pPr lvl="1"/>
            <a:r>
              <a:rPr lang="en-AU" i="1" dirty="0" smtClean="0"/>
              <a:t>If </a:t>
            </a:r>
            <a:r>
              <a:rPr lang="en-AU" i="1" dirty="0"/>
              <a:t>the committee decides to revise or amend, do you propose an expert and/or project leader for the development of that </a:t>
            </a:r>
            <a:r>
              <a:rPr lang="en-AU" i="1" dirty="0" smtClean="0"/>
              <a:t>project?</a:t>
            </a:r>
          </a:p>
          <a:p>
            <a:pPr lvl="2"/>
            <a:r>
              <a:rPr lang="en-AU" i="1" dirty="0" smtClean="0"/>
              <a:t>Yes </a:t>
            </a:r>
            <a:r>
              <a:rPr lang="en-AU" i="1" dirty="0"/>
              <a:t>(name(s) and proposed role(s): expert or project leader</a:t>
            </a:r>
            <a:r>
              <a:rPr lang="en-AU" i="1" dirty="0" smtClean="0"/>
              <a:t>)* </a:t>
            </a:r>
            <a:endParaRPr lang="en-AU" i="1" dirty="0"/>
          </a:p>
          <a:p>
            <a:pPr lvl="2"/>
            <a:r>
              <a:rPr lang="en-AU" i="1" dirty="0"/>
              <a:t>No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2867882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confirmation ballots on various older ISO/IEC/IEEE standards have completed</a:t>
            </a:r>
            <a:endParaRPr lang="en-AU" dirty="0"/>
          </a:p>
        </p:txBody>
      </p:sp>
      <p:sp>
        <p:nvSpPr>
          <p:cNvPr id="3" name="Content Placeholder 2"/>
          <p:cNvSpPr>
            <a:spLocks noGrp="1"/>
          </p:cNvSpPr>
          <p:nvPr>
            <p:ph idx="1"/>
          </p:nvPr>
        </p:nvSpPr>
        <p:spPr/>
        <p:txBody>
          <a:bodyPr/>
          <a:lstStyle/>
          <a:p>
            <a:pPr lvl="1"/>
            <a:r>
              <a:rPr lang="en-AU" dirty="0" smtClean="0"/>
              <a:t>It appears that the first two confirmation votes passed</a:t>
            </a:r>
          </a:p>
          <a:p>
            <a:pPr lvl="2"/>
            <a:r>
              <a:rPr lang="en-AU" dirty="0"/>
              <a:t>ISO/IEC/IEEE 8802-1X:2013 </a:t>
            </a:r>
            <a:r>
              <a:rPr lang="en-AU" dirty="0" smtClean="0"/>
              <a:t>(8/0/1/0/9/0)</a:t>
            </a:r>
          </a:p>
          <a:p>
            <a:pPr lvl="2"/>
            <a:r>
              <a:rPr lang="en-AU" dirty="0" smtClean="0"/>
              <a:t>ISO/IEC/IEEE </a:t>
            </a:r>
            <a:r>
              <a:rPr lang="en-AU" dirty="0"/>
              <a:t>8802-1AE:2013 </a:t>
            </a:r>
            <a:r>
              <a:rPr lang="en-AU" dirty="0" smtClean="0"/>
              <a:t>(7/0/0/1/10/0</a:t>
            </a:r>
            <a:r>
              <a:rPr lang="en-AU" dirty="0"/>
              <a:t>)</a:t>
            </a:r>
          </a:p>
          <a:p>
            <a:pPr lvl="1"/>
            <a:r>
              <a:rPr lang="en-AU" dirty="0" smtClean="0"/>
              <a:t>Key for votes above: Confirm/Revise /Amend/ Withdraw/Abstain consensus/Abstain expertise/stabilize</a:t>
            </a:r>
          </a:p>
          <a:p>
            <a:pPr lvl="1"/>
            <a:endParaRPr lang="en-AU" dirty="0"/>
          </a:p>
          <a:p>
            <a:pPr marL="1588" lvl="1" indent="0">
              <a:buNone/>
            </a:pPr>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163513323"/>
              </p:ext>
            </p:extLst>
          </p:nvPr>
        </p:nvGraphicFramePr>
        <p:xfrm>
          <a:off x="2362200" y="4044090"/>
          <a:ext cx="1882775" cy="481012"/>
        </p:xfrm>
        <a:graphic>
          <a:graphicData uri="http://schemas.openxmlformats.org/presentationml/2006/ole">
            <mc:AlternateContent xmlns:mc="http://schemas.openxmlformats.org/markup-compatibility/2006">
              <mc:Choice xmlns:v="urn:schemas-microsoft-com:vml" Requires="v">
                <p:oleObj spid="_x0000_s277605" name="Packager Shell Object" showAsIcon="1" r:id="rId3" imgW="1882800" imgH="481320" progId="Package">
                  <p:embed/>
                </p:oleObj>
              </mc:Choice>
              <mc:Fallback>
                <p:oleObj name="Packager Shell Object" showAsIcon="1" r:id="rId3" imgW="1882800" imgH="481320" progId="Package">
                  <p:embed/>
                  <p:pic>
                    <p:nvPicPr>
                      <p:cNvPr id="0" name=""/>
                      <p:cNvPicPr/>
                      <p:nvPr/>
                    </p:nvPicPr>
                    <p:blipFill>
                      <a:blip r:embed="rId4"/>
                      <a:stretch>
                        <a:fillRect/>
                      </a:stretch>
                    </p:blipFill>
                    <p:spPr>
                      <a:xfrm>
                        <a:off x="2362200" y="4044090"/>
                        <a:ext cx="1882775" cy="4810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13365932"/>
              </p:ext>
            </p:extLst>
          </p:nvPr>
        </p:nvGraphicFramePr>
        <p:xfrm>
          <a:off x="685799" y="4038600"/>
          <a:ext cx="1808162" cy="481013"/>
        </p:xfrm>
        <a:graphic>
          <a:graphicData uri="http://schemas.openxmlformats.org/presentationml/2006/ole">
            <mc:AlternateContent xmlns:mc="http://schemas.openxmlformats.org/markup-compatibility/2006">
              <mc:Choice xmlns:v="urn:schemas-microsoft-com:vml" Requires="v">
                <p:oleObj spid="_x0000_s277606" name="Packager Shell Object" showAsIcon="1" r:id="rId5" imgW="1807560" imgH="481320" progId="Package">
                  <p:embed/>
                </p:oleObj>
              </mc:Choice>
              <mc:Fallback>
                <p:oleObj name="Packager Shell Object" showAsIcon="1" r:id="rId5" imgW="1807560" imgH="481320" progId="Package">
                  <p:embed/>
                  <p:pic>
                    <p:nvPicPr>
                      <p:cNvPr id="0" name=""/>
                      <p:cNvPicPr/>
                      <p:nvPr/>
                    </p:nvPicPr>
                    <p:blipFill>
                      <a:blip r:embed="rId6"/>
                      <a:stretch>
                        <a:fillRect/>
                      </a:stretch>
                    </p:blipFill>
                    <p:spPr>
                      <a:xfrm>
                        <a:off x="685799" y="4038600"/>
                        <a:ext cx="1808162" cy="481013"/>
                      </a:xfrm>
                      <a:prstGeom prst="rect">
                        <a:avLst/>
                      </a:prstGeom>
                    </p:spPr>
                  </p:pic>
                </p:oleObj>
              </mc:Fallback>
            </mc:AlternateContent>
          </a:graphicData>
        </a:graphic>
      </p:graphicFrame>
    </p:spTree>
    <p:extLst>
      <p:ext uri="{BB962C8B-B14F-4D97-AF65-F5344CB8AC3E}">
        <p14:creationId xmlns:p14="http://schemas.microsoft.com/office/powerpoint/2010/main" val="4131258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answers to question 4 </a:t>
            </a:r>
            <a:r>
              <a:rPr lang="en-AU" dirty="0" smtClean="0"/>
              <a:t>of the </a:t>
            </a:r>
            <a:r>
              <a:rPr lang="en-AU" dirty="0"/>
              <a:t>confirmation ballots </a:t>
            </a:r>
            <a:r>
              <a:rPr lang="en-AU" dirty="0" smtClean="0"/>
              <a:t>were </a:t>
            </a:r>
            <a:r>
              <a:rPr lang="en-AU" dirty="0"/>
              <a:t>bizarre</a:t>
            </a:r>
            <a:br>
              <a:rPr lang="en-AU" dirty="0"/>
            </a:br>
            <a:endParaRPr lang="en-AU" dirty="0"/>
          </a:p>
        </p:txBody>
      </p:sp>
      <p:sp>
        <p:nvSpPr>
          <p:cNvPr id="3" name="Content Placeholder 2"/>
          <p:cNvSpPr>
            <a:spLocks noGrp="1"/>
          </p:cNvSpPr>
          <p:nvPr>
            <p:ph idx="1"/>
          </p:nvPr>
        </p:nvSpPr>
        <p:spPr/>
        <p:txBody>
          <a:bodyPr/>
          <a:lstStyle/>
          <a:p>
            <a:pPr lvl="1"/>
            <a:r>
              <a:rPr lang="en-AU" dirty="0" smtClean="0"/>
              <a:t>The answers to question 4 (for 802.1X for example) were bizarre</a:t>
            </a:r>
          </a:p>
          <a:p>
            <a:pPr lvl="2"/>
            <a:r>
              <a:rPr lang="en-AU" i="1" dirty="0" smtClean="0"/>
              <a:t>If </a:t>
            </a:r>
            <a:r>
              <a:rPr lang="en-AU" i="1" dirty="0"/>
              <a:t>this International Standard has not been nationally adopted, is it applied or used in your country </a:t>
            </a:r>
            <a:r>
              <a:rPr lang="en-AU" i="1" dirty="0" smtClean="0"/>
              <a:t>without national </a:t>
            </a:r>
            <a:r>
              <a:rPr lang="en-AU" i="1" dirty="0"/>
              <a:t>adoption or are products/processes/services used in your country based on this </a:t>
            </a:r>
            <a:r>
              <a:rPr lang="en-AU" i="1" dirty="0" smtClean="0"/>
              <a:t>standard</a:t>
            </a:r>
          </a:p>
          <a:p>
            <a:pPr lvl="1"/>
            <a:r>
              <a:rPr lang="en-AU" b="0" dirty="0" smtClean="0"/>
              <a:t>A number of countries answered “no” when such an answer is clearly incorrect</a:t>
            </a:r>
          </a:p>
          <a:p>
            <a:pPr lvl="2"/>
            <a:r>
              <a:rPr lang="en-AU" b="0" dirty="0" smtClean="0"/>
              <a:t>Australia, Austria, Belgium, Denmark, India, Italy, Kazakhstan, Russian Federation, Switzerland, Tunisia, United States</a:t>
            </a:r>
          </a:p>
          <a:p>
            <a:pPr lvl="2"/>
            <a:r>
              <a:rPr lang="en-AU" dirty="0" smtClean="0"/>
              <a:t>The Chair has reached out to Australia NB to ask why?</a:t>
            </a:r>
          </a:p>
          <a:p>
            <a:pPr lvl="1"/>
            <a:r>
              <a:rPr lang="en-AU" dirty="0" smtClean="0"/>
              <a:t>Some countries, including even China, voted “yes”, which makes far more sense given the widespread use of 802.1X</a:t>
            </a:r>
          </a:p>
          <a:p>
            <a:pPr lvl="2"/>
            <a:r>
              <a:rPr lang="en-AU" dirty="0" smtClean="0"/>
              <a:t>Canada, China, Finland, Germany, Japan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544511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a:t>
            </a:r>
            <a:r>
              <a:rPr lang="en-AU" dirty="0">
                <a:solidFill>
                  <a:schemeClr val="accent6"/>
                </a:solidFill>
              </a:rPr>
              <a:t>5</a:t>
            </a:r>
            <a:r>
              <a:rPr lang="en-AU" dirty="0" smtClean="0">
                <a:solidFill>
                  <a:schemeClr val="accent6"/>
                </a:solidFill>
              </a:rPr>
              <a:t>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9117604"/>
              </p:ext>
            </p:extLst>
          </p:nvPr>
        </p:nvGraphicFramePr>
        <p:xfrm>
          <a:off x="152399" y="16002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60-day ballot closes 8 April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 (when in SB)</a:t>
            </a:r>
          </a:p>
          <a:p>
            <a:r>
              <a:rPr lang="en-US" dirty="0" smtClean="0"/>
              <a:t>60-day</a:t>
            </a:r>
            <a:r>
              <a:rPr lang="en-AU" dirty="0" smtClean="0"/>
              <a:t> pre-ballot: </a:t>
            </a:r>
            <a:r>
              <a:rPr lang="en-AU" dirty="0" smtClean="0">
                <a:solidFill>
                  <a:schemeClr val="accent2"/>
                </a:solidFill>
              </a:rPr>
              <a:t>closes 8 April 2019</a:t>
            </a:r>
            <a:endParaRPr lang="en-AU" dirty="0">
              <a:solidFill>
                <a:schemeClr val="accent2"/>
              </a:solidFill>
            </a:endParaRPr>
          </a:p>
          <a:p>
            <a:pPr lvl="1"/>
            <a:r>
              <a:rPr lang="en-AU" dirty="0"/>
              <a:t>Submitted in Feb </a:t>
            </a:r>
            <a:r>
              <a:rPr lang="en-AU" dirty="0" smtClean="0"/>
              <a:t>2019 (N16889)</a:t>
            </a:r>
            <a:endParaRPr lang="en-AU" dirty="0"/>
          </a:p>
          <a:p>
            <a:r>
              <a:rPr lang="en-AU" dirty="0" smtClean="0"/>
              <a:t>FDIS ballot: </a:t>
            </a:r>
            <a:r>
              <a:rPr lang="en-AU" dirty="0" smtClean="0">
                <a:solidFill>
                  <a:schemeClr val="accent2"/>
                </a:solidFill>
              </a:rPr>
              <a:t>waiting</a:t>
            </a: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a:t>
            </a:r>
            <a:r>
              <a:rPr lang="en-AU" dirty="0" smtClean="0"/>
              <a:t>Dec 2018</a:t>
            </a:r>
          </a:p>
          <a:p>
            <a:pPr lvl="2"/>
            <a:r>
              <a:rPr lang="en-AU" dirty="0"/>
              <a:t>Expected submission to PSDO in </a:t>
            </a:r>
            <a:r>
              <a:rPr lang="en-AU" dirty="0" smtClean="0"/>
              <a:t>Mar 2019</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60-day ballot closes on 14 April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closes on 14 April 2019</a:t>
            </a:r>
          </a:p>
          <a:p>
            <a:pPr lvl="1"/>
            <a:r>
              <a:rPr lang="en-AU" dirty="0" smtClean="0"/>
              <a:t>Submitted in Feb 2019 (N16892)</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is waiting for start of 60-day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a:t>
            </a:r>
            <a:r>
              <a:rPr lang="en-AU" dirty="0" smtClean="0"/>
              <a:t>approved in Mar 2019</a:t>
            </a:r>
            <a:endParaRPr lang="en-AU" dirty="0"/>
          </a:p>
          <a:p>
            <a:r>
              <a:rPr lang="en-AU" dirty="0" smtClean="0"/>
              <a:t>FDIS </a:t>
            </a:r>
            <a:r>
              <a:rPr lang="en-AU" dirty="0"/>
              <a:t>ballot: </a:t>
            </a:r>
            <a:r>
              <a:rPr lang="en-AU" dirty="0" smtClean="0">
                <a:solidFill>
                  <a:schemeClr val="accent2"/>
                </a:solidFill>
              </a:rPr>
              <a:t>waiting</a:t>
            </a:r>
          </a:p>
          <a:p>
            <a:pPr lvl="1"/>
            <a:r>
              <a:rPr lang="en-US" dirty="0">
                <a:solidFill>
                  <a:srgbClr val="FF0000"/>
                </a:solidFill>
              </a:rPr>
              <a:t>Will be known as ISO/IEC/IEEE </a:t>
            </a:r>
            <a:r>
              <a:rPr lang="en-US" dirty="0" smtClean="0">
                <a:solidFill>
                  <a:srgbClr val="FF0000"/>
                </a:solidFill>
              </a:rPr>
              <a:t>8802-3:2019/</a:t>
            </a:r>
            <a:r>
              <a:rPr lang="en-US" dirty="0" err="1" smtClean="0">
                <a:solidFill>
                  <a:srgbClr val="FF0000"/>
                </a:solidFill>
              </a:rPr>
              <a:t>Amd</a:t>
            </a:r>
            <a:r>
              <a:rPr lang="en-US" dirty="0" smtClean="0">
                <a:solidFill>
                  <a:srgbClr val="FF0000"/>
                </a:solidFill>
              </a:rPr>
              <a:t> 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a:t>
            </a:r>
            <a:r>
              <a:rPr lang="en-AU" dirty="0" smtClean="0">
                <a:solidFill>
                  <a:schemeClr val="accent6"/>
                </a:solidFill>
              </a:rPr>
              <a:t>ten </a:t>
            </a:r>
            <a:r>
              <a:rPr lang="en-AU" dirty="0" smtClean="0">
                <a:solidFill>
                  <a:schemeClr val="accent6"/>
                </a:solidFill>
              </a:rPr>
              <a:t>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9784124"/>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8</a:t>
                      </a:r>
                      <a:r>
                        <a:rPr lang="en-AU" sz="1600" b="0" baseline="0" smtClean="0">
                          <a:solidFill>
                            <a:schemeClr val="tx1"/>
                          </a:solidFill>
                          <a:latin typeface="+mj-lt"/>
                        </a:rPr>
                        <a:t> Feb 19</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Feb 2019</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a:t>
            </a:r>
            <a:r>
              <a:rPr lang="en-AU" dirty="0" smtClean="0"/>
              <a:t>is waiting for publication</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 for publication</a:t>
            </a:r>
            <a:endParaRPr lang="en-AU" dirty="0" smtClean="0">
              <a:solidFill>
                <a:schemeClr val="accent2"/>
              </a:solidFill>
            </a:endParaRPr>
          </a:p>
          <a:p>
            <a:pPr lvl="1"/>
            <a:r>
              <a:rPr lang="en-AU" dirty="0"/>
              <a:t>802.11ah passed </a:t>
            </a:r>
            <a:r>
              <a:rPr lang="en-AU" dirty="0" smtClean="0"/>
              <a:t>FDIS ballot (N16685</a:t>
            </a:r>
            <a:r>
              <a:rPr lang="en-AU" dirty="0"/>
              <a:t>) on </a:t>
            </a:r>
            <a:r>
              <a:rPr lang="en-AU" dirty="0" smtClean="0"/>
              <a:t>8 Feb 2019</a:t>
            </a:r>
          </a:p>
          <a:p>
            <a:pPr lvl="2"/>
            <a:r>
              <a:rPr lang="en-AU" dirty="0" smtClean="0"/>
              <a:t>Passed </a:t>
            </a:r>
            <a:r>
              <a:rPr lang="en-AU" dirty="0" smtClean="0"/>
              <a:t>9/1/9</a:t>
            </a:r>
          </a:p>
          <a:p>
            <a:pPr lvl="1"/>
            <a:r>
              <a:rPr lang="en-AU" dirty="0" smtClean="0"/>
              <a:t>There was a </a:t>
            </a:r>
            <a:r>
              <a:rPr lang="en-AU" dirty="0" smtClean="0"/>
              <a:t>negative </a:t>
            </a:r>
            <a:r>
              <a:rPr lang="en-AU" dirty="0" smtClean="0"/>
              <a:t>vote and comments from China NB</a:t>
            </a:r>
          </a:p>
          <a:p>
            <a:pPr lvl="2"/>
            <a:r>
              <a:rPr lang="en-AU" dirty="0" smtClean="0"/>
              <a:t>Response sent in Mar 2019</a:t>
            </a:r>
          </a:p>
          <a:p>
            <a:pPr lvl="1"/>
            <a:r>
              <a:rPr lang="en-AU" dirty="0" smtClean="0"/>
              <a:t>Will be known as ISO/IEC/IEEE 8802-11:2018/</a:t>
            </a:r>
            <a:r>
              <a:rPr lang="en-AU" dirty="0" err="1" smtClean="0"/>
              <a:t>Amd</a:t>
            </a:r>
            <a:r>
              <a:rPr lang="en-AU" dirty="0" smtClean="0"/>
              <a:t> 2</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60-day </a:t>
            </a:r>
            <a:r>
              <a:rPr lang="en-AU" dirty="0"/>
              <a:t>ballot </a:t>
            </a:r>
            <a:r>
              <a:rPr lang="en-AU" dirty="0" smtClean="0"/>
              <a:t>passed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&amp; requires response</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a comment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Clause 12.2.2 states “The RSN operations in a CMMG BSS shall be the same as the RSN operations in a DMG BSS.”  However, this clause is irrelevant with the subject “Enhancements for Very High Throughput to Support Chinese </a:t>
            </a:r>
            <a:r>
              <a:rPr lang="en-AU" i="1" dirty="0" err="1"/>
              <a:t>Millimeter</a:t>
            </a:r>
            <a:r>
              <a:rPr lang="en-AU" i="1" dirty="0"/>
              <a:t> Wave Frequency Bands (60 GHz and 45 GHz)”. Selection and using of security mechanism should NOT be bound with CMMG BSS. Besides, China NB has pointed out the technical problems about RSN mechanism for several times during the past ballots. </a:t>
            </a:r>
          </a:p>
          <a:p>
            <a:r>
              <a:rPr lang="en-AU" dirty="0"/>
              <a:t>China NB </a:t>
            </a:r>
            <a:r>
              <a:rPr lang="en-AU" dirty="0" smtClean="0"/>
              <a:t>proposed change </a:t>
            </a:r>
            <a:r>
              <a:rPr lang="en-AU" dirty="0"/>
              <a:t>CN1</a:t>
            </a:r>
          </a:p>
          <a:p>
            <a:pPr lvl="1"/>
            <a:r>
              <a:rPr lang="en-AU" i="1" dirty="0"/>
              <a:t>Change the sentence in 12.2.2 to “The RSN operations in a CMMG BSS can be the same as the RSN operations in a DMG BSS. Other security methods can be implemented in a CMMG BSS.”</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18915511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err="1">
                <a:solidFill>
                  <a:srgbClr val="FF0000"/>
                </a:solidFill>
              </a:rPr>
              <a:t>t</a:t>
            </a:r>
            <a:r>
              <a:rPr lang="en-AU" dirty="0" err="1" smtClean="0">
                <a:solidFill>
                  <a:srgbClr val="FF0000"/>
                </a:solidFill>
              </a:rPr>
              <a:t>bd</a:t>
            </a:r>
            <a:r>
              <a:rPr lang="en-AU" dirty="0" smtClean="0">
                <a:solidFill>
                  <a:srgbClr val="FF0000"/>
                </a:solidFill>
              </a:rPr>
              <a:t> – needs an expert to respond to the comment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13562608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is waiting for start of FDIS ballot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p>
          <a:p>
            <a:pPr lvl="2"/>
            <a:r>
              <a:rPr lang="en-AU" dirty="0" smtClean="0"/>
              <a:t>Response sent (</a:t>
            </a:r>
            <a:r>
              <a:rPr lang="en-AU" dirty="0" smtClean="0">
                <a:solidFill>
                  <a:srgbClr val="FF0000"/>
                </a:solidFill>
              </a:rPr>
              <a:t>N?????</a:t>
            </a:r>
            <a:r>
              <a:rPr lang="en-AU" dirty="0" smtClean="0"/>
              <a:t>)</a:t>
            </a:r>
            <a:endParaRPr lang="en-AU" dirty="0"/>
          </a:p>
          <a:p>
            <a:r>
              <a:rPr lang="en-AU" dirty="0" smtClean="0"/>
              <a:t>FDIS ballot: </a:t>
            </a:r>
            <a:r>
              <a:rPr lang="en-AU" dirty="0" smtClean="0">
                <a:solidFill>
                  <a:schemeClr val="accent2"/>
                </a:solidFill>
              </a:rPr>
              <a:t>waiting for start</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is waiting for start of FDIS ballot </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a:t>
            </a:r>
            <a:r>
              <a:rPr lang="en-AU" dirty="0" smtClean="0"/>
              <a:t>comment</a:t>
            </a:r>
          </a:p>
          <a:p>
            <a:pPr lvl="2"/>
            <a:r>
              <a:rPr lang="en-AU" dirty="0" smtClean="0"/>
              <a:t>Response sent in Mar </a:t>
            </a:r>
            <a:r>
              <a:rPr lang="en-AU" dirty="0" smtClean="0"/>
              <a:t>2019 </a:t>
            </a:r>
            <a:r>
              <a:rPr lang="en-AU" dirty="0" smtClean="0">
                <a:solidFill>
                  <a:srgbClr val="FF0000"/>
                </a:solidFill>
              </a:rPr>
              <a:t>(N?????)</a:t>
            </a:r>
            <a:endParaRPr lang="en-AU" dirty="0">
              <a:solidFill>
                <a:srgbClr val="FF0000"/>
              </a:solidFill>
            </a:endParaRPr>
          </a:p>
          <a:p>
            <a:r>
              <a:rPr lang="en-AU" dirty="0" smtClean="0"/>
              <a:t>FDIS ballot: </a:t>
            </a:r>
            <a:r>
              <a:rPr lang="en-AU" dirty="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was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Liaised D4.0 </a:t>
            </a:r>
            <a:r>
              <a:rPr lang="en-AU" dirty="0"/>
              <a:t>out of March 2019 </a:t>
            </a:r>
            <a:r>
              <a:rPr lang="en-AU" dirty="0" smtClean="0"/>
              <a:t>meeting (</a:t>
            </a:r>
            <a:r>
              <a:rPr lang="en-AU" dirty="0" smtClean="0">
                <a:solidFill>
                  <a:srgbClr val="FF0000"/>
                </a:solidFill>
              </a:rPr>
              <a:t>N?????</a:t>
            </a:r>
            <a:r>
              <a:rPr lang="en-AU" dirty="0" smtClean="0"/>
              <a:t>)</a:t>
            </a:r>
            <a:endParaRPr lang="en-AU" dirty="0" smtClean="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May 2019 interim meeting in Atlanta</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solidFill>
                  <a:srgbClr val="FF0000"/>
                </a:solidFill>
                <a:latin typeface="+mj-lt"/>
              </a:rPr>
              <a:t>??</a:t>
            </a:r>
            <a:r>
              <a:rPr lang="en-US" sz="1600" b="1" dirty="0" smtClean="0">
                <a:latin typeface="+mj-lt"/>
              </a:rPr>
              <a:t> May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was </a:t>
            </a:r>
            <a:r>
              <a:rPr lang="en-AU" dirty="0"/>
              <a:t>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Liaised </a:t>
            </a:r>
            <a:r>
              <a:rPr lang="en-AU" dirty="0" smtClean="0"/>
              <a:t>D3.0 </a:t>
            </a:r>
            <a:r>
              <a:rPr lang="en-AU" dirty="0"/>
              <a:t>out of March 2019 </a:t>
            </a:r>
            <a:r>
              <a:rPr lang="en-AU" dirty="0"/>
              <a:t>meeting (</a:t>
            </a:r>
            <a:r>
              <a:rPr lang="en-AU" dirty="0">
                <a:solidFill>
                  <a:srgbClr val="FF0000"/>
                </a:solidFill>
              </a:rPr>
              <a:t>N</a:t>
            </a:r>
            <a:r>
              <a:rPr lang="en-AU" dirty="0" smtClean="0">
                <a:solidFill>
                  <a:srgbClr val="FF0000"/>
                </a:solidFill>
              </a:rPr>
              <a:t>?????</a:t>
            </a:r>
            <a:r>
              <a:rPr lang="en-AU" dirty="0" smtClean="0"/>
              <a:t>)</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a:t>
            </a:r>
            <a:r>
              <a:rPr lang="en-AU" dirty="0" smtClean="0"/>
              <a:t>in the future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liaise draft out </a:t>
            </a:r>
            <a:r>
              <a:rPr lang="en-AU" dirty="0" smtClean="0"/>
              <a:t>later than </a:t>
            </a:r>
            <a:r>
              <a:rPr lang="en-AU" dirty="0"/>
              <a:t>March 2019 meeting</a:t>
            </a:r>
          </a:p>
          <a:p>
            <a:pPr lvl="2"/>
            <a:r>
              <a:rPr lang="en-AU" dirty="0"/>
              <a:t>Requires WG and EC </a:t>
            </a:r>
            <a:r>
              <a:rPr lang="en-AU" dirty="0" smtClean="0"/>
              <a:t>approval</a:t>
            </a:r>
          </a:p>
          <a:p>
            <a:pPr lvl="2"/>
            <a:r>
              <a:rPr lang="en-AU" dirty="0" smtClean="0"/>
              <a:t>Draft has too many TBDs</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in the future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be liaised in the </a:t>
            </a:r>
            <a:r>
              <a:rPr lang="en-AU" dirty="0" smtClean="0"/>
              <a:t>future</a:t>
            </a:r>
          </a:p>
          <a:p>
            <a:pPr lvl="2"/>
            <a:r>
              <a:rPr lang="en-AU" dirty="0" smtClean="0"/>
              <a:t>Requires </a:t>
            </a:r>
            <a:r>
              <a:rPr lang="en-AU" dirty="0"/>
              <a:t>WG and EC approval</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 but comment responses are required</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r>
              <a:rPr lang="en-AU" dirty="0" smtClean="0">
                <a:solidFill>
                  <a:schemeClr val="accent6"/>
                </a:solidFill>
              </a:rPr>
              <a:t>, but 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r>
              <a:rPr lang="en-AU" dirty="0" smtClean="0">
                <a:solidFill>
                  <a:srgbClr val="FF0000"/>
                </a:solidFill>
              </a:rPr>
              <a:t>? Peter checking</a:t>
            </a:r>
          </a:p>
          <a:p>
            <a:pPr lvl="1"/>
            <a:r>
              <a:rPr lang="en-AU" dirty="0" smtClean="0"/>
              <a:t>Published as </a:t>
            </a:r>
            <a:r>
              <a:rPr lang="en-AU" dirty="0"/>
              <a:t>ISO/IEC/IEEE </a:t>
            </a:r>
            <a:r>
              <a:rPr lang="en-AU" dirty="0" smtClean="0"/>
              <a:t>8802-15-6:2017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13754243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zero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415330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no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574933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802.11 interim meeting in Mar 2019 in Vancouver</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Discuss results of SC6 meeting in April 2019</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10597835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SC6 has initiated a process for the withdrawal of various ISO/IEC standards as requested by IEEE 802</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1"/>
            <a:r>
              <a:rPr lang="en-AU" dirty="0" smtClean="0"/>
              <a:t>SC6 discussed the request at their meeting in August and agreed to a request to ITTF to </a:t>
            </a:r>
            <a:r>
              <a:rPr lang="en-US" i="1" dirty="0" smtClean="0"/>
              <a:t>initiate </a:t>
            </a:r>
            <a:r>
              <a:rPr lang="en-US" i="1" dirty="0"/>
              <a:t>a systematic review </a:t>
            </a:r>
            <a:r>
              <a:rPr lang="en-US" i="1" dirty="0" smtClean="0"/>
              <a:t>ballot </a:t>
            </a:r>
            <a:r>
              <a:rPr lang="en-US" i="1" dirty="0"/>
              <a:t>for withdrawal </a:t>
            </a:r>
            <a:endParaRPr lang="en-US" i="1" dirty="0" smtClean="0"/>
          </a:p>
          <a:p>
            <a:pPr lvl="2"/>
            <a:r>
              <a:rPr lang="en-AU" dirty="0"/>
              <a:t>ISO/IEC TR </a:t>
            </a:r>
            <a:r>
              <a:rPr lang="en-AU" dirty="0" smtClean="0"/>
              <a:t>8802-1:2001</a:t>
            </a:r>
            <a:endParaRPr lang="en-AU" dirty="0"/>
          </a:p>
          <a:p>
            <a:pPr lvl="2"/>
            <a:r>
              <a:rPr lang="en-AU" dirty="0"/>
              <a:t>ISO/IEC 15802-1:1995 (in systematic </a:t>
            </a:r>
            <a:r>
              <a:rPr lang="en-AU" dirty="0" smtClean="0"/>
              <a:t>review, closing 9 Feb 2019)</a:t>
            </a:r>
          </a:p>
          <a:p>
            <a:pPr lvl="2"/>
            <a:r>
              <a:rPr lang="en-AU" dirty="0" smtClean="0"/>
              <a:t>ISO/IEC </a:t>
            </a:r>
            <a:r>
              <a:rPr lang="en-AU" dirty="0"/>
              <a:t>15802-3:1998 (in systematic </a:t>
            </a:r>
            <a:r>
              <a:rPr lang="en-AU" dirty="0" smtClean="0"/>
              <a:t>review, </a:t>
            </a:r>
            <a:r>
              <a:rPr lang="en-AU" dirty="0"/>
              <a:t>closing 9 Feb 2019</a:t>
            </a:r>
            <a:r>
              <a:rPr lang="en-AU" dirty="0" smtClean="0"/>
              <a:t>)</a:t>
            </a:r>
          </a:p>
          <a:p>
            <a:pPr lvl="2"/>
            <a:r>
              <a:rPr lang="en-AU" dirty="0" smtClean="0"/>
              <a:t>ISO/IEC </a:t>
            </a:r>
            <a:r>
              <a:rPr lang="en-AU" dirty="0"/>
              <a:t>8802-5:1998 (in systematic </a:t>
            </a:r>
            <a:r>
              <a:rPr lang="en-AU" dirty="0" smtClean="0"/>
              <a:t>review, </a:t>
            </a:r>
            <a:r>
              <a:rPr lang="en-AU" dirty="0"/>
              <a:t>closing 9 Feb 2019</a:t>
            </a:r>
            <a:r>
              <a:rPr lang="en-AU" dirty="0" smtClean="0"/>
              <a:t>)</a:t>
            </a:r>
          </a:p>
          <a:p>
            <a:pPr lvl="2"/>
            <a:r>
              <a:rPr lang="en-AU" dirty="0" smtClean="0"/>
              <a:t>ISO/IEC </a:t>
            </a:r>
            <a:r>
              <a:rPr lang="en-AU" dirty="0"/>
              <a:t>8802-5:1998/Amd.1:1998 (in systematic review, closing 9 Feb 2019</a:t>
            </a:r>
            <a:r>
              <a:rPr lang="en-AU" dirty="0" smtClean="0"/>
              <a:t>)</a:t>
            </a:r>
          </a:p>
          <a:p>
            <a:pPr lvl="1"/>
            <a:r>
              <a:rPr lang="en-AU" dirty="0" smtClean="0"/>
              <a:t>We will track progress of the withdrawals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18037447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ballots </a:t>
            </a:r>
            <a:r>
              <a:rPr lang="en-AU" dirty="0"/>
              <a:t>on 4 of the 5 withdrawal requests have </a:t>
            </a:r>
            <a:r>
              <a:rPr lang="en-AU" dirty="0" smtClean="0"/>
              <a:t>completed</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The votes on 4 of the 5 withdrawal requests have completed</a:t>
            </a:r>
          </a:p>
          <a:p>
            <a:pPr lvl="2"/>
            <a:r>
              <a:rPr lang="en-AU" dirty="0" smtClean="0"/>
              <a:t>ISO/IEC </a:t>
            </a:r>
            <a:r>
              <a:rPr lang="en-AU" dirty="0"/>
              <a:t>TR </a:t>
            </a:r>
            <a:r>
              <a:rPr lang="en-AU" dirty="0" smtClean="0"/>
              <a:t>8802-1:2001 – has already been withdrawn (Dec 2018)</a:t>
            </a:r>
            <a:endParaRPr lang="en-AU" dirty="0"/>
          </a:p>
          <a:p>
            <a:pPr lvl="2"/>
            <a:r>
              <a:rPr lang="en-AU" dirty="0"/>
              <a:t>ISO/IEC 15802-1:1995 </a:t>
            </a:r>
            <a:r>
              <a:rPr lang="en-AU" dirty="0" smtClean="0"/>
              <a:t>– passed 3/1/10 (N16902)</a:t>
            </a:r>
            <a:endParaRPr lang="en-AU" dirty="0"/>
          </a:p>
          <a:p>
            <a:pPr lvl="2"/>
            <a:r>
              <a:rPr lang="en-AU" dirty="0"/>
              <a:t>ISO/IEC </a:t>
            </a:r>
            <a:r>
              <a:rPr lang="en-AU" dirty="0" smtClean="0"/>
              <a:t>15802-3:1998 </a:t>
            </a:r>
            <a:r>
              <a:rPr lang="en-AU" dirty="0"/>
              <a:t>– passed </a:t>
            </a:r>
            <a:r>
              <a:rPr lang="en-AU" dirty="0" smtClean="0"/>
              <a:t>3/1/10 (N16903)</a:t>
            </a:r>
          </a:p>
          <a:p>
            <a:pPr lvl="2"/>
            <a:r>
              <a:rPr lang="en-AU" dirty="0" smtClean="0"/>
              <a:t>ISO/IEC </a:t>
            </a:r>
            <a:r>
              <a:rPr lang="en-AU" dirty="0"/>
              <a:t>8802-5:1998 </a:t>
            </a:r>
            <a:r>
              <a:rPr lang="en-AU" dirty="0" smtClean="0"/>
              <a:t>– passed 4/1/9 (N16901/N16904)</a:t>
            </a:r>
          </a:p>
          <a:p>
            <a:pPr lvl="2"/>
            <a:r>
              <a:rPr lang="en-AU" dirty="0" smtClean="0"/>
              <a:t>ISO/IEC </a:t>
            </a:r>
            <a:r>
              <a:rPr lang="en-AU" dirty="0"/>
              <a:t>8802-5:1998/Amd.1:1998 – passed </a:t>
            </a:r>
            <a:r>
              <a:rPr lang="en-AU" dirty="0" smtClean="0"/>
              <a:t>4/1/9 (N16900)</a:t>
            </a:r>
            <a:endParaRPr lang="en-AU" dirty="0"/>
          </a:p>
          <a:p>
            <a:pPr lvl="1"/>
            <a:r>
              <a:rPr lang="en-AU" dirty="0" smtClean="0"/>
              <a:t>In each case the ballot passed with a negative vote from China NB</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519149188"/>
              </p:ext>
            </p:extLst>
          </p:nvPr>
        </p:nvGraphicFramePr>
        <p:xfrm>
          <a:off x="1219200" y="4572000"/>
          <a:ext cx="914400" cy="806450"/>
        </p:xfrm>
        <a:graphic>
          <a:graphicData uri="http://schemas.openxmlformats.org/presentationml/2006/ole">
            <mc:AlternateContent xmlns:mc="http://schemas.openxmlformats.org/markup-compatibility/2006">
              <mc:Choice xmlns:v="urn:schemas-microsoft-com:vml" Requires="v">
                <p:oleObj spid="_x0000_s278755"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219200" y="4572000"/>
                        <a:ext cx="914400" cy="8064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08466245"/>
              </p:ext>
            </p:extLst>
          </p:nvPr>
        </p:nvGraphicFramePr>
        <p:xfrm>
          <a:off x="2209800" y="4572000"/>
          <a:ext cx="914400" cy="806450"/>
        </p:xfrm>
        <a:graphic>
          <a:graphicData uri="http://schemas.openxmlformats.org/presentationml/2006/ole">
            <mc:AlternateContent xmlns:mc="http://schemas.openxmlformats.org/markup-compatibility/2006">
              <mc:Choice xmlns:v="urn:schemas-microsoft-com:vml" Requires="v">
                <p:oleObj spid="_x0000_s278756" name="Acrobat Document" showAsIcon="1" r:id="rId5" imgW="914400" imgH="806400" progId="AcroExch.Document.DC">
                  <p:embed/>
                </p:oleObj>
              </mc:Choice>
              <mc:Fallback>
                <p:oleObj name="Acrobat Document" showAsIcon="1" r:id="rId5" imgW="914400" imgH="806400" progId="AcroExch.Document.DC">
                  <p:embed/>
                  <p:pic>
                    <p:nvPicPr>
                      <p:cNvPr id="0" name=""/>
                      <p:cNvPicPr/>
                      <p:nvPr/>
                    </p:nvPicPr>
                    <p:blipFill>
                      <a:blip r:embed="rId6"/>
                      <a:stretch>
                        <a:fillRect/>
                      </a:stretch>
                    </p:blipFill>
                    <p:spPr>
                      <a:xfrm>
                        <a:off x="2209800" y="4572000"/>
                        <a:ext cx="914400" cy="8064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44636928"/>
              </p:ext>
            </p:extLst>
          </p:nvPr>
        </p:nvGraphicFramePr>
        <p:xfrm>
          <a:off x="3209624" y="4572000"/>
          <a:ext cx="914400" cy="806450"/>
        </p:xfrm>
        <a:graphic>
          <a:graphicData uri="http://schemas.openxmlformats.org/presentationml/2006/ole">
            <mc:AlternateContent xmlns:mc="http://schemas.openxmlformats.org/markup-compatibility/2006">
              <mc:Choice xmlns:v="urn:schemas-microsoft-com:vml" Requires="v">
                <p:oleObj spid="_x0000_s278757" name="Acrobat Document" showAsIcon="1" r:id="rId7" imgW="914400" imgH="806400" progId="AcroExch.Document.DC">
                  <p:embed/>
                </p:oleObj>
              </mc:Choice>
              <mc:Fallback>
                <p:oleObj name="Acrobat Document" showAsIcon="1" r:id="rId7" imgW="914400" imgH="806400" progId="AcroExch.Document.DC">
                  <p:embed/>
                  <p:pic>
                    <p:nvPicPr>
                      <p:cNvPr id="0" name=""/>
                      <p:cNvPicPr/>
                      <p:nvPr/>
                    </p:nvPicPr>
                    <p:blipFill>
                      <a:blip r:embed="rId8"/>
                      <a:stretch>
                        <a:fillRect/>
                      </a:stretch>
                    </p:blipFill>
                    <p:spPr>
                      <a:xfrm>
                        <a:off x="3209624" y="4572000"/>
                        <a:ext cx="914400" cy="8064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13439879"/>
              </p:ext>
            </p:extLst>
          </p:nvPr>
        </p:nvGraphicFramePr>
        <p:xfrm>
          <a:off x="4210250" y="4572000"/>
          <a:ext cx="914400" cy="806450"/>
        </p:xfrm>
        <a:graphic>
          <a:graphicData uri="http://schemas.openxmlformats.org/presentationml/2006/ole">
            <mc:AlternateContent xmlns:mc="http://schemas.openxmlformats.org/markup-compatibility/2006">
              <mc:Choice xmlns:v="urn:schemas-microsoft-com:vml" Requires="v">
                <p:oleObj spid="_x0000_s278758" name="Acrobat Document" showAsIcon="1" r:id="rId9" imgW="914400" imgH="806400" progId="AcroExch.Document.DC">
                  <p:embed/>
                </p:oleObj>
              </mc:Choice>
              <mc:Fallback>
                <p:oleObj name="Acrobat Document" showAsIcon="1" r:id="rId9" imgW="914400" imgH="806400" progId="AcroExch.Document.DC">
                  <p:embed/>
                  <p:pic>
                    <p:nvPicPr>
                      <p:cNvPr id="0" name=""/>
                      <p:cNvPicPr/>
                      <p:nvPr/>
                    </p:nvPicPr>
                    <p:blipFill>
                      <a:blip r:embed="rId10"/>
                      <a:stretch>
                        <a:fillRect/>
                      </a:stretch>
                    </p:blipFill>
                    <p:spPr>
                      <a:xfrm>
                        <a:off x="4210250" y="4572000"/>
                        <a:ext cx="914400" cy="8064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76796193"/>
              </p:ext>
            </p:extLst>
          </p:nvPr>
        </p:nvGraphicFramePr>
        <p:xfrm>
          <a:off x="5182802" y="4572000"/>
          <a:ext cx="914400" cy="806450"/>
        </p:xfrm>
        <a:graphic>
          <a:graphicData uri="http://schemas.openxmlformats.org/presentationml/2006/ole">
            <mc:AlternateContent xmlns:mc="http://schemas.openxmlformats.org/markup-compatibility/2006">
              <mc:Choice xmlns:v="urn:schemas-microsoft-com:vml" Requires="v">
                <p:oleObj spid="_x0000_s278759" name="Acrobat Document" showAsIcon="1" r:id="rId11" imgW="914400" imgH="806400" progId="AcroExch.Document.DC">
                  <p:embed/>
                </p:oleObj>
              </mc:Choice>
              <mc:Fallback>
                <p:oleObj name="Acrobat Document" showAsIcon="1" r:id="rId11" imgW="914400" imgH="806400" progId="AcroExch.Document.DC">
                  <p:embed/>
                  <p:pic>
                    <p:nvPicPr>
                      <p:cNvPr id="0" name=""/>
                      <p:cNvPicPr/>
                      <p:nvPr/>
                    </p:nvPicPr>
                    <p:blipFill>
                      <a:blip r:embed="rId12"/>
                      <a:stretch>
                        <a:fillRect/>
                      </a:stretch>
                    </p:blipFill>
                    <p:spPr>
                      <a:xfrm>
                        <a:off x="5182802"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4179666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there is no further action required by IEEE 802</a:t>
            </a:r>
            <a:endParaRPr lang="en-AU" dirty="0"/>
          </a:p>
        </p:txBody>
      </p:sp>
      <p:sp>
        <p:nvSpPr>
          <p:cNvPr id="3" name="Content Placeholder 2"/>
          <p:cNvSpPr>
            <a:spLocks noGrp="1"/>
          </p:cNvSpPr>
          <p:nvPr>
            <p:ph idx="1"/>
          </p:nvPr>
        </p:nvSpPr>
        <p:spPr/>
        <p:txBody>
          <a:bodyPr/>
          <a:lstStyle/>
          <a:p>
            <a:pPr lvl="1"/>
            <a:r>
              <a:rPr lang="en-AU" dirty="0"/>
              <a:t>T</a:t>
            </a:r>
            <a:r>
              <a:rPr lang="en-AU" dirty="0" smtClean="0"/>
              <a:t>he ballots passed … and it </a:t>
            </a:r>
            <a:r>
              <a:rPr lang="en-AU" dirty="0"/>
              <a:t>is likely that the documents will eventually be </a:t>
            </a:r>
            <a:r>
              <a:rPr lang="en-AU" dirty="0" smtClean="0"/>
              <a:t>withdrawn</a:t>
            </a:r>
          </a:p>
          <a:p>
            <a:pPr lvl="2"/>
            <a:r>
              <a:rPr lang="en-AU" dirty="0" smtClean="0"/>
              <a:t>IEEE 802 is not required to respond (unlike PSDO ballots)</a:t>
            </a:r>
          </a:p>
          <a:p>
            <a:pPr lvl="2"/>
            <a:r>
              <a:rPr lang="en-AU" dirty="0" smtClean="0"/>
              <a:t>It is possible the China NB comments may lead to some discussion at the next SC6 meeting before formal withdrawal</a:t>
            </a:r>
          </a:p>
          <a:p>
            <a:pPr lvl="3"/>
            <a:r>
              <a:rPr lang="en-AU" dirty="0" smtClean="0"/>
              <a:t>From JTC1 Directives</a:t>
            </a:r>
            <a:r>
              <a:rPr lang="en-AU" i="1" dirty="0" smtClean="0"/>
              <a:t>: In </a:t>
            </a:r>
            <a:r>
              <a:rPr lang="en-AU" i="1" dirty="0"/>
              <a:t>JTC 1, typically, a decision as to the appropriate action to take following a systematic review shall be based on a simple majority of ISO and IEC P-members voting for a specific action. However, in some cases a more detailed analysis of the results may indicate that another interpretation may be more appropriate. The committee decides upon a course of action and informs ITTF of the course of action</a:t>
            </a:r>
            <a:endParaRPr lang="en-AU" i="1" dirty="0" smtClean="0"/>
          </a:p>
          <a:p>
            <a:pPr lvl="1"/>
            <a:r>
              <a:rPr lang="en-AU" dirty="0" smtClean="0"/>
              <a:t>Some of the responses were a bit weird</a:t>
            </a:r>
          </a:p>
          <a:p>
            <a:pPr lvl="2"/>
            <a:r>
              <a:rPr lang="en-AU" dirty="0" smtClean="0"/>
              <a:t>China NB had some procedural questions and objections</a:t>
            </a:r>
          </a:p>
          <a:p>
            <a:pPr lvl="2"/>
            <a:r>
              <a:rPr lang="en-AU" dirty="0" smtClean="0"/>
              <a:t>China NB asserted the withdrawal of 802.5 will </a:t>
            </a:r>
            <a:r>
              <a:rPr lang="en-AU" b="0" i="1" dirty="0" smtClean="0"/>
              <a:t>result </a:t>
            </a:r>
            <a:r>
              <a:rPr lang="en-AU" b="0" i="1" dirty="0"/>
              <a:t>in large impacts on the standard </a:t>
            </a:r>
            <a:r>
              <a:rPr lang="en-AU" b="0" i="1" dirty="0" smtClean="0"/>
              <a:t>system and </a:t>
            </a:r>
            <a:r>
              <a:rPr lang="en-AU" b="0" i="1" dirty="0"/>
              <a:t>the industrial </a:t>
            </a:r>
            <a:r>
              <a:rPr lang="en-AU" b="0" i="1" dirty="0" smtClean="0"/>
              <a:t>application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363910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last SC6 meeting was held in April 2019 in Beijing</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SAC</a:t>
            </a:r>
            <a:endParaRPr lang="en-AU" b="0" dirty="0"/>
          </a:p>
          <a:p>
            <a:pPr lvl="1"/>
            <a:r>
              <a:rPr lang="en-AU" dirty="0" smtClean="0"/>
              <a:t>Organizers</a:t>
            </a:r>
            <a:endParaRPr lang="en-AU" dirty="0"/>
          </a:p>
          <a:p>
            <a:pPr lvl="2"/>
            <a:r>
              <a:rPr lang="en-AU" b="0" dirty="0" smtClean="0"/>
              <a:t>SC </a:t>
            </a:r>
            <a:r>
              <a:rPr lang="en-AU" b="0" dirty="0"/>
              <a:t>6 Mirror </a:t>
            </a:r>
            <a:r>
              <a:rPr lang="en-AU" b="0" dirty="0" smtClean="0"/>
              <a:t>Committee</a:t>
            </a:r>
            <a:endParaRPr lang="en-AU" dirty="0"/>
          </a:p>
          <a:p>
            <a:pPr lvl="2"/>
            <a:r>
              <a:rPr lang="en-AU" b="0" dirty="0" smtClean="0"/>
              <a:t>WAPI Alliance</a:t>
            </a:r>
          </a:p>
          <a:p>
            <a:r>
              <a:rPr lang="en-AU" dirty="0" smtClean="0"/>
              <a:t>Dates</a:t>
            </a:r>
            <a:endParaRPr lang="en-AU" dirty="0"/>
          </a:p>
          <a:p>
            <a:pPr lvl="1"/>
            <a:r>
              <a:rPr lang="en-AU" dirty="0"/>
              <a:t>22-26 Apr </a:t>
            </a:r>
            <a:r>
              <a:rPr lang="en-AU" dirty="0" smtClean="0"/>
              <a:t>2019</a:t>
            </a:r>
          </a:p>
          <a:p>
            <a:r>
              <a:rPr lang="en-AU" dirty="0"/>
              <a:t>Location</a:t>
            </a:r>
          </a:p>
          <a:p>
            <a:pPr lvl="1"/>
            <a:r>
              <a:rPr lang="en-AU" dirty="0"/>
              <a:t>Beijing, </a:t>
            </a:r>
            <a:r>
              <a:rPr lang="en-AU" dirty="0" smtClean="0"/>
              <a:t>China</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See </a:t>
            </a:r>
            <a:r>
              <a:rPr lang="en-AU" dirty="0" smtClean="0">
                <a:hlinkClick r:id="rId2"/>
              </a:rPr>
              <a:t>N16878</a:t>
            </a:r>
            <a:endParaRPr lang="en-AU" dirty="0" smtClean="0"/>
          </a:p>
          <a:p>
            <a:pPr lvl="1"/>
            <a:r>
              <a:rPr lang="en-AU" dirty="0" smtClean="0"/>
              <a:t>WebEx availability unknown</a:t>
            </a:r>
            <a:endParaRPr lang="en-AU" dirty="0"/>
          </a:p>
          <a:p>
            <a:r>
              <a:rPr lang="en-GB" dirty="0" smtClean="0"/>
              <a:t>Deadlines</a:t>
            </a:r>
          </a:p>
          <a:p>
            <a:pPr lvl="1"/>
            <a:r>
              <a:rPr lang="en-GB" dirty="0" smtClean="0"/>
              <a:t>New agenda items: 25 Feb 2019</a:t>
            </a:r>
          </a:p>
          <a:p>
            <a:pPr lvl="1"/>
            <a:r>
              <a:rPr lang="en-GB" dirty="0" smtClean="0"/>
              <a:t>New contributions on existing </a:t>
            </a:r>
            <a:r>
              <a:rPr lang="en-GB" smtClean="0"/>
              <a:t>agenda items: </a:t>
            </a:r>
            <a:r>
              <a:rPr lang="en-GB" dirty="0" smtClean="0"/>
              <a:t>5 April 2019</a:t>
            </a:r>
          </a:p>
          <a:p>
            <a:pPr lvl="1"/>
            <a:r>
              <a:rPr lang="en-GB" dirty="0" smtClean="0"/>
              <a:t>New comments: 13 April 2019</a:t>
            </a:r>
          </a:p>
          <a:p>
            <a:pPr lvl="1"/>
            <a:r>
              <a:rPr lang="en-GB" dirty="0" smtClean="0"/>
              <a:t>Registration:</a:t>
            </a:r>
          </a:p>
          <a:p>
            <a:r>
              <a:rPr lang="en-GB" dirty="0" smtClean="0"/>
              <a:t>Following meeting</a:t>
            </a:r>
          </a:p>
          <a:p>
            <a:pPr lvl="1"/>
            <a:r>
              <a:rPr lang="en-GB" dirty="0" smtClean="0"/>
              <a:t>Feb 2020 or Mar 2020 in UK or at ITU-T in Geneva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4995978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p>
          <a:p>
            <a:pPr lvl="1"/>
            <a:r>
              <a:rPr lang="en-AU" i="1" dirty="0"/>
              <a:t>1. Welcome</a:t>
            </a:r>
          </a:p>
          <a:p>
            <a:pPr lvl="1"/>
            <a:r>
              <a:rPr lang="en-AU" i="1" dirty="0"/>
              <a:t>2. Roll Call of Delegates</a:t>
            </a:r>
          </a:p>
          <a:p>
            <a:pPr lvl="1"/>
            <a:r>
              <a:rPr lang="en-AU" i="1" dirty="0"/>
              <a:t>3. Approval of Agenda</a:t>
            </a:r>
          </a:p>
          <a:p>
            <a:pPr lvl="1"/>
            <a:r>
              <a:rPr lang="en-AU" i="1" dirty="0"/>
              <a:t>4. Review Meeting </a:t>
            </a:r>
            <a:r>
              <a:rPr lang="en-AU" i="1" dirty="0" smtClean="0"/>
              <a:t>Report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8271840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p>
          <a:p>
            <a:pPr lvl="1"/>
            <a:r>
              <a:rPr lang="en-AU" i="1" dirty="0" smtClean="0"/>
              <a:t>5</a:t>
            </a:r>
            <a:r>
              <a:rPr lang="en-AU" i="1" dirty="0"/>
              <a:t>. Active Work Items</a:t>
            </a:r>
          </a:p>
          <a:p>
            <a:pPr lvl="2"/>
            <a:r>
              <a:rPr lang="en-AU" i="1" dirty="0"/>
              <a:t>5.1 Power Line Communication (PLC)</a:t>
            </a:r>
          </a:p>
          <a:p>
            <a:pPr lvl="2"/>
            <a:r>
              <a:rPr lang="en-AU" i="1" dirty="0" smtClean="0"/>
              <a:t>5.2 Near </a:t>
            </a:r>
            <a:r>
              <a:rPr lang="en-AU" i="1" dirty="0"/>
              <a:t>Field Communication Interface and </a:t>
            </a:r>
            <a:r>
              <a:rPr lang="en-AU" i="1" dirty="0" smtClean="0"/>
              <a:t>Protocol-2 </a:t>
            </a:r>
            <a:r>
              <a:rPr lang="en-AU" i="1" dirty="0"/>
              <a:t>(NFCIP-2)</a:t>
            </a:r>
          </a:p>
          <a:p>
            <a:pPr lvl="2"/>
            <a:r>
              <a:rPr lang="en-AU" i="1" dirty="0" smtClean="0"/>
              <a:t>5.3 Close </a:t>
            </a:r>
            <a:r>
              <a:rPr lang="en-AU" i="1" dirty="0"/>
              <a:t>Capacitive Coupling Communication Physical Layer</a:t>
            </a:r>
          </a:p>
          <a:p>
            <a:pPr lvl="2"/>
            <a:r>
              <a:rPr lang="en-AU" i="1" dirty="0" smtClean="0">
                <a:solidFill>
                  <a:srgbClr val="FF0000"/>
                </a:solidFill>
              </a:rPr>
              <a:t>5.4 </a:t>
            </a:r>
            <a:r>
              <a:rPr lang="en-AU" i="1" dirty="0">
                <a:solidFill>
                  <a:srgbClr val="FF0000"/>
                </a:solidFill>
              </a:rPr>
              <a:t>Review Unresolved Comments from SC 6 ballots</a:t>
            </a:r>
          </a:p>
          <a:p>
            <a:pPr lvl="2"/>
            <a:r>
              <a:rPr lang="en-AU" i="1" dirty="0">
                <a:solidFill>
                  <a:srgbClr val="FF0000"/>
                </a:solidFill>
              </a:rPr>
              <a:t>5.5 Review Results of Withdrawal Consultation</a:t>
            </a:r>
          </a:p>
          <a:p>
            <a:pPr lvl="3"/>
            <a:r>
              <a:rPr lang="en-AU" i="1" dirty="0">
                <a:solidFill>
                  <a:srgbClr val="FF0000"/>
                </a:solidFill>
              </a:rPr>
              <a:t>6N16900 Summary of voting on ISO/IEC 8802-5:1998/</a:t>
            </a:r>
            <a:r>
              <a:rPr lang="en-AU" i="1" dirty="0" err="1">
                <a:solidFill>
                  <a:srgbClr val="FF0000"/>
                </a:solidFill>
              </a:rPr>
              <a:t>Amd</a:t>
            </a:r>
            <a:r>
              <a:rPr lang="en-AU" i="1" dirty="0">
                <a:solidFill>
                  <a:srgbClr val="FF0000"/>
                </a:solidFill>
              </a:rPr>
              <a:t> 1 1998</a:t>
            </a:r>
          </a:p>
          <a:p>
            <a:pPr lvl="3"/>
            <a:r>
              <a:rPr lang="en-AU" i="1" dirty="0">
                <a:solidFill>
                  <a:srgbClr val="FF0000"/>
                </a:solidFill>
              </a:rPr>
              <a:t>6N16902 Summary of voting on ISO/IEC 15802-1:1995</a:t>
            </a:r>
          </a:p>
          <a:p>
            <a:pPr lvl="3"/>
            <a:r>
              <a:rPr lang="en-AU" i="1" dirty="0">
                <a:solidFill>
                  <a:srgbClr val="FF0000"/>
                </a:solidFill>
              </a:rPr>
              <a:t>6N16903 Summary of voting on ISO/IEC 15802-3:1998</a:t>
            </a:r>
          </a:p>
          <a:p>
            <a:pPr lvl="3"/>
            <a:r>
              <a:rPr lang="en-AU" i="1" dirty="0">
                <a:solidFill>
                  <a:srgbClr val="FF0000"/>
                </a:solidFill>
              </a:rPr>
              <a:t>6N16904 Summary of voting on ISO/IEC 8825-5:1998 (Ed 3)</a:t>
            </a:r>
          </a:p>
          <a:p>
            <a:pPr lvl="1"/>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37594045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2</a:t>
            </a:r>
            <a:r>
              <a:rPr lang="en-AU" baseline="30000" dirty="0" smtClean="0"/>
              <a:t>nd</a:t>
            </a:r>
            <a:r>
              <a:rPr lang="en-AU" dirty="0" smtClean="0"/>
              <a:t> Draft agenda (1N178)</a:t>
            </a:r>
          </a:p>
          <a:p>
            <a:pPr lvl="1"/>
            <a:r>
              <a:rPr lang="en-AU" i="1" dirty="0" smtClean="0"/>
              <a:t>6</a:t>
            </a:r>
            <a:r>
              <a:rPr lang="en-AU" i="1" dirty="0"/>
              <a:t>. Ad-Hoc group updates related to WG </a:t>
            </a:r>
            <a:r>
              <a:rPr lang="en-AU" i="1" dirty="0" smtClean="0"/>
              <a:t>1</a:t>
            </a:r>
            <a:endParaRPr lang="en-AU" i="1" dirty="0"/>
          </a:p>
          <a:p>
            <a:pPr lvl="2"/>
            <a:r>
              <a:rPr lang="en-AU" i="1" dirty="0"/>
              <a:t>6.1 Study Group on Wearable Devices</a:t>
            </a:r>
          </a:p>
          <a:p>
            <a:pPr lvl="2"/>
            <a:r>
              <a:rPr lang="en-AU" i="1" dirty="0" smtClean="0"/>
              <a:t>6.2 </a:t>
            </a:r>
            <a:r>
              <a:rPr lang="en-AU" i="1" dirty="0"/>
              <a:t>Ad-Hoc Group on Networking for Block chain</a:t>
            </a:r>
          </a:p>
          <a:p>
            <a:pPr lvl="1"/>
            <a:r>
              <a:rPr lang="en-AU" i="1" dirty="0" smtClean="0"/>
              <a:t>7</a:t>
            </a:r>
            <a:r>
              <a:rPr lang="en-AU" i="1" dirty="0"/>
              <a:t>. Liaison</a:t>
            </a:r>
          </a:p>
          <a:p>
            <a:pPr lvl="2"/>
            <a:r>
              <a:rPr lang="en-AU" i="1" dirty="0"/>
              <a:t>7.1 Liaisons with other SDOs</a:t>
            </a:r>
          </a:p>
          <a:p>
            <a:pPr lvl="3"/>
            <a:r>
              <a:rPr lang="en-AU" i="1" dirty="0"/>
              <a:t>JTC 1/SC 17: Cards and security devices for personal identification</a:t>
            </a:r>
          </a:p>
          <a:p>
            <a:pPr lvl="3"/>
            <a:r>
              <a:rPr lang="en-AU" i="1" dirty="0" smtClean="0"/>
              <a:t>JTC </a:t>
            </a:r>
            <a:r>
              <a:rPr lang="en-AU" i="1" dirty="0"/>
              <a:t>1/SC 27: IT Security techniques</a:t>
            </a:r>
          </a:p>
          <a:p>
            <a:pPr lvl="3"/>
            <a:r>
              <a:rPr lang="en-AU" i="1" dirty="0" smtClean="0"/>
              <a:t>JTC </a:t>
            </a:r>
            <a:r>
              <a:rPr lang="en-AU" i="1" dirty="0"/>
              <a:t>1/SC 41: Internet of Things and related technologies</a:t>
            </a:r>
          </a:p>
          <a:p>
            <a:pPr lvl="3"/>
            <a:r>
              <a:rPr lang="en-AU" i="1" dirty="0" smtClean="0"/>
              <a:t>IEC </a:t>
            </a:r>
            <a:r>
              <a:rPr lang="en-AU" i="1" dirty="0"/>
              <a:t>TC 100/TA 15</a:t>
            </a:r>
          </a:p>
          <a:p>
            <a:pPr lvl="3"/>
            <a:r>
              <a:rPr lang="en-AU" i="1" dirty="0" smtClean="0"/>
              <a:t>ECMA </a:t>
            </a:r>
            <a:r>
              <a:rPr lang="en-AU" i="1" dirty="0"/>
              <a:t>International</a:t>
            </a:r>
          </a:p>
          <a:p>
            <a:pPr lvl="3"/>
            <a:r>
              <a:rPr lang="en-AU" i="1" dirty="0" smtClean="0"/>
              <a:t>IEEE </a:t>
            </a:r>
            <a:r>
              <a:rPr lang="en-AU" i="1" dirty="0"/>
              <a:t>1901 WG and ITU-T Q18/15</a:t>
            </a:r>
          </a:p>
          <a:p>
            <a:pPr lvl="3"/>
            <a:r>
              <a:rPr lang="en-AU" i="1" dirty="0" smtClean="0">
                <a:solidFill>
                  <a:srgbClr val="FF0000"/>
                </a:solidFill>
              </a:rPr>
              <a:t>IEEE </a:t>
            </a:r>
            <a:r>
              <a:rPr lang="en-AU" i="1" dirty="0">
                <a:solidFill>
                  <a:srgbClr val="FF0000"/>
                </a:solidFill>
              </a:rPr>
              <a:t>802</a:t>
            </a:r>
          </a:p>
          <a:p>
            <a:pPr lvl="3"/>
            <a:r>
              <a:rPr lang="en-AU" i="1" dirty="0" smtClean="0"/>
              <a:t>NFC </a:t>
            </a:r>
            <a:r>
              <a:rPr lang="en-AU" i="1" dirty="0"/>
              <a:t>Forum</a:t>
            </a:r>
          </a:p>
          <a:p>
            <a:pPr lvl="2"/>
            <a:r>
              <a:rPr lang="en-AU" i="1" dirty="0" smtClean="0"/>
              <a:t>7.2 </a:t>
            </a:r>
            <a:r>
              <a:rPr lang="en-AU" i="1" dirty="0"/>
              <a:t>Review liaison </a:t>
            </a:r>
            <a:r>
              <a:rPr lang="en-AU" i="1" dirty="0" smtClean="0"/>
              <a:t>status</a:t>
            </a:r>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3421975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p>
          <a:p>
            <a:pPr lvl="1"/>
            <a:r>
              <a:rPr lang="en-AU" i="1" dirty="0" smtClean="0"/>
              <a:t>…</a:t>
            </a:r>
            <a:endParaRPr lang="en-AU" i="1" dirty="0"/>
          </a:p>
          <a:p>
            <a:pPr lvl="1"/>
            <a:r>
              <a:rPr lang="en-AU" i="1" dirty="0" smtClean="0"/>
              <a:t>8</a:t>
            </a:r>
            <a:r>
              <a:rPr lang="en-AU" i="1" dirty="0"/>
              <a:t>. Introduction of New Item</a:t>
            </a:r>
          </a:p>
          <a:p>
            <a:pPr lvl="2"/>
            <a:r>
              <a:rPr lang="en-AU" i="1" dirty="0"/>
              <a:t>8.1 WG1Nxxx: Simultaneous Wireless Information &amp; Power Transfer</a:t>
            </a:r>
          </a:p>
          <a:p>
            <a:pPr lvl="2"/>
            <a:r>
              <a:rPr lang="en-AU" i="1" dirty="0"/>
              <a:t>8.2 WG1N174: Korea National Body contribution on Wireless Drone Area Network</a:t>
            </a:r>
          </a:p>
          <a:p>
            <a:pPr lvl="1"/>
            <a:r>
              <a:rPr lang="en-AU" i="1" dirty="0"/>
              <a:t>9. Other Business</a:t>
            </a:r>
          </a:p>
          <a:p>
            <a:pPr lvl="2"/>
            <a:r>
              <a:rPr lang="en-AU" i="1" dirty="0">
                <a:solidFill>
                  <a:srgbClr val="FF0000"/>
                </a:solidFill>
              </a:rPr>
              <a:t>9.1 Improvement of WG 1 Organization</a:t>
            </a:r>
          </a:p>
          <a:p>
            <a:pPr lvl="1"/>
            <a:r>
              <a:rPr lang="en-AU" i="1" dirty="0"/>
              <a:t>10. Development, Review, and Approval of Draft WG1 Resolutions</a:t>
            </a:r>
          </a:p>
          <a:p>
            <a:pPr lvl="1"/>
            <a:r>
              <a:rPr lang="en-AU" i="1" dirty="0"/>
              <a:t>11. Close</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26480875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Should IEEE 802 object to item 5.4?</a:t>
            </a:r>
            <a:endParaRPr lang="en-AU" dirty="0"/>
          </a:p>
        </p:txBody>
      </p:sp>
      <p:sp>
        <p:nvSpPr>
          <p:cNvPr id="3" name="Content Placeholder 2"/>
          <p:cNvSpPr>
            <a:spLocks noGrp="1"/>
          </p:cNvSpPr>
          <p:nvPr>
            <p:ph idx="1"/>
          </p:nvPr>
        </p:nvSpPr>
        <p:spPr/>
        <p:txBody>
          <a:bodyPr/>
          <a:lstStyle/>
          <a:p>
            <a:pPr lvl="1"/>
            <a:r>
              <a:rPr lang="en-AU" dirty="0" smtClean="0"/>
              <a:t>There is a new item to </a:t>
            </a:r>
          </a:p>
          <a:p>
            <a:pPr lvl="2"/>
            <a:r>
              <a:rPr lang="en-AU" i="1" dirty="0" smtClean="0"/>
              <a:t>5.4 Review Unresolved Comments from SC 6 ballots</a:t>
            </a:r>
          </a:p>
          <a:p>
            <a:pPr lvl="1"/>
            <a:r>
              <a:rPr lang="en-AU" dirty="0" smtClean="0"/>
              <a:t>It appears to be an item to review comments in PSDO ballots</a:t>
            </a:r>
          </a:p>
          <a:p>
            <a:pPr lvl="1"/>
            <a:r>
              <a:rPr lang="en-AU" dirty="0" smtClean="0"/>
              <a:t>There are issues with this agenda item</a:t>
            </a:r>
          </a:p>
          <a:p>
            <a:pPr lvl="2"/>
            <a:r>
              <a:rPr lang="en-AU" dirty="0" smtClean="0"/>
              <a:t>It was added after the 25 Feb 2019 deadline</a:t>
            </a:r>
          </a:p>
          <a:p>
            <a:pPr lvl="2"/>
            <a:r>
              <a:rPr lang="en-AU" dirty="0" smtClean="0"/>
              <a:t>There are no associated document to review</a:t>
            </a:r>
          </a:p>
          <a:p>
            <a:pPr lvl="1"/>
            <a:r>
              <a:rPr lang="en-AU" dirty="0" smtClean="0"/>
              <a:t>Should IEEE 802 object?</a:t>
            </a:r>
          </a:p>
          <a:p>
            <a:pPr lvl="2"/>
            <a:r>
              <a:rPr lang="en-AU" dirty="0"/>
              <a:t>The reason for the objection would be that this is a new agenda item with no documents associated with it.  Clause 9.2.1 of JTC 1 Standing Document 19 (Meetings) states, </a:t>
            </a:r>
            <a:r>
              <a:rPr lang="en-AU" i="1" dirty="0"/>
              <a:t>"The First draft agenda for JTC 1 and SC face-to-face plenary meetings are due 16 weeks before the date of the meeting, and proposals for new agenda items and proposals for new work item proposals are due eight weeks before the date of the meeting (Consolidated JTC 1 Supplement 4.2.1.3)."  </a:t>
            </a:r>
            <a:r>
              <a:rPr lang="en-AU" dirty="0"/>
              <a:t>As the deadline date for new agenda items has passed (25 February 2019), this item should not be added to the agenda of WG 1.</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1801503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Atlanta in May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anyone intending to go to the SC6 meeting in China?</a:t>
            </a:r>
            <a:endParaRPr lang="en-AU" dirty="0"/>
          </a:p>
        </p:txBody>
      </p:sp>
      <p:sp>
        <p:nvSpPr>
          <p:cNvPr id="3" name="Content Placeholder 2"/>
          <p:cNvSpPr>
            <a:spLocks noGrp="1"/>
          </p:cNvSpPr>
          <p:nvPr>
            <p:ph idx="1"/>
          </p:nvPr>
        </p:nvSpPr>
        <p:spPr/>
        <p:txBody>
          <a:bodyPr/>
          <a:lstStyle/>
          <a:p>
            <a:pPr lvl="1"/>
            <a:r>
              <a:rPr lang="en-AU" dirty="0" smtClean="0"/>
              <a:t>Jodi </a:t>
            </a:r>
            <a:r>
              <a:rPr lang="en-AU" dirty="0" err="1" smtClean="0"/>
              <a:t>Haasz</a:t>
            </a:r>
            <a:r>
              <a:rPr lang="en-AU" dirty="0" smtClean="0"/>
              <a:t> notes:</a:t>
            </a:r>
          </a:p>
          <a:p>
            <a:pPr lvl="2"/>
            <a:r>
              <a:rPr lang="en-AU" dirty="0"/>
              <a:t>I am working with Peter on identifying a technical expert to accompany me to </a:t>
            </a:r>
            <a:r>
              <a:rPr lang="en-AU" dirty="0" smtClean="0"/>
              <a:t>China</a:t>
            </a:r>
          </a:p>
          <a:p>
            <a:pPr lvl="2"/>
            <a:r>
              <a:rPr lang="en-AU" dirty="0" smtClean="0"/>
              <a:t>My </a:t>
            </a:r>
            <a:r>
              <a:rPr lang="en-AU" dirty="0"/>
              <a:t>"guess" is that there will be technical presentations added to the agenda about the ISO/IEC/IEEE 8802 series of standards (as we saw in the past</a:t>
            </a:r>
            <a:r>
              <a:rPr lang="en-AU" dirty="0" smtClean="0"/>
              <a:t>)</a:t>
            </a:r>
            <a:endParaRPr lang="en-AU" dirty="0"/>
          </a:p>
          <a:p>
            <a:pPr lvl="2"/>
            <a:r>
              <a:rPr lang="en-AU" dirty="0" smtClean="0"/>
              <a:t>As </a:t>
            </a:r>
            <a:r>
              <a:rPr lang="en-AU" dirty="0"/>
              <a:t>I told Peter, I am available to attend this meeting but there is no point in me attending this meeting without a technical expert.  </a:t>
            </a:r>
            <a:endParaRPr lang="en-AU" dirty="0" smtClean="0"/>
          </a:p>
          <a:p>
            <a:pPr lvl="1"/>
            <a:r>
              <a:rPr lang="en-AU" dirty="0" smtClean="0"/>
              <a:t>We could ask that certain agenda items be made available via Zoom</a:t>
            </a:r>
          </a:p>
          <a:p>
            <a:pPr lvl="2"/>
            <a:r>
              <a:rPr lang="en-AU" dirty="0" smtClean="0"/>
              <a:t>5.2 will be on Zoom</a:t>
            </a:r>
          </a:p>
          <a:p>
            <a:pPr lvl="1"/>
            <a:r>
              <a:rPr lang="en-AU" dirty="0" smtClean="0"/>
              <a:t>Interesting notes</a:t>
            </a:r>
          </a:p>
          <a:p>
            <a:pPr lvl="2"/>
            <a:r>
              <a:rPr lang="en-AU" dirty="0" smtClean="0"/>
              <a:t>Kingston Zhang, who led the WAPI issue for the China NB, is apparently attending this meeting </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5829780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need to provide a report to SC6 at their next meeting</a:t>
            </a:r>
            <a:endParaRPr lang="en-AU" dirty="0"/>
          </a:p>
        </p:txBody>
      </p:sp>
      <p:sp>
        <p:nvSpPr>
          <p:cNvPr id="3" name="Content Placeholder 2"/>
          <p:cNvSpPr>
            <a:spLocks noGrp="1"/>
          </p:cNvSpPr>
          <p:nvPr>
            <p:ph idx="1"/>
          </p:nvPr>
        </p:nvSpPr>
        <p:spPr/>
        <p:txBody>
          <a:bodyPr/>
          <a:lstStyle/>
          <a:p>
            <a:pPr lvl="1"/>
            <a:r>
              <a:rPr lang="en-AU" dirty="0" smtClean="0"/>
              <a:t>At the last two SC6 meetings, IEEE 802 provided  status report based on the material in this deck; we will do the same for the April 2019 meeting </a:t>
            </a:r>
          </a:p>
          <a:p>
            <a:pPr lvl="1"/>
            <a:r>
              <a:rPr lang="en-AU" dirty="0" smtClean="0"/>
              <a:t>The report will be authorised at the Mar 2019 plenary and written after the plenary; it is due at SC6 by 5 April 2018</a:t>
            </a:r>
          </a:p>
          <a:p>
            <a:pPr lvl="1"/>
            <a:r>
              <a:rPr lang="en-AU" dirty="0" smtClean="0"/>
              <a:t>The Chair asked the EC to approve the request on Friday</a:t>
            </a:r>
            <a:endParaRPr lang="en-AU" dirty="0" smtClean="0">
              <a:solidFill>
                <a:srgbClr val="FF0000"/>
              </a:solidFill>
            </a:endParaRPr>
          </a:p>
          <a:p>
            <a:pPr lvl="2"/>
            <a:r>
              <a:rPr lang="en-AU" i="1" dirty="0"/>
              <a:t>Authorise the Chair &amp; Vice Chair of IEEE 802 JTC1 SC to develop a status report on behalf of IEEE 802, based on the status pages in </a:t>
            </a:r>
            <a:r>
              <a:rPr lang="en-AU" i="1" dirty="0" smtClean="0"/>
              <a:t>11-19-0233, </a:t>
            </a:r>
            <a:r>
              <a:rPr lang="en-AU" i="1" dirty="0"/>
              <a:t>for consideration by ISO/IEC JTC1/SC6 at their meeting in April 2019</a:t>
            </a:r>
          </a:p>
          <a:p>
            <a:pPr lvl="2"/>
            <a:r>
              <a:rPr lang="en-AU" dirty="0" smtClean="0">
                <a:solidFill>
                  <a:srgbClr val="FF0000"/>
                </a:solidFill>
              </a:rPr>
              <a:t>Result?</a:t>
            </a:r>
          </a:p>
          <a:p>
            <a:pPr lvl="1"/>
            <a:r>
              <a:rPr lang="en-AU" dirty="0" smtClean="0">
                <a:solidFill>
                  <a:srgbClr val="FF0000"/>
                </a:solidFill>
              </a:rPr>
              <a:t>Would Peter Yee like to volunteer to put this together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25974566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Vancouver </a:t>
            </a:r>
            <a:r>
              <a:rPr lang="en-AU" i="1" dirty="0" smtClean="0"/>
              <a:t>in March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St Louis, in January 2019, as documented in </a:t>
            </a:r>
            <a:r>
              <a:rPr lang="en-AU" i="1" dirty="0" smtClean="0">
                <a:solidFill>
                  <a:srgbClr val="FF0000"/>
                </a:solidFill>
              </a:rPr>
              <a:t>11-19-xxxx-00</a:t>
            </a: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13488</Words>
  <Application>Microsoft Office PowerPoint</Application>
  <PresentationFormat>On-screen Show (4:3)</PresentationFormat>
  <Paragraphs>2233</Paragraphs>
  <Slides>150</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150</vt:i4>
      </vt:variant>
    </vt:vector>
  </HeadingPairs>
  <TitlesOfParts>
    <vt:vector size="157" baseType="lpstr">
      <vt:lpstr>Arial</vt:lpstr>
      <vt:lpstr>Times New Roman</vt:lpstr>
      <vt:lpstr>Wingdings</vt:lpstr>
      <vt:lpstr>802-11-Submission</vt:lpstr>
      <vt:lpstr>Acrobat Document</vt:lpstr>
      <vt:lpstr>Document</vt:lpstr>
      <vt:lpstr>Packager Shell Object</vt:lpstr>
      <vt:lpstr>IEEE 802 JTC1 Standing Committee May 2019 agenda in Atlanta</vt:lpstr>
      <vt:lpstr>This document will be used to run the IEEE 802 JTC1 SC meetings in Atlanta in May 2019</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May 2019 interim meeting in Atlanta</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58 standards through to PSDO ratification with 27 in-process</vt:lpstr>
      <vt:lpstr>IEEE 802.1 WG has sent 27 standards completely through the PSDO ratification process</vt:lpstr>
      <vt:lpstr>IEEE 802.1 WG has sent 27 standards completely through the PSDO ratification process</vt:lpstr>
      <vt:lpstr>IEEE 802.1 WG has sent 27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8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11 standards in the pipeline for ratification under the PSDO</vt:lpstr>
      <vt:lpstr>IEEE 802c has been published as ISO/IEC/IEEE 8802-A:2015/Amd 2:2019 and a response sent </vt:lpstr>
      <vt:lpstr>IEEE 802.1Q-2018 is waiting start of FDIS ballot</vt:lpstr>
      <vt:lpstr>IEEE 802.1Qcc PSDO process will be delayed until previous amendments are approved</vt:lpstr>
      <vt:lpstr>IEEE 802.1Qcp PSDO process will be delayed until previous amendments are approved</vt:lpstr>
      <vt:lpstr>IEEE 802.1AR-Rev is waiting start of FDIS ballot </vt:lpstr>
      <vt:lpstr>IEEE 802.1CM FDIS ballot closes on 26 June 2019 </vt:lpstr>
      <vt:lpstr>IEEE 802.1Qcy PSDO process will be delayed until previous amendments are approved</vt:lpstr>
      <vt:lpstr>IEEE 802.1AC/Cor-1 90-day is waiting for publication</vt:lpstr>
      <vt:lpstr>IEEE 802.1Xck is passed 60-day ballot but requires responses</vt:lpstr>
      <vt:lpstr>China NB provided comments in 60-day ballot on IEEE 802.1Xck </vt:lpstr>
      <vt:lpstr>IEEE 802.1AE-Rev 60-day ballot passed but a response is required</vt:lpstr>
      <vt:lpstr>China NB provided comments in 60-day ballot on IEEE 802.1AE-Rev </vt:lpstr>
      <vt:lpstr>IEEE 802.1AS-Rev was liaised for information in March 2019</vt:lpstr>
      <vt:lpstr>A few standards are going through Systematic Review</vt:lpstr>
      <vt:lpstr>A couple of standards are going through Systematic Review</vt:lpstr>
      <vt:lpstr>A systematic review asks five questions, including a recommended action</vt:lpstr>
      <vt:lpstr>A systematic review asks five questions, including a recommended action</vt:lpstr>
      <vt:lpstr>A systematic review asks five questions, including a recommended action</vt:lpstr>
      <vt:lpstr>The confirmation ballots on various older ISO/IEC/IEEE standards have completed</vt:lpstr>
      <vt:lpstr>The answers to question 4 of the confirmation ballots were bizarre </vt:lpstr>
      <vt:lpstr>IEEE 802.3 has 5 standards in the pipeline for ratification under the PSDO process</vt:lpstr>
      <vt:lpstr>IEEE 802.3cb 60-day ballot closes 8 April 2019</vt:lpstr>
      <vt:lpstr>IEEE 802.3cd was liaised for information in Feb 2018</vt:lpstr>
      <vt:lpstr>IEEE 802.3-REV 60-day ballot closes on 14 April 2019</vt:lpstr>
      <vt:lpstr>IEEE 802.3bt is waiting for start of 60-day ballot</vt:lpstr>
      <vt:lpstr>IEEE 802.3.2 was liaised for information in Feb 2019</vt:lpstr>
      <vt:lpstr>IEEE 802.11 has ten standards in the pipeline for ratification under the PSDO</vt:lpstr>
      <vt:lpstr>IEEE 802.11ah is waiting for publication</vt:lpstr>
      <vt:lpstr>IEEE 802.11aj 60-day ballot passed but requires a response</vt:lpstr>
      <vt:lpstr>China NB provided comments in FDIS ballot on IEEE 802.11aj </vt:lpstr>
      <vt:lpstr>China NB provided comments in FDIS ballot on IEEE 802.11aj </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802.15 has one standard in the pipeline for ratification under the PSDO</vt:lpstr>
      <vt:lpstr>IEEE 802.15.6-2012 published as ISO/IEC/IEEE 8802-15-6:2017 but comment responses are required</vt:lpstr>
      <vt:lpstr>Some interest has been expressed in submitting 802.15.4 (and 802.15.3)</vt:lpstr>
      <vt:lpstr>IEEE 802.16 has zero standards in the pipeline for ratification under the PSDO</vt:lpstr>
      <vt:lpstr>IEEE 802.21 has no standards in the pipeline for ratification under the PSDO</vt:lpstr>
      <vt:lpstr>IEEE 802.22 has zero standards in the pipeline for ratification under the PSDO</vt:lpstr>
      <vt:lpstr>A LS was sent to SC6 in March 2018 asking that  various ISO/IEC standards be withdrawn</vt:lpstr>
      <vt:lpstr>SC6 has initiated a process for the withdrawal of various ISO/IEC standards as requested by IEEE 802</vt:lpstr>
      <vt:lpstr>The ballots on 4 of the 5 withdrawal requests have completed </vt:lpstr>
      <vt:lpstr>It appears there is no further action required by IEEE 802</vt:lpstr>
      <vt:lpstr>The last SC6 meeting was held in April 2019 in Beijing</vt:lpstr>
      <vt:lpstr>The 2nd draft agenda for the April F2F meeting at the SC6/WG1 level has a little more detail</vt:lpstr>
      <vt:lpstr>The 2nd draft agenda for the April F2F meeting at the SC6/WG1 level has a little more detail</vt:lpstr>
      <vt:lpstr>The 2nd draft agenda for the April F2F meeting at the SC6/WG1 level has a little more detail</vt:lpstr>
      <vt:lpstr>The 2nd draft agenda for the April F2F meeting at the SC6/WG1 level has a little more detail</vt:lpstr>
      <vt:lpstr>Should IEEE 802 object to item 5.4?</vt:lpstr>
      <vt:lpstr>Is anyone intending to go to the SC6 meeting in China?</vt:lpstr>
      <vt:lpstr>The SC will need to provide a report to SC6 at their next meeting</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2019-03-19T10:43:01Z</dcterms:modified>
</cp:coreProperties>
</file>