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287" r:id="rId49"/>
    <p:sldId id="288" r:id="rId50"/>
    <p:sldId id="299" r:id="rId51"/>
    <p:sldId id="300" r:id="rId52"/>
    <p:sldId id="427" r:id="rId53"/>
    <p:sldId id="428" r:id="rId54"/>
    <p:sldId id="291" r:id="rId55"/>
    <p:sldId id="292" r:id="rId56"/>
    <p:sldId id="301" r:id="rId57"/>
    <p:sldId id="302" r:id="rId58"/>
    <p:sldId id="386" r:id="rId59"/>
    <p:sldId id="429" r:id="rId60"/>
    <p:sldId id="430" r:id="rId61"/>
    <p:sldId id="431" r:id="rId62"/>
    <p:sldId id="342" r:id="rId63"/>
    <p:sldId id="293" r:id="rId64"/>
    <p:sldId id="294" r:id="rId65"/>
    <p:sldId id="303" r:id="rId66"/>
    <p:sldId id="304" r:id="rId67"/>
    <p:sldId id="390" r:id="rId68"/>
    <p:sldId id="453" r:id="rId69"/>
    <p:sldId id="401" r:id="rId70"/>
    <p:sldId id="396" r:id="rId71"/>
    <p:sldId id="296" r:id="rId72"/>
    <p:sldId id="305" r:id="rId73"/>
    <p:sldId id="306" r:id="rId74"/>
    <p:sldId id="433" r:id="rId75"/>
    <p:sldId id="448" r:id="rId76"/>
    <p:sldId id="451" r:id="rId77"/>
    <p:sldId id="443" r:id="rId78"/>
    <p:sldId id="444" r:id="rId79"/>
    <p:sldId id="445" r:id="rId80"/>
    <p:sldId id="449" r:id="rId81"/>
    <p:sldId id="450" r:id="rId82"/>
    <p:sldId id="434" r:id="rId83"/>
    <p:sldId id="437" r:id="rId84"/>
    <p:sldId id="436" r:id="rId85"/>
    <p:sldId id="439" r:id="rId86"/>
    <p:sldId id="438" r:id="rId87"/>
    <p:sldId id="452" r:id="rId88"/>
    <p:sldId id="454" r:id="rId89"/>
    <p:sldId id="455" r:id="rId90"/>
    <p:sldId id="457" r:id="rId91"/>
    <p:sldId id="456" r:id="rId92"/>
    <p:sldId id="440" r:id="rId93"/>
    <p:sldId id="441" r:id="rId94"/>
    <p:sldId id="442" r:id="rId95"/>
    <p:sldId id="312" r:id="rId96"/>
    <p:sldId id="259" r:id="rId97"/>
    <p:sldId id="260" r:id="rId98"/>
    <p:sldId id="261" r:id="rId99"/>
    <p:sldId id="262" r:id="rId100"/>
    <p:sldId id="263" r:id="rId101"/>
    <p:sldId id="264" r:id="rId10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287"/>
            <p14:sldId id="288"/>
          </p14:sldIdLst>
        </p14:section>
        <p14:section name="Slot#2" id="{0E687B7E-720E-4035-8603-903AAF037B31}">
          <p14:sldIdLst>
            <p14:sldId id="299"/>
            <p14:sldId id="300"/>
            <p14:sldId id="427"/>
            <p14:sldId id="428"/>
            <p14:sldId id="291"/>
            <p14:sldId id="292"/>
          </p14:sldIdLst>
        </p14:section>
        <p14:section name="Slot#3" id="{5D49AB48-9724-48C6-97B3-577374A1C2CA}">
          <p14:sldIdLst>
            <p14:sldId id="301"/>
            <p14:sldId id="302"/>
            <p14:sldId id="386"/>
            <p14:sldId id="429"/>
            <p14:sldId id="430"/>
            <p14:sldId id="431"/>
            <p14:sldId id="342"/>
            <p14:sldId id="293"/>
            <p14:sldId id="294"/>
          </p14:sldIdLst>
        </p14:section>
        <p14:section name="Slot#4" id="{6193A2DF-E32F-40FC-A604-C1274D537662}">
          <p14:sldIdLst>
            <p14:sldId id="303"/>
            <p14:sldId id="304"/>
            <p14:sldId id="390"/>
            <p14:sldId id="453"/>
            <p14:sldId id="401"/>
            <p14:sldId id="396"/>
            <p14:sldId id="296"/>
          </p14:sldIdLst>
        </p14:section>
        <p14:section name="Slot#5" id="{D51E15C0-1BE5-4B71-8375-F6B1D2A3FFBF}">
          <p14:sldIdLst>
            <p14:sldId id="305"/>
            <p14:sldId id="306"/>
            <p14:sldId id="433"/>
            <p14:sldId id="448"/>
            <p14:sldId id="451"/>
            <p14:sldId id="443"/>
            <p14:sldId id="444"/>
          </p14:sldIdLst>
        </p14:section>
        <p14:section name="Slot #6" id="{C6C71488-E606-43ED-9503-8F91C556A2EE}">
          <p14:sldIdLst>
            <p14:sldId id="445"/>
            <p14:sldId id="449"/>
            <p14:sldId id="450"/>
            <p14:sldId id="434"/>
            <p14:sldId id="437"/>
            <p14:sldId id="436"/>
            <p14:sldId id="439"/>
            <p14:sldId id="438"/>
            <p14:sldId id="452"/>
            <p14:sldId id="454"/>
            <p14:sldId id="455"/>
            <p14:sldId id="457"/>
            <p14:sldId id="456"/>
            <p14:sldId id="440"/>
            <p14:sldId id="441"/>
            <p14:sldId id="442"/>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p:cViewPr varScale="1">
        <p:scale>
          <a:sx n="78" d="100"/>
          <a:sy n="78" d="100"/>
        </p:scale>
        <p:origin x="452"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80</a:t>
            </a:fld>
            <a:endParaRPr lang="en-US"/>
          </a:p>
        </p:txBody>
      </p:sp>
    </p:spTree>
    <p:extLst>
      <p:ext uri="{BB962C8B-B14F-4D97-AF65-F5344CB8AC3E}">
        <p14:creationId xmlns:p14="http://schemas.microsoft.com/office/powerpoint/2010/main" val="2156255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2982934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82</a:t>
            </a:fld>
            <a:endParaRPr lang="en-US"/>
          </a:p>
        </p:txBody>
      </p:sp>
    </p:spTree>
    <p:extLst>
      <p:ext uri="{BB962C8B-B14F-4D97-AF65-F5344CB8AC3E}">
        <p14:creationId xmlns:p14="http://schemas.microsoft.com/office/powerpoint/2010/main" val="1591648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802.11-19/516r8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6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3419621"/>
              </p:ext>
            </p:extLst>
          </p:nvPr>
        </p:nvGraphicFramePr>
        <p:xfrm>
          <a:off x="911424" y="1759608"/>
          <a:ext cx="10478360" cy="469372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r h="626856">
                <a:tc>
                  <a:txBody>
                    <a:bodyPr/>
                    <a:lstStyle/>
                    <a:p>
                      <a:r>
                        <a:rPr lang="en-US" dirty="0" smtClean="0"/>
                        <a:t>11-19-913</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r>
                        <a:rPr lang="en-US" dirty="0" smtClean="0"/>
                        <a:t>ISTA to RSTA measurement reporting</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assignment and current status of open call for CR volunteers. (11-19-431) </a:t>
            </a:r>
            <a:r>
              <a:rPr lang="en-US" altLang="en-US" sz="2000" b="0" strike="sngStrike" dirty="0" smtClean="0"/>
              <a:t>(20min</a:t>
            </a:r>
            <a:r>
              <a:rPr lang="en-US" altLang="en-US" sz="2000" b="0" dirty="0" smtClean="0"/>
              <a:t>) – rescheduled to later slot.</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err="1"/>
              <a:t>Telecon</a:t>
            </a:r>
            <a:r>
              <a:rPr lang="en-US" b="0" dirty="0"/>
              <a:t> Minutes </a:t>
            </a:r>
            <a:r>
              <a:rPr lang="en-US" b="0" dirty="0" smtClean="0"/>
              <a:t>Apr 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r>
              <a:rPr lang="en-US" dirty="0" smtClean="0"/>
              <a:t>Motion </a:t>
            </a:r>
          </a:p>
          <a:p>
            <a:r>
              <a:rPr lang="en-US" dirty="0"/>
              <a:t>•	Believing that the PAR </a:t>
            </a:r>
            <a:r>
              <a:rPr lang="en-US" dirty="0" smtClean="0"/>
              <a:t>extension contained </a:t>
            </a:r>
            <a:r>
              <a:rPr lang="en-US" dirty="0"/>
              <a:t>in </a:t>
            </a:r>
            <a:r>
              <a:rPr lang="en-US" dirty="0" smtClean="0"/>
              <a:t>the document referenced </a:t>
            </a:r>
            <a:r>
              <a:rPr lang="en-US" dirty="0"/>
              <a:t>below meets IEEE-SA guidelines,</a:t>
            </a:r>
          </a:p>
          <a:p>
            <a:r>
              <a:rPr lang="en-US" dirty="0"/>
              <a:t>•	Request that the PAR contained in </a:t>
            </a:r>
            <a:r>
              <a:rPr lang="en-US" dirty="0" smtClean="0"/>
              <a:t>11-19-732r1 be </a:t>
            </a:r>
            <a:r>
              <a:rPr lang="en-US" dirty="0"/>
              <a:t>posted to the IEEE 802 Executive Committee (EC) agenda for WG 802 preview and EC approval to submit to </a:t>
            </a:r>
            <a:r>
              <a:rPr lang="en-US" dirty="0" err="1"/>
              <a:t>NesCom</a:t>
            </a:r>
            <a:r>
              <a:rPr lang="en-US" dirty="0"/>
              <a:t>.</a:t>
            </a:r>
          </a:p>
          <a:p>
            <a:endParaRPr lang="en-US" dirty="0"/>
          </a:p>
          <a:p>
            <a:r>
              <a:rPr lang="en-US" dirty="0" smtClean="0"/>
              <a:t>Moved: Assaf Kasher </a:t>
            </a:r>
          </a:p>
          <a:p>
            <a:r>
              <a:rPr lang="en-US" dirty="0" smtClean="0"/>
              <a:t>Seconded</a:t>
            </a:r>
            <a:r>
              <a:rPr lang="en-US" dirty="0"/>
              <a:t>: </a:t>
            </a:r>
            <a:r>
              <a:rPr lang="en-US" dirty="0" smtClean="0"/>
              <a:t>Jerome Henry</a:t>
            </a:r>
          </a:p>
          <a:p>
            <a:r>
              <a:rPr lang="en-US" dirty="0" smtClean="0"/>
              <a:t>Result (Y/N/A): 24/0/0 </a:t>
            </a:r>
          </a:p>
          <a:p>
            <a:r>
              <a:rPr lang="en-US" dirty="0" smtClean="0"/>
              <a:t>Motion passes.</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Yongho Seok</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24/0/2</a:t>
            </a:r>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15/19/2</a:t>
            </a:r>
          </a:p>
          <a:p>
            <a:r>
              <a:rPr lang="en-US" b="0" dirty="0" smtClean="0"/>
              <a:t>Motion 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and consider editorial comment resolution (15min)</a:t>
            </a:r>
          </a:p>
          <a:p>
            <a:pPr algn="just">
              <a:spcBef>
                <a:spcPct val="20000"/>
              </a:spcBef>
              <a:buFontTx/>
              <a:buChar char="•"/>
            </a:pPr>
            <a:r>
              <a:rPr lang="en-US" altLang="en-US" sz="2000" b="0" dirty="0" smtClean="0"/>
              <a:t>Review comment assignment and call for volunteers (20min)</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1012691"/>
              </p:ext>
            </p:extLst>
          </p:nvPr>
        </p:nvGraphicFramePr>
        <p:xfrm>
          <a:off x="551384" y="1556793"/>
          <a:ext cx="11161240" cy="4743653"/>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Editorial comments</a:t>
                      </a:r>
                      <a:endParaRPr lang="en-US" dirty="0"/>
                    </a:p>
                  </a:txBody>
                  <a:tcPr marT="45712" marB="45712"/>
                </a:tc>
                <a:tc>
                  <a:txBody>
                    <a:bodyPr/>
                    <a:lstStyle/>
                    <a:p>
                      <a:r>
                        <a:rPr lang="en-US" dirty="0" smtClean="0"/>
                        <a:t>CR </a:t>
                      </a:r>
                      <a:endParaRPr lang="en-US" dirty="0"/>
                    </a:p>
                  </a:txBody>
                  <a:tcPr marT="45712" marB="45712"/>
                </a:tc>
                <a:tc>
                  <a:txBody>
                    <a:bodyPr/>
                    <a:lstStyle/>
                    <a:p>
                      <a:r>
                        <a:rPr lang="en-US" dirty="0" smtClean="0"/>
                        <a:t>15min + 20min</a:t>
                      </a:r>
                      <a:endParaRPr lang="en-US" dirty="0"/>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 – as time permits </a:t>
                      </a: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p>
                  </a:txBody>
                  <a:tcPr marT="45712" marB="45712"/>
                </a:tc>
              </a:tr>
              <a:tr h="40477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11-19-431 – Editorial comments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editorial resolutions depicted </a:t>
            </a:r>
            <a:r>
              <a:rPr lang="en-US" b="0" dirty="0"/>
              <a:t>by </a:t>
            </a:r>
            <a:r>
              <a:rPr lang="en-US" b="0" dirty="0" smtClean="0"/>
              <a:t>document 11-19-431r6 for CIDs specified in the document as resolved,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Roy Want</a:t>
            </a:r>
            <a:endParaRPr lang="en-US" b="0" dirty="0"/>
          </a:p>
          <a:p>
            <a:pPr marL="0" indent="0"/>
            <a:r>
              <a:rPr lang="en-US" b="0" dirty="0"/>
              <a:t>Second</a:t>
            </a:r>
            <a:r>
              <a:rPr lang="en-US" b="0" dirty="0" smtClean="0"/>
              <a:t>: Jerome Henry</a:t>
            </a:r>
            <a:endParaRPr lang="en-US" b="0" dirty="0"/>
          </a:p>
          <a:p>
            <a:r>
              <a:rPr lang="en-US" dirty="0"/>
              <a:t>Results </a:t>
            </a:r>
            <a:r>
              <a:rPr lang="en-US" b="0" dirty="0"/>
              <a:t>(Y/N/A</a:t>
            </a:r>
            <a:r>
              <a:rPr lang="en-US" b="0" dirty="0" smtClean="0"/>
              <a:t>):16/0/0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5821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the </a:t>
            </a:r>
            <a:r>
              <a:rPr lang="en-US" b="0" dirty="0" smtClean="0"/>
              <a:t>resolutions </a:t>
            </a:r>
            <a:r>
              <a:rPr lang="en-US" b="0" dirty="0"/>
              <a:t>depicted by document </a:t>
            </a:r>
            <a:r>
              <a:rPr lang="en-US" b="0" dirty="0" smtClean="0"/>
              <a:t>11-19-707r1 </a:t>
            </a:r>
            <a:r>
              <a:rPr lang="en-US" b="0" dirty="0"/>
              <a:t>for </a:t>
            </a:r>
            <a:r>
              <a:rPr lang="en-US" b="0" dirty="0" smtClean="0"/>
              <a:t>CIDs 1342, 2368,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Feng Jiang </a:t>
            </a:r>
            <a:endParaRPr lang="en-US" b="0" dirty="0"/>
          </a:p>
          <a:p>
            <a:pPr marL="0" indent="0"/>
            <a:r>
              <a:rPr lang="en-US" b="0" dirty="0" smtClean="0"/>
              <a:t>Second: Qinghua Li</a:t>
            </a:r>
          </a:p>
          <a:p>
            <a:r>
              <a:rPr lang="en-US" dirty="0" smtClean="0"/>
              <a:t>Results </a:t>
            </a:r>
            <a:r>
              <a:rPr lang="en-US" b="0" dirty="0" smtClean="0"/>
              <a:t>(Y/N/A): 20/0/0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949709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endParaRPr lang="en-US" altLang="en-US" sz="2000" b="0" dirty="0" smtClean="0"/>
          </a:p>
          <a:p>
            <a:pPr algn="just">
              <a:spcBef>
                <a:spcPct val="20000"/>
              </a:spcBef>
              <a:buFontTx/>
              <a:buChar char="•"/>
            </a:pPr>
            <a:r>
              <a:rPr lang="en-US" altLang="en-US" sz="2000" b="0" dirty="0" smtClean="0"/>
              <a:t>Approve to run an ad-hoc (5min)</a:t>
            </a:r>
            <a:endParaRPr lang="en-US" altLang="en-US" sz="2000" b="0" dirty="0"/>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88777885"/>
              </p:ext>
            </p:extLst>
          </p:nvPr>
        </p:nvGraphicFramePr>
        <p:xfrm>
          <a:off x="551384" y="1628800"/>
          <a:ext cx="11233247" cy="390131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Comment</a:t>
                      </a:r>
                      <a:r>
                        <a:rPr lang="en-US" baseline="0" dirty="0" smtClean="0"/>
                        <a:t>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20min</a:t>
                      </a:r>
                      <a:endParaRPr lang="en-US" dirty="0"/>
                    </a:p>
                  </a:txBody>
                  <a:tcPr marT="45712" marB="45712"/>
                </a:tc>
              </a:tr>
              <a:tr h="320032">
                <a:tc>
                  <a:txBody>
                    <a:bodyPr/>
                    <a:lstStyle/>
                    <a:p>
                      <a:r>
                        <a:rPr lang="en-US" dirty="0" smtClean="0"/>
                        <a:t>11-19-704</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93035">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a:t>
                      </a: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June 24</a:t>
            </a:r>
            <a:r>
              <a:rPr lang="en-US" b="0" baseline="30000" dirty="0" smtClean="0"/>
              <a:t>th</a:t>
            </a:r>
            <a:r>
              <a:rPr lang="en-US" b="0" dirty="0" smtClean="0"/>
              <a:t>, 2019 in the bay area Ca.,</a:t>
            </a:r>
            <a:r>
              <a:rPr lang="en-US" b="0" dirty="0"/>
              <a:t> for the purpose of comment </a:t>
            </a:r>
            <a:r>
              <a:rPr lang="en-US" b="0" dirty="0" smtClean="0"/>
              <a:t>resolution.</a:t>
            </a:r>
          </a:p>
          <a:p>
            <a:endParaRPr lang="en-US" b="0" dirty="0" smtClean="0"/>
          </a:p>
          <a:p>
            <a:r>
              <a:rPr lang="en-US" b="0" dirty="0" smtClean="0"/>
              <a:t>Move: Assaf Kasher</a:t>
            </a:r>
          </a:p>
          <a:p>
            <a:r>
              <a:rPr lang="en-US" b="0" dirty="0" smtClean="0"/>
              <a:t>Second: Ganesh </a:t>
            </a:r>
            <a:r>
              <a:rPr lang="en-US" b="0" dirty="0" err="1" smtClean="0"/>
              <a:t>Venkatesan</a:t>
            </a:r>
            <a:endParaRPr lang="en-US" b="0" dirty="0" smtClean="0"/>
          </a:p>
          <a:p>
            <a:r>
              <a:rPr lang="en-US" b="0" dirty="0" smtClean="0"/>
              <a:t>Results (Y/N/A): 14/0/1</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658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11-19-707r1 for CIDs 2370, instruct the technical editor to incorporate it in the P802.11az draft and grant the editor editorial license. </a:t>
            </a:r>
          </a:p>
          <a:p>
            <a:pPr marL="0" indent="0"/>
            <a:endParaRPr lang="en-US" b="0" dirty="0" smtClean="0"/>
          </a:p>
          <a:p>
            <a:pPr marL="0" indent="0"/>
            <a:r>
              <a:rPr lang="en-US" b="0" dirty="0" smtClean="0"/>
              <a:t>Moved: Feng Jiang</a:t>
            </a:r>
          </a:p>
          <a:p>
            <a:pPr marL="0" indent="0"/>
            <a:r>
              <a:rPr lang="en-US" b="0" dirty="0" smtClean="0"/>
              <a:t>Second: Qinghua Li</a:t>
            </a:r>
          </a:p>
          <a:p>
            <a:pPr marL="0" indent="0"/>
            <a:r>
              <a:rPr lang="en-US" dirty="0" smtClean="0"/>
              <a:t>Results </a:t>
            </a:r>
            <a:r>
              <a:rPr lang="en-US" b="0" dirty="0" smtClean="0"/>
              <a:t>(Y/N/A): 16/0/0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94082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11-19-704r5 for CIDs </a:t>
            </a:r>
            <a:r>
              <a:rPr lang="en-GB" b="0" dirty="0"/>
              <a:t>1106, 1119, 1120, 1399, 1626, 1589, 1639, 1667, 1668, 1674, 1759, 1760, 1901 and </a:t>
            </a:r>
            <a:r>
              <a:rPr lang="en-GB" b="0" dirty="0" smtClean="0"/>
              <a:t>2485,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p>
          <a:p>
            <a:pPr marL="0" indent="0"/>
            <a:r>
              <a:rPr lang="en-US" dirty="0" smtClean="0"/>
              <a:t>Results </a:t>
            </a:r>
            <a:r>
              <a:rPr lang="en-US" b="0" dirty="0" smtClean="0"/>
              <a:t>(Y/N/A):11/0/0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60022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a:t>Review submission on ISTA to RSTA measurement reporting negotiation (as allowed)</a:t>
            </a:r>
          </a:p>
          <a:p>
            <a:pPr algn="just">
              <a:spcBef>
                <a:spcPct val="20000"/>
              </a:spcBef>
              <a:buFontTx/>
              <a:buChar char="•"/>
            </a:pPr>
            <a:r>
              <a:rPr lang="en-US" altLang="en-US" sz="2000" b="0" dirty="0" smtClean="0"/>
              <a:t>Consider approval for </a:t>
            </a:r>
            <a:r>
              <a:rPr lang="en-US" altLang="en-US" sz="2000" b="0" dirty="0" err="1" smtClean="0"/>
              <a:t>TGaz</a:t>
            </a:r>
            <a:r>
              <a:rPr lang="en-US" altLang="en-US" sz="2000" b="0" dirty="0" smtClean="0"/>
              <a:t> PAR extension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35476987"/>
              </p:ext>
            </p:extLst>
          </p:nvPr>
        </p:nvGraphicFramePr>
        <p:xfrm>
          <a:off x="767408" y="1556792"/>
          <a:ext cx="10729192" cy="495935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p>
                    <a:p>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t>
                      </a:r>
                      <a:endParaRPr lang="en-US" sz="16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Niranjan Grandhe</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p>
                  </a:txBody>
                  <a:tcPr marT="45712" marB="45712"/>
                </a:tc>
              </a:tr>
              <a:tr h="386069">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r h="193035">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Presented in </a:t>
                      </a:r>
                      <a:r>
                        <a:rPr lang="en-US" sz="1600" kern="1200" dirty="0" err="1" smtClean="0">
                          <a:solidFill>
                            <a:schemeClr val="dk1"/>
                          </a:solidFill>
                          <a:latin typeface="+mn-lt"/>
                          <a:ea typeface="+mn-ea"/>
                          <a:cs typeface="+mn-cs"/>
                        </a:rPr>
                        <a:t>conjuction</a:t>
                      </a:r>
                      <a:r>
                        <a:rPr lang="en-US" sz="1600" kern="1200" baseline="0" dirty="0" smtClean="0">
                          <a:solidFill>
                            <a:schemeClr val="dk1"/>
                          </a:solidFill>
                          <a:latin typeface="+mn-lt"/>
                          <a:ea typeface="+mn-ea"/>
                          <a:cs typeface="+mn-cs"/>
                        </a:rPr>
                        <a:t> with 11-19-481</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13396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11-19-481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comment resolution (as per submission ordering)</a:t>
            </a:r>
          </a:p>
          <a:p>
            <a:pPr algn="just">
              <a:spcBef>
                <a:spcPct val="20000"/>
              </a:spcBef>
              <a:buFontTx/>
              <a:buChar char="•"/>
            </a:pPr>
            <a:r>
              <a:rPr lang="en-US" altLang="en-US" sz="2000" b="0" dirty="0" smtClean="0"/>
              <a:t>Review CID assignment and status (15min – in accordance to submission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40368829"/>
              </p:ext>
            </p:extLst>
          </p:nvPr>
        </p:nvGraphicFramePr>
        <p:xfrm>
          <a:off x="551384" y="2060848"/>
          <a:ext cx="10724100" cy="3809896"/>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50min </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Niranjan Grandhe</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365752">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a:t>
                      </a:r>
                      <a:r>
                        <a:rPr lang="en-US" sz="1600" kern="1200" baseline="0" dirty="0" smtClean="0">
                          <a:solidFill>
                            <a:schemeClr val="dk1"/>
                          </a:solidFill>
                          <a:latin typeface="+mn-lt"/>
                          <a:ea typeface="+mn-ea"/>
                          <a:cs typeface="+mn-cs"/>
                        </a:rPr>
                        <a:t>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11-19-718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11-19-718r3 for CIDs </a:t>
            </a:r>
            <a:r>
              <a:rPr lang="en-US" b="0" dirty="0"/>
              <a:t> 1090, 2222, 2318, 2319, 1906, 1459, 1460, 1461, 1458, 2320</a:t>
            </a:r>
            <a:r>
              <a:rPr lang="en-US" b="0" dirty="0" smtClean="0"/>
              <a:t>, 1457</a:t>
            </a:r>
            <a:r>
              <a:rPr lang="en-US" b="0" dirty="0"/>
              <a:t>, 1293, 1029, 2221, 1030, 1031, 2313, 2323, 2395, 2017</a:t>
            </a:r>
            <a:r>
              <a:rPr lang="en-US" b="0" dirty="0" smtClean="0"/>
              <a:t>, 1903</a:t>
            </a:r>
            <a:r>
              <a:rPr lang="en-US" b="0" dirty="0"/>
              <a:t>, 1905</a:t>
            </a:r>
            <a:r>
              <a:rPr lang="en-US" b="0" dirty="0" smtClean="0"/>
              <a:t>, </a:t>
            </a:r>
            <a:r>
              <a:rPr lang="en-US" b="0" dirty="0"/>
              <a:t>2237, 2076, 1032, 1034, </a:t>
            </a:r>
            <a:r>
              <a:rPr lang="en-US" b="0" dirty="0" smtClean="0"/>
              <a:t>2289 and 1751, 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Peter Yee </a:t>
            </a:r>
          </a:p>
          <a:p>
            <a:pPr marL="0" indent="0"/>
            <a:r>
              <a:rPr lang="en-US" dirty="0" smtClean="0"/>
              <a:t>Results </a:t>
            </a:r>
            <a:r>
              <a:rPr lang="en-US" b="0" dirty="0" smtClean="0"/>
              <a:t>(Y/N/A): 22/0/2</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878558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11-19-708r1 for CIDs </a:t>
            </a:r>
            <a:r>
              <a:rPr lang="en-US" b="0" dirty="0"/>
              <a:t> </a:t>
            </a:r>
            <a:r>
              <a:rPr lang="en-GB" b="0" dirty="0"/>
              <a:t>2186</a:t>
            </a:r>
            <a:r>
              <a:rPr lang="en-GB" b="0" dirty="0" smtClean="0"/>
              <a:t>, 2188</a:t>
            </a:r>
            <a:r>
              <a:rPr lang="en-GB" b="0" dirty="0"/>
              <a:t>, 2189, 2190, 2193, 2196, 2201, 2202, </a:t>
            </a:r>
            <a:r>
              <a:rPr lang="en-GB" b="0" dirty="0" smtClean="0"/>
              <a:t>2514, 2515</a:t>
            </a:r>
            <a:r>
              <a:rPr lang="en-US" b="0" dirty="0" smtClean="0"/>
              <a:t> and instruct the technical editor to incorporate it in the comment resolution database. </a:t>
            </a:r>
          </a:p>
          <a:p>
            <a:pPr marL="0" indent="0"/>
            <a:endParaRPr lang="en-US" b="0" dirty="0" smtClean="0"/>
          </a:p>
          <a:p>
            <a:pPr marL="0" indent="0"/>
            <a:r>
              <a:rPr lang="en-US" b="0" dirty="0" smtClean="0"/>
              <a:t>Moved: Niranjan Grandhe</a:t>
            </a:r>
          </a:p>
          <a:p>
            <a:pPr marL="0" indent="0"/>
            <a:r>
              <a:rPr lang="en-US" b="0" dirty="0" smtClean="0"/>
              <a:t>Second: Ganesh </a:t>
            </a:r>
            <a:r>
              <a:rPr lang="en-US" b="0" dirty="0" err="1" smtClean="0"/>
              <a:t>Venkatesan</a:t>
            </a:r>
            <a:endParaRPr lang="en-US" b="0" dirty="0" smtClean="0"/>
          </a:p>
          <a:p>
            <a:pPr marL="0" indent="0"/>
            <a:r>
              <a:rPr lang="en-US" dirty="0" smtClean="0"/>
              <a:t>Results </a:t>
            </a:r>
            <a:r>
              <a:rPr lang="en-US" b="0" dirty="0" smtClean="0"/>
              <a:t>(Y/N/A): 19/0/1</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132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11-19-666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text changes for bug #1 as proposed by document 11-19-666r1 instruct the technical editor to incorporate it P802.11az draft and grand editorial license to the editor.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 </a:t>
            </a:r>
          </a:p>
          <a:p>
            <a:pPr marL="0" indent="0"/>
            <a:r>
              <a:rPr lang="en-US" dirty="0" smtClean="0"/>
              <a:t>Results </a:t>
            </a:r>
            <a:r>
              <a:rPr lang="en-US" b="0" dirty="0" smtClean="0"/>
              <a:t>(Y/N/A): 19/0/0</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57560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9894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076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a:t>
            </a:r>
            <a:r>
              <a:rPr lang="en-US" altLang="en-US" sz="2000" b="0" dirty="0" smtClean="0"/>
              <a:t>(7 </a:t>
            </a:r>
            <a:r>
              <a:rPr lang="en-US" altLang="en-US" sz="2000" b="0" dirty="0"/>
              <a:t>min) </a:t>
            </a:r>
            <a:endParaRPr lang="en-US" altLang="en-US" sz="2000" b="0" dirty="0" smtClean="0"/>
          </a:p>
          <a:p>
            <a:pPr algn="just">
              <a:spcBef>
                <a:spcPct val="20000"/>
              </a:spcBef>
              <a:buFontTx/>
              <a:buChar char="•"/>
            </a:pPr>
            <a:r>
              <a:rPr lang="en-US" altLang="en-US" sz="2000" b="0" dirty="0" smtClean="0"/>
              <a:t>Review timelines.</a:t>
            </a:r>
          </a:p>
          <a:p>
            <a:pPr algn="just">
              <a:spcBef>
                <a:spcPct val="20000"/>
              </a:spcBef>
              <a:buFontTx/>
              <a:buChar char="•"/>
            </a:pPr>
            <a:r>
              <a:rPr lang="en-US" altLang="en-US" sz="2000" b="0" dirty="0" smtClean="0"/>
              <a:t>Review achievements for the week and targets towards July.</a:t>
            </a:r>
          </a:p>
          <a:p>
            <a:pPr algn="just">
              <a:spcBef>
                <a:spcPct val="20000"/>
              </a:spcBef>
              <a:buFontTx/>
              <a:buChar char="•"/>
            </a:pPr>
            <a:r>
              <a:rPr lang="en-US" altLang="en-US" sz="2000" b="0" dirty="0" smtClean="0"/>
              <a:t>Set </a:t>
            </a:r>
            <a:r>
              <a:rPr lang="en-US" altLang="en-US" sz="2000" b="0" dirty="0" err="1" smtClean="0"/>
              <a:t>telecon</a:t>
            </a:r>
            <a:r>
              <a:rPr lang="en-US" altLang="en-US" sz="2000" b="0" dirty="0"/>
              <a:t> </a:t>
            </a:r>
            <a:r>
              <a:rPr lang="en-US" altLang="en-US" sz="2000" b="0" dirty="0" smtClean="0"/>
              <a:t>times.</a:t>
            </a:r>
            <a:r>
              <a:rPr lang="en-US" altLang="en-US" sz="2000" b="0" dirty="0"/>
              <a:t> </a:t>
            </a:r>
            <a:endParaRPr lang="en-US" altLang="en-US" sz="2000" b="0" dirty="0" smtClean="0"/>
          </a:p>
          <a:p>
            <a:pPr algn="just">
              <a:spcBef>
                <a:spcPct val="20000"/>
              </a:spcBef>
              <a:buFontTx/>
              <a:buChar char="•"/>
            </a:pPr>
            <a:r>
              <a:rPr lang="en-US" altLang="en-US" sz="2000" b="0" dirty="0" smtClean="0"/>
              <a:t>Review </a:t>
            </a:r>
            <a:r>
              <a:rPr lang="en-US" altLang="en-US" sz="2000" b="0" dirty="0"/>
              <a:t>comment resolution (as per submission ordering)</a:t>
            </a:r>
          </a:p>
          <a:p>
            <a:pPr algn="just">
              <a:spcBef>
                <a:spcPct val="20000"/>
              </a:spcBef>
              <a:buFontTx/>
              <a:buChar char="•"/>
            </a:pPr>
            <a:endParaRPr lang="en-US" altLang="en-US" sz="2000" b="0" dirty="0" smtClean="0"/>
          </a:p>
          <a:p>
            <a:pPr marL="0" indent="0" algn="just">
              <a:spcBef>
                <a:spcPct val="20000"/>
              </a:spcBef>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0095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83512206"/>
              </p:ext>
            </p:extLst>
          </p:nvPr>
        </p:nvGraphicFramePr>
        <p:xfrm>
          <a:off x="431268" y="1484784"/>
          <a:ext cx="10724100" cy="487668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t>
                      </a:r>
                      <a:r>
                        <a:rPr lang="en-US" sz="1600" baseline="0" dirty="0" smtClean="0"/>
                        <a:t> 10min </a:t>
                      </a:r>
                      <a:r>
                        <a:rPr lang="en-US" sz="1600" dirty="0" smtClean="0"/>
                        <a:t>needed for closing</a:t>
                      </a:r>
                      <a:endParaRPr lang="en-US" sz="1600" dirty="0"/>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411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11-19-481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4114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deferred</a:t>
                      </a:r>
                      <a:r>
                        <a:rPr lang="en-US" sz="1600" kern="1200" baseline="0" dirty="0" smtClean="0">
                          <a:solidFill>
                            <a:schemeClr val="dk1"/>
                          </a:solidFill>
                          <a:latin typeface="+mn-lt"/>
                          <a:ea typeface="+mn-ea"/>
                          <a:cs typeface="+mn-cs"/>
                        </a:rPr>
                        <a:t> to a later time.</a:t>
                      </a:r>
                      <a:endParaRPr lang="en-US" sz="1600" kern="1200" dirty="0">
                        <a:solidFill>
                          <a:schemeClr val="dk1"/>
                        </a:solidFill>
                        <a:latin typeface="+mn-lt"/>
                        <a:ea typeface="+mn-ea"/>
                        <a:cs typeface="+mn-cs"/>
                      </a:endParaRPr>
                    </a:p>
                  </a:txBody>
                  <a:tcPr marT="45712" marB="45712"/>
                </a:tc>
              </a:tr>
              <a:tr h="182876">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 – differ to  later time</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75674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07195893"/>
              </p:ext>
            </p:extLst>
          </p:nvPr>
        </p:nvGraphicFramePr>
        <p:xfrm>
          <a:off x="551384" y="2060848"/>
          <a:ext cx="10724100" cy="33832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t>
                      </a:r>
                      <a:r>
                        <a:rPr lang="en-US" sz="1600" baseline="0" dirty="0" smtClean="0"/>
                        <a:t> 10min </a:t>
                      </a:r>
                      <a:r>
                        <a:rPr lang="en-US" sz="1600" dirty="0" smtClean="0"/>
                        <a:t>needed for closing</a:t>
                      </a:r>
                      <a:endParaRPr lang="en-US" sz="1600" dirty="0"/>
                    </a:p>
                  </a:txBody>
                  <a:tcPr marT="45712" marB="45712"/>
                </a:tc>
              </a:tr>
              <a:tr h="365752">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New business – 20 min </a:t>
                      </a:r>
                      <a:endParaRPr lang="en-US" sz="1600" kern="1200" dirty="0">
                        <a:solidFill>
                          <a:schemeClr val="dk1"/>
                        </a:solidFill>
                        <a:latin typeface="+mn-lt"/>
                        <a:ea typeface="+mn-ea"/>
                        <a:cs typeface="+mn-cs"/>
                      </a:endParaRP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11-19-466r2</a:t>
                      </a: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10min – as time permits</a:t>
                      </a: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861877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1"/>
            <a:ext cx="438772" cy="182987"/>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2097881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 – already approved</a:t>
            </a:r>
            <a:endParaRPr lang="en-US" altLang="en-US" dirty="0" smtClean="0"/>
          </a:p>
          <a:p>
            <a:pPr>
              <a:buFont typeface="Arial" panose="020B0604020202020204" pitchFamily="34" charset="0"/>
              <a:buChar char="•"/>
            </a:pPr>
            <a:r>
              <a:rPr lang="en-US" altLang="en-US" dirty="0" smtClean="0"/>
              <a:t>May 29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June 5</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June 12</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June 19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July 10</a:t>
            </a:r>
            <a:r>
              <a:rPr lang="en-US" altLang="en-US" baseline="30000" dirty="0" smtClean="0"/>
              <a:t>th</a:t>
            </a:r>
            <a:r>
              <a:rPr lang="en-US" altLang="en-US" dirty="0"/>
              <a:t> 	(Wednesday), 13:00 ET – 14:30 ET</a:t>
            </a:r>
          </a:p>
          <a:p>
            <a:pPr>
              <a:buFont typeface="Arial" panose="020B0604020202020204" pitchFamily="34" charset="0"/>
              <a:buChar char="•"/>
            </a:pPr>
            <a:r>
              <a:rPr lang="en-US" altLang="en-US" dirty="0" smtClean="0"/>
              <a:t>July 24</a:t>
            </a:r>
            <a:r>
              <a:rPr lang="en-US" altLang="en-US" baseline="30000" dirty="0" smtClean="0"/>
              <a:t>th</a:t>
            </a:r>
            <a:r>
              <a:rPr lang="en-US" altLang="en-US" dirty="0"/>
              <a:t> 	(Wednesday), 13:00 ET – 14:30 ET</a:t>
            </a:r>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398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~200 technical and ~600 editorial comments.</a:t>
            </a:r>
          </a:p>
          <a:p>
            <a:pPr>
              <a:buFont typeface="Arial" panose="020B0604020202020204" pitchFamily="34" charset="0"/>
              <a:buChar char="•"/>
            </a:pPr>
            <a:r>
              <a:rPr lang="en-US" b="0" dirty="0" smtClean="0"/>
              <a:t>Performed comment assignment of </a:t>
            </a:r>
            <a:r>
              <a:rPr lang="en-US" b="0" dirty="0" smtClean="0"/>
              <a:t>~100 CIDs</a:t>
            </a:r>
            <a:r>
              <a:rPr lang="en-US" b="0" dirty="0" smtClean="0"/>
              <a:t>.</a:t>
            </a:r>
            <a:endParaRPr lang="en-US" b="0" dirty="0"/>
          </a:p>
          <a:p>
            <a:pPr>
              <a:buFont typeface="Arial" panose="020B0604020202020204" pitchFamily="34" charset="0"/>
              <a:buChar char="•"/>
            </a:pPr>
            <a:r>
              <a:rPr lang="en-US" b="0" dirty="0" smtClean="0"/>
              <a:t>Group met for 6 meeting slots and reviewed </a:t>
            </a:r>
            <a:r>
              <a:rPr lang="en-US" b="0" dirty="0"/>
              <a:t>a total of </a:t>
            </a:r>
            <a:r>
              <a:rPr lang="en-US" b="0" dirty="0" smtClean="0"/>
              <a:t>25 submissions.</a:t>
            </a:r>
          </a:p>
          <a:p>
            <a:pPr>
              <a:buFont typeface="Arial" panose="020B0604020202020204" pitchFamily="34" charset="0"/>
              <a:buChar char="•"/>
            </a:pPr>
            <a:r>
              <a:rPr lang="en-US" b="0" dirty="0" smtClean="0"/>
              <a:t>On track for a projected re-</a:t>
            </a:r>
            <a:r>
              <a:rPr lang="en-US" b="0" dirty="0" err="1" smtClean="0"/>
              <a:t>circ</a:t>
            </a:r>
            <a:r>
              <a:rPr lang="en-US" b="0" dirty="0" smtClean="0"/>
              <a:t> </a:t>
            </a:r>
            <a:r>
              <a:rPr lang="en-US" b="0" dirty="0" smtClean="0"/>
              <a:t>ballot out </a:t>
            </a:r>
            <a:r>
              <a:rPr lang="en-US" b="0" dirty="0" smtClean="0"/>
              <a:t>of Sep. meeting.</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7556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Publish a new baseline draft</a:t>
            </a:r>
            <a:r>
              <a:rPr lang="en-US" b="0" dirty="0" smtClean="0"/>
              <a:t>.</a:t>
            </a:r>
          </a:p>
          <a:p>
            <a:pPr>
              <a:buFont typeface="Arial" panose="020B0604020202020204" pitchFamily="34" charset="0"/>
              <a:buChar char="•"/>
            </a:pPr>
            <a:r>
              <a:rPr lang="en-US" b="0" dirty="0" smtClean="0"/>
              <a:t>Have a 3 day ad hoc for the purpose of comment resolution.</a:t>
            </a:r>
            <a:endParaRPr lang="en-US" b="0" dirty="0" smtClean="0"/>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3394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73373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11-19-842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11-19-842r1 for </a:t>
            </a:r>
            <a:r>
              <a:rPr lang="en-US" b="0" dirty="0" smtClean="0"/>
              <a:t>CIDs</a:t>
            </a:r>
            <a:r>
              <a:rPr lang="en-GB" b="0" dirty="0" smtClean="0"/>
              <a:t> 2350</a:t>
            </a:r>
            <a:r>
              <a:rPr lang="en-GB" b="0" dirty="0" smtClean="0"/>
              <a:t>, 1278, 1279 and 1281</a:t>
            </a:r>
            <a:r>
              <a:rPr lang="en-US" b="0" dirty="0" smtClean="0"/>
              <a:t>, instruct the technical editor to incorporate it in the P802.11az draft and grant the editor editorial license. </a:t>
            </a:r>
          </a:p>
          <a:p>
            <a:pPr marL="0" indent="0"/>
            <a:endParaRPr lang="en-US" b="0" dirty="0" smtClean="0"/>
          </a:p>
          <a:p>
            <a:pPr marL="0" indent="0"/>
            <a:r>
              <a:rPr lang="en-US" b="0" dirty="0" smtClean="0"/>
              <a:t>Moved</a:t>
            </a:r>
            <a:r>
              <a:rPr lang="en-US" b="0" dirty="0" smtClean="0"/>
              <a:t>: Assaf Kasher </a:t>
            </a:r>
            <a:endParaRPr lang="en-US" b="0" dirty="0" smtClean="0"/>
          </a:p>
          <a:p>
            <a:pPr marL="0" indent="0"/>
            <a:r>
              <a:rPr lang="en-US" b="0" dirty="0" smtClean="0"/>
              <a:t>Second</a:t>
            </a:r>
            <a:r>
              <a:rPr lang="en-US" b="0" dirty="0" smtClean="0"/>
              <a:t>: Dibakar Das </a:t>
            </a:r>
            <a:endParaRPr lang="en-US" b="0" dirty="0" smtClean="0"/>
          </a:p>
          <a:p>
            <a:pPr marL="0" indent="0"/>
            <a:r>
              <a:rPr lang="en-US" b="0" dirty="0" smtClean="0"/>
              <a:t>Results (Y/N/A</a:t>
            </a:r>
            <a:r>
              <a:rPr lang="en-US" b="0" dirty="0" smtClean="0"/>
              <a:t>): 18/0/7 </a:t>
            </a:r>
          </a:p>
          <a:p>
            <a:pPr marL="0" indent="0"/>
            <a:r>
              <a:rPr lang="en-US" b="0" dirty="0" smtClean="0"/>
              <a:t>M</a:t>
            </a:r>
            <a:r>
              <a:rPr lang="en-US" b="0" dirty="0" smtClean="0"/>
              <a:t>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938931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11-19-481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a:t>
            </a:r>
            <a:r>
              <a:rPr lang="en-US" b="0" dirty="0" smtClean="0"/>
              <a:t>11-19-481r6 </a:t>
            </a:r>
            <a:r>
              <a:rPr lang="en-US" b="0" dirty="0" smtClean="0"/>
              <a:t>for </a:t>
            </a:r>
            <a:r>
              <a:rPr lang="en-US" b="0" dirty="0"/>
              <a:t>CIDs 1624, 2295, 2296, 2297, 2298, </a:t>
            </a:r>
            <a:r>
              <a:rPr lang="en-US" b="0" dirty="0" smtClean="0"/>
              <a:t>2299 and 2300,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a:t>
            </a:r>
            <a:r>
              <a:rPr lang="en-US" b="0" dirty="0" smtClean="0"/>
              <a:t>: Chris Hartman </a:t>
            </a:r>
            <a:endParaRPr lang="en-US" b="0" dirty="0" smtClean="0"/>
          </a:p>
          <a:p>
            <a:pPr marL="0" indent="0"/>
            <a:r>
              <a:rPr lang="en-US" b="0" dirty="0" smtClean="0"/>
              <a:t>Second</a:t>
            </a:r>
            <a:r>
              <a:rPr lang="en-US" b="0" dirty="0" smtClean="0"/>
              <a:t>: Dan Harkins </a:t>
            </a:r>
            <a:endParaRPr lang="en-US" b="0" dirty="0" smtClean="0"/>
          </a:p>
          <a:p>
            <a:pPr marL="0" indent="0"/>
            <a:r>
              <a:rPr lang="en-US" b="0" dirty="0" smtClean="0"/>
              <a:t>Results (Y/N/A</a:t>
            </a:r>
            <a:r>
              <a:rPr lang="en-US" b="0" dirty="0" smtClean="0"/>
              <a:t>): 31/0/0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81001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11-19-676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a:t>
            </a:r>
            <a:r>
              <a:rPr lang="en-US" b="0" dirty="0" smtClean="0"/>
              <a:t>11-19-676r2 </a:t>
            </a:r>
            <a:r>
              <a:rPr lang="en-US" b="0" dirty="0" smtClean="0"/>
              <a:t>for </a:t>
            </a:r>
            <a:r>
              <a:rPr lang="en-US" b="0" dirty="0"/>
              <a:t>CIDs 1391, 2045, 2260, 2263, 1393, 1394, 2261, </a:t>
            </a:r>
            <a:r>
              <a:rPr lang="en-US" b="0" dirty="0" smtClean="0"/>
              <a:t>2421 and 2048,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a:t>
            </a:r>
            <a:r>
              <a:rPr lang="en-US" b="0" dirty="0" smtClean="0"/>
              <a:t>: Dibakar Das</a:t>
            </a:r>
            <a:endParaRPr lang="en-US" b="0" dirty="0" smtClean="0"/>
          </a:p>
          <a:p>
            <a:pPr marL="0" indent="0"/>
            <a:r>
              <a:rPr lang="en-US" b="0" dirty="0" smtClean="0"/>
              <a:t>Second: Tianyu Wu</a:t>
            </a:r>
          </a:p>
          <a:p>
            <a:pPr marL="0" indent="0"/>
            <a:r>
              <a:rPr lang="en-US" b="0" dirty="0" smtClean="0"/>
              <a:t>Results (Y/N/A): 15/0/3</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6671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11-19-885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a:t>
            </a:r>
            <a:r>
              <a:rPr lang="en-US" b="0" dirty="0" smtClean="0"/>
              <a:t>11-19-885r3 </a:t>
            </a:r>
            <a:r>
              <a:rPr lang="en-US" b="0" dirty="0" smtClean="0"/>
              <a:t>for </a:t>
            </a:r>
            <a:r>
              <a:rPr lang="en-US" b="0" dirty="0"/>
              <a:t>CIDs 1829, 1160, </a:t>
            </a:r>
            <a:r>
              <a:rPr lang="en-US" b="0" dirty="0" smtClean="0"/>
              <a:t>and 2264</a:t>
            </a:r>
            <a:r>
              <a:rPr lang="en-US" b="0" dirty="0"/>
              <a:t>,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a:t>
            </a:r>
            <a:r>
              <a:rPr lang="en-US" b="0" dirty="0" smtClean="0"/>
              <a:t>: Niranjan Grandhe</a:t>
            </a:r>
            <a:endParaRPr lang="en-US" b="0" dirty="0" smtClean="0"/>
          </a:p>
          <a:p>
            <a:pPr marL="0" indent="0"/>
            <a:r>
              <a:rPr lang="en-US" b="0" dirty="0" smtClean="0"/>
              <a:t>Second: Ganesh </a:t>
            </a:r>
            <a:r>
              <a:rPr lang="en-US" b="0" dirty="0" err="1" smtClean="0"/>
              <a:t>Venkatesan</a:t>
            </a:r>
            <a:endParaRPr lang="en-US" b="0" dirty="0" smtClean="0"/>
          </a:p>
          <a:p>
            <a:pPr marL="0" indent="0"/>
            <a:r>
              <a:rPr lang="en-US" b="0" dirty="0" smtClean="0"/>
              <a:t>Results (Y/N/A): 8/0/1</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635428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11-19-886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a:t>
            </a:r>
            <a:r>
              <a:rPr lang="en-US" b="0" dirty="0" smtClean="0"/>
              <a:t>11-19-886r0 </a:t>
            </a:r>
            <a:r>
              <a:rPr lang="en-US" b="0" dirty="0" smtClean="0"/>
              <a:t>for </a:t>
            </a:r>
            <a:r>
              <a:rPr lang="en-US" b="0" dirty="0"/>
              <a:t>CIDs </a:t>
            </a:r>
            <a:r>
              <a:rPr lang="en-US" b="0" dirty="0" smtClean="0"/>
              <a:t>2337 and 2338,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06313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42560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8751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4693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59323</TotalTime>
  <Words>6482</Words>
  <Application>Microsoft Office PowerPoint</Application>
  <PresentationFormat>Widescreen</PresentationFormat>
  <Paragraphs>1456</Paragraphs>
  <Slides>101</Slides>
  <Notes>21</Notes>
  <HiddenSlides>7</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1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Reminder to do attendance</vt:lpstr>
      <vt:lpstr>Recess</vt:lpstr>
      <vt:lpstr>Meeting Slot # 2 discussion items</vt:lpstr>
      <vt:lpstr>Presentation ordering for slot # 2</vt:lpstr>
      <vt:lpstr>Submission 11-19-431 – Editorial comments</vt:lpstr>
      <vt:lpstr>Submission 11-19-707</vt:lpstr>
      <vt:lpstr>Reminder to do attendance</vt:lpstr>
      <vt:lpstr>Recess</vt:lpstr>
      <vt:lpstr>Meeting Slot # 3 discussion items</vt:lpstr>
      <vt:lpstr>Presentation ordering for slot # 3</vt:lpstr>
      <vt:lpstr>TGaz 3 day Ad-Hoc</vt:lpstr>
      <vt:lpstr>Ad Hoc</vt:lpstr>
      <vt:lpstr>Submission 11-19-707</vt:lpstr>
      <vt:lpstr>Submission 11-19-704</vt:lpstr>
      <vt:lpstr>PowerPoint Presentation</vt:lpstr>
      <vt:lpstr>Reminder to do attendance</vt:lpstr>
      <vt:lpstr>Recess</vt:lpstr>
      <vt:lpstr>Meeting Slot # 4 discussion items</vt:lpstr>
      <vt:lpstr>Presentation ordering for slot # 4</vt:lpstr>
      <vt:lpstr>Review submissions</vt:lpstr>
      <vt:lpstr>Review submissions</vt:lpstr>
      <vt:lpstr>Submission 11-19-481</vt:lpstr>
      <vt:lpstr>Reminder to do attendance</vt:lpstr>
      <vt:lpstr>Recess</vt:lpstr>
      <vt:lpstr>Meeting Slot # 5 discussion items</vt:lpstr>
      <vt:lpstr>Presentation ordering for slot # 5</vt:lpstr>
      <vt:lpstr>Submission 11-19-718</vt:lpstr>
      <vt:lpstr>Submission 11-19-708</vt:lpstr>
      <vt:lpstr>Submission 11-19-666</vt:lpstr>
      <vt:lpstr>Reminder to do attendance</vt:lpstr>
      <vt:lpstr>Recess</vt:lpstr>
      <vt:lpstr>Meeting Slot # 6 discussion items</vt:lpstr>
      <vt:lpstr>Presentation ordering for slot # 6</vt:lpstr>
      <vt:lpstr>Presentation ordering for slot # 6</vt:lpstr>
      <vt:lpstr>Updated Timelines </vt:lpstr>
      <vt:lpstr>Teleconference Schedule</vt:lpstr>
      <vt:lpstr>TG Status And Work Completed</vt:lpstr>
      <vt:lpstr>July Meeting Goals</vt:lpstr>
      <vt:lpstr>TGaz process going forward</vt:lpstr>
      <vt:lpstr>Submission 11-19-842</vt:lpstr>
      <vt:lpstr>Submission 11-19-481</vt:lpstr>
      <vt:lpstr>Submission 11-19-676</vt:lpstr>
      <vt:lpstr>Submission 11-19-885</vt:lpstr>
      <vt:lpstr>Submission 11-19-886</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491</cp:revision>
  <cp:lastPrinted>1601-01-01T00:00:00Z</cp:lastPrinted>
  <dcterms:created xsi:type="dcterms:W3CDTF">2018-08-06T10:28:59Z</dcterms:created>
  <dcterms:modified xsi:type="dcterms:W3CDTF">2019-05-16T22:39:00Z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2019-05-16 22:39:00Z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