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3"/>
  </p:notesMasterIdLst>
  <p:handoutMasterIdLst>
    <p:handoutMasterId r:id="rId104"/>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424" r:id="rId20"/>
    <p:sldId id="317" r:id="rId21"/>
    <p:sldId id="318" r:id="rId22"/>
    <p:sldId id="284" r:id="rId23"/>
    <p:sldId id="314" r:id="rId24"/>
    <p:sldId id="405" r:id="rId25"/>
    <p:sldId id="406" r:id="rId26"/>
    <p:sldId id="425" r:id="rId27"/>
    <p:sldId id="420" r:id="rId28"/>
    <p:sldId id="421" r:id="rId29"/>
    <p:sldId id="423" r:id="rId30"/>
    <p:sldId id="402" r:id="rId31"/>
    <p:sldId id="403" r:id="rId32"/>
    <p:sldId id="408" r:id="rId33"/>
    <p:sldId id="407" r:id="rId34"/>
    <p:sldId id="409" r:id="rId35"/>
    <p:sldId id="410" r:id="rId36"/>
    <p:sldId id="411" r:id="rId37"/>
    <p:sldId id="412" r:id="rId38"/>
    <p:sldId id="414" r:id="rId39"/>
    <p:sldId id="415" r:id="rId40"/>
    <p:sldId id="413" r:id="rId41"/>
    <p:sldId id="416" r:id="rId42"/>
    <p:sldId id="417" r:id="rId43"/>
    <p:sldId id="418" r:id="rId44"/>
    <p:sldId id="395" r:id="rId45"/>
    <p:sldId id="394" r:id="rId46"/>
    <p:sldId id="385" r:id="rId47"/>
    <p:sldId id="328" r:id="rId48"/>
    <p:sldId id="287" r:id="rId49"/>
    <p:sldId id="288" r:id="rId50"/>
    <p:sldId id="299" r:id="rId51"/>
    <p:sldId id="300" r:id="rId52"/>
    <p:sldId id="427" r:id="rId53"/>
    <p:sldId id="428" r:id="rId54"/>
    <p:sldId id="291" r:id="rId55"/>
    <p:sldId id="292" r:id="rId56"/>
    <p:sldId id="301" r:id="rId57"/>
    <p:sldId id="302" r:id="rId58"/>
    <p:sldId id="386" r:id="rId59"/>
    <p:sldId id="429" r:id="rId60"/>
    <p:sldId id="430" r:id="rId61"/>
    <p:sldId id="431" r:id="rId62"/>
    <p:sldId id="342" r:id="rId63"/>
    <p:sldId id="293" r:id="rId64"/>
    <p:sldId id="294" r:id="rId65"/>
    <p:sldId id="303" r:id="rId66"/>
    <p:sldId id="304" r:id="rId67"/>
    <p:sldId id="390" r:id="rId68"/>
    <p:sldId id="453" r:id="rId69"/>
    <p:sldId id="401" r:id="rId70"/>
    <p:sldId id="396" r:id="rId71"/>
    <p:sldId id="296" r:id="rId72"/>
    <p:sldId id="305" r:id="rId73"/>
    <p:sldId id="306" r:id="rId74"/>
    <p:sldId id="433" r:id="rId75"/>
    <p:sldId id="448" r:id="rId76"/>
    <p:sldId id="451" r:id="rId77"/>
    <p:sldId id="443" r:id="rId78"/>
    <p:sldId id="444" r:id="rId79"/>
    <p:sldId id="445" r:id="rId80"/>
    <p:sldId id="449" r:id="rId81"/>
    <p:sldId id="450" r:id="rId82"/>
    <p:sldId id="434" r:id="rId83"/>
    <p:sldId id="437" r:id="rId84"/>
    <p:sldId id="436" r:id="rId85"/>
    <p:sldId id="439" r:id="rId86"/>
    <p:sldId id="438" r:id="rId87"/>
    <p:sldId id="452" r:id="rId88"/>
    <p:sldId id="454" r:id="rId89"/>
    <p:sldId id="455" r:id="rId90"/>
    <p:sldId id="457" r:id="rId91"/>
    <p:sldId id="456" r:id="rId92"/>
    <p:sldId id="440" r:id="rId93"/>
    <p:sldId id="441" r:id="rId94"/>
    <p:sldId id="442" r:id="rId95"/>
    <p:sldId id="312" r:id="rId96"/>
    <p:sldId id="259" r:id="rId97"/>
    <p:sldId id="260" r:id="rId98"/>
    <p:sldId id="261" r:id="rId99"/>
    <p:sldId id="262" r:id="rId100"/>
    <p:sldId id="263" r:id="rId101"/>
    <p:sldId id="264" r:id="rId10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424"/>
          </p14:sldIdLst>
        </p14:section>
        <p14:section name="Slot#1" id="{61A6E613-32DD-45F7-8FE4-F55F7FE808B5}">
          <p14:sldIdLst>
            <p14:sldId id="317"/>
            <p14:sldId id="318"/>
            <p14:sldId id="284"/>
            <p14:sldId id="314"/>
            <p14:sldId id="405"/>
            <p14:sldId id="406"/>
            <p14:sldId id="425"/>
            <p14:sldId id="420"/>
            <p14:sldId id="421"/>
            <p14:sldId id="423"/>
            <p14:sldId id="402"/>
            <p14:sldId id="403"/>
            <p14:sldId id="408"/>
            <p14:sldId id="407"/>
            <p14:sldId id="409"/>
            <p14:sldId id="410"/>
            <p14:sldId id="411"/>
            <p14:sldId id="412"/>
            <p14:sldId id="414"/>
            <p14:sldId id="415"/>
            <p14:sldId id="413"/>
            <p14:sldId id="416"/>
            <p14:sldId id="417"/>
            <p14:sldId id="418"/>
            <p14:sldId id="395"/>
            <p14:sldId id="394"/>
            <p14:sldId id="385"/>
            <p14:sldId id="328"/>
            <p14:sldId id="287"/>
            <p14:sldId id="288"/>
          </p14:sldIdLst>
        </p14:section>
        <p14:section name="Slot#2" id="{0E687B7E-720E-4035-8603-903AAF037B31}">
          <p14:sldIdLst>
            <p14:sldId id="299"/>
            <p14:sldId id="300"/>
            <p14:sldId id="427"/>
            <p14:sldId id="428"/>
            <p14:sldId id="291"/>
            <p14:sldId id="292"/>
          </p14:sldIdLst>
        </p14:section>
        <p14:section name="Slot#3" id="{5D49AB48-9724-48C6-97B3-577374A1C2CA}">
          <p14:sldIdLst>
            <p14:sldId id="301"/>
            <p14:sldId id="302"/>
            <p14:sldId id="386"/>
            <p14:sldId id="429"/>
            <p14:sldId id="430"/>
            <p14:sldId id="431"/>
            <p14:sldId id="342"/>
            <p14:sldId id="293"/>
            <p14:sldId id="294"/>
          </p14:sldIdLst>
        </p14:section>
        <p14:section name="Slot#4" id="{6193A2DF-E32F-40FC-A604-C1274D537662}">
          <p14:sldIdLst>
            <p14:sldId id="303"/>
            <p14:sldId id="304"/>
            <p14:sldId id="390"/>
            <p14:sldId id="453"/>
            <p14:sldId id="401"/>
            <p14:sldId id="396"/>
            <p14:sldId id="296"/>
          </p14:sldIdLst>
        </p14:section>
        <p14:section name="Slot#5" id="{D51E15C0-1BE5-4B71-8375-F6B1D2A3FFBF}">
          <p14:sldIdLst>
            <p14:sldId id="305"/>
            <p14:sldId id="306"/>
            <p14:sldId id="433"/>
            <p14:sldId id="448"/>
            <p14:sldId id="451"/>
            <p14:sldId id="443"/>
            <p14:sldId id="444"/>
          </p14:sldIdLst>
        </p14:section>
        <p14:section name="Slot #6" id="{C6C71488-E606-43ED-9503-8F91C556A2EE}">
          <p14:sldIdLst>
            <p14:sldId id="445"/>
            <p14:sldId id="449"/>
            <p14:sldId id="450"/>
            <p14:sldId id="434"/>
            <p14:sldId id="437"/>
            <p14:sldId id="436"/>
            <p14:sldId id="439"/>
            <p14:sldId id="438"/>
            <p14:sldId id="452"/>
            <p14:sldId id="454"/>
            <p14:sldId id="455"/>
            <p14:sldId id="457"/>
            <p14:sldId id="456"/>
            <p14:sldId id="440"/>
            <p14:sldId id="441"/>
            <p14:sldId id="442"/>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4" autoAdjust="0"/>
    <p:restoredTop sz="94660"/>
  </p:normalViewPr>
  <p:slideViewPr>
    <p:cSldViewPr>
      <p:cViewPr varScale="1">
        <p:scale>
          <a:sx n="78" d="100"/>
          <a:sy n="78" d="100"/>
        </p:scale>
        <p:origin x="452"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80</a:t>
            </a:fld>
            <a:endParaRPr lang="en-US"/>
          </a:p>
        </p:txBody>
      </p:sp>
    </p:spTree>
    <p:extLst>
      <p:ext uri="{BB962C8B-B14F-4D97-AF65-F5344CB8AC3E}">
        <p14:creationId xmlns:p14="http://schemas.microsoft.com/office/powerpoint/2010/main" val="2156255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2982934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82</a:t>
            </a:fld>
            <a:endParaRPr lang="en-US"/>
          </a:p>
        </p:txBody>
      </p:sp>
    </p:spTree>
    <p:extLst>
      <p:ext uri="{BB962C8B-B14F-4D97-AF65-F5344CB8AC3E}">
        <p14:creationId xmlns:p14="http://schemas.microsoft.com/office/powerpoint/2010/main" val="1591648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677706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2440182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802.11-19/516r8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2019-05-13</a:t>
            </a:r>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6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175832844"/>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Approve previous meeting minutes (</a:t>
            </a:r>
            <a:r>
              <a:rPr lang="en-US" altLang="en-US" sz="2000" b="0" dirty="0" smtClean="0"/>
              <a:t>11-19-458).  </a:t>
            </a:r>
          </a:p>
          <a:p>
            <a:pPr algn="just">
              <a:spcBef>
                <a:spcPct val="20000"/>
              </a:spcBef>
              <a:buFontTx/>
              <a:buChar char="•"/>
            </a:pPr>
            <a:r>
              <a:rPr lang="en-US" altLang="en-US" sz="2000" b="0" dirty="0" smtClean="0"/>
              <a:t>Approve March/April teleconferences minutes (11-19-577,11-19-606, 11-19-634)</a:t>
            </a:r>
            <a:endParaRPr lang="en-US" altLang="en-US" sz="2000" b="0" dirty="0"/>
          </a:p>
          <a:p>
            <a:pPr algn="just">
              <a:spcBef>
                <a:spcPct val="20000"/>
              </a:spcBef>
              <a:buFontTx/>
              <a:buChar char="•"/>
            </a:pPr>
            <a:r>
              <a:rPr lang="en-US" altLang="en-US" sz="2000" b="0" dirty="0" smtClean="0"/>
              <a:t>CR </a:t>
            </a:r>
            <a:r>
              <a:rPr lang="en-US" altLang="en-US" sz="2000" b="0" dirty="0"/>
              <a:t>assignment and current status of open call for CR volunteers. </a:t>
            </a:r>
            <a:r>
              <a:rPr lang="en-US" altLang="en-US" sz="2000" b="0" dirty="0" smtClean="0"/>
              <a:t>(11-19-431)</a:t>
            </a:r>
            <a:endParaRPr lang="en-US" altLang="en-US" sz="2000" b="0" dirty="0"/>
          </a:p>
          <a:p>
            <a:pPr algn="just">
              <a:spcBef>
                <a:spcPct val="20000"/>
              </a:spcBef>
              <a:buFontTx/>
              <a:buChar char="•"/>
            </a:pPr>
            <a:r>
              <a:rPr lang="en-US" altLang="en-US" sz="2000" b="0" dirty="0" err="1" smtClean="0"/>
              <a:t>TGaz</a:t>
            </a:r>
            <a:r>
              <a:rPr lang="en-US" altLang="en-US" sz="2000" b="0" dirty="0" smtClean="0"/>
              <a:t> PAR extension </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July meeting.</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83094135"/>
              </p:ext>
            </p:extLst>
          </p:nvPr>
        </p:nvGraphicFramePr>
        <p:xfrm>
          <a:off x="914401" y="1340768"/>
          <a:ext cx="10460567" cy="3962240"/>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11-19-516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11-19-706</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May Ad</a:t>
                      </a:r>
                      <a:r>
                        <a:rPr lang="en-US" baseline="0" dirty="0" smtClean="0"/>
                        <a:t> hoc meeting minutes</a:t>
                      </a:r>
                      <a:endParaRPr lang="en-US" dirty="0"/>
                    </a:p>
                  </a:txBody>
                  <a:tcPr marT="45712" marB="45712"/>
                </a:tc>
                <a:tc>
                  <a:txBody>
                    <a:bodyPr/>
                    <a:lstStyle/>
                    <a:p>
                      <a:r>
                        <a:rPr lang="en-US" dirty="0" smtClean="0"/>
                        <a:t>Minutes</a:t>
                      </a:r>
                      <a:endParaRPr lang="en-US" dirty="0"/>
                    </a:p>
                  </a:txBody>
                  <a:tcPr marT="45712" marB="45712"/>
                </a:tc>
              </a:tr>
              <a:tr h="182872">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r>
              <a:tr h="18287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0136879"/>
              </p:ext>
            </p:extLst>
          </p:nvPr>
        </p:nvGraphicFramePr>
        <p:xfrm>
          <a:off x="911424" y="1772816"/>
          <a:ext cx="10478360" cy="4510880"/>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53419621"/>
              </p:ext>
            </p:extLst>
          </p:nvPr>
        </p:nvGraphicFramePr>
        <p:xfrm>
          <a:off x="911424" y="1759608"/>
          <a:ext cx="10478360" cy="469372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dirty="0" smtClean="0">
                          <a:solidFill>
                            <a:schemeClr val="dk1"/>
                          </a:solidFill>
                          <a:latin typeface="+mn-lt"/>
                          <a:ea typeface="+mn-ea"/>
                          <a:cs typeface="+mn-cs"/>
                        </a:rPr>
                        <a:t> in passive ranging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baseline="0" dirty="0" smtClean="0">
                          <a:solidFill>
                            <a:schemeClr val="dk1"/>
                          </a:solidFill>
                          <a:latin typeface="+mn-lt"/>
                          <a:ea typeface="+mn-ea"/>
                          <a:cs typeface="+mn-cs"/>
                        </a:rPr>
                        <a:t> in passive ranging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r h="0">
                <a:tc>
                  <a:txBody>
                    <a:bodyPr/>
                    <a:lstStyle/>
                    <a:p>
                      <a:r>
                        <a:rPr lang="en-US" dirty="0" smtClean="0"/>
                        <a:t>11-19-676</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CIDs</a:t>
                      </a:r>
                      <a:r>
                        <a:rPr lang="en-US" baseline="0" dirty="0" smtClean="0"/>
                        <a:t> on TF formats – follow up</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11-19-678</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 1115</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11-19-885</a:t>
                      </a:r>
                      <a:endParaRPr lang="en-US" dirty="0"/>
                    </a:p>
                  </a:txBody>
                  <a:tcPr marT="45712" marB="45712"/>
                </a:tc>
                <a:tc>
                  <a:txBody>
                    <a:bodyPr/>
                    <a:lstStyle/>
                    <a:p>
                      <a:r>
                        <a:rPr lang="en-US" dirty="0" smtClean="0"/>
                        <a:t>Niranjan Grandhe</a:t>
                      </a:r>
                      <a:endParaRPr lang="en-US" dirty="0"/>
                    </a:p>
                  </a:txBody>
                  <a:tcPr marT="45712" marB="45712"/>
                </a:tc>
                <a:tc>
                  <a:txBody>
                    <a:bodyPr/>
                    <a:lstStyle/>
                    <a:p>
                      <a:r>
                        <a:rPr lang="en-US" dirty="0" smtClean="0"/>
                        <a:t>CR for section 11.22.6.4.4</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11-19-886</a:t>
                      </a:r>
                      <a:endParaRPr lang="en-US" dirty="0"/>
                    </a:p>
                  </a:txBody>
                  <a:tcPr marT="45712" marB="45712"/>
                </a:tc>
                <a:tc>
                  <a:txBody>
                    <a:bodyPr/>
                    <a:lstStyle/>
                    <a:p>
                      <a:r>
                        <a:rPr lang="en-US" dirty="0" smtClean="0"/>
                        <a:t>Niranjan</a:t>
                      </a:r>
                      <a:r>
                        <a:rPr lang="en-US" baseline="0" dirty="0" smtClean="0"/>
                        <a:t> Grandhe</a:t>
                      </a:r>
                      <a:endParaRPr lang="en-US" dirty="0"/>
                    </a:p>
                  </a:txBody>
                  <a:tcPr marT="45712" marB="45712"/>
                </a:tc>
                <a:tc>
                  <a:txBody>
                    <a:bodyPr/>
                    <a:lstStyle/>
                    <a:p>
                      <a:r>
                        <a:rPr lang="en-US" dirty="0" smtClean="0"/>
                        <a:t>CR for section 11.22.6.4.4</a:t>
                      </a:r>
                      <a:r>
                        <a:rPr lang="en-US" baseline="0" dirty="0" smtClean="0"/>
                        <a:t> CID 2337, 2338</a:t>
                      </a:r>
                      <a:endParaRPr lang="en-US" dirty="0"/>
                    </a:p>
                  </a:txBody>
                  <a:tcPr marT="45712" marB="45712"/>
                </a:tc>
                <a:tc>
                  <a:txBody>
                    <a:bodyPr/>
                    <a:lstStyle/>
                    <a:p>
                      <a:r>
                        <a:rPr lang="en-US" dirty="0" smtClean="0"/>
                        <a:t>CR</a:t>
                      </a:r>
                      <a:r>
                        <a:rPr lang="en-US" baseline="0" dirty="0" smtClean="0"/>
                        <a:t> MAC</a:t>
                      </a:r>
                      <a:endParaRPr lang="en-US" dirty="0"/>
                    </a:p>
                  </a:txBody>
                  <a:tcPr marT="45712" marB="45712"/>
                </a:tc>
              </a:tr>
              <a:tr h="626856">
                <a:tc>
                  <a:txBody>
                    <a:bodyPr/>
                    <a:lstStyle/>
                    <a:p>
                      <a:r>
                        <a:rPr lang="en-US" dirty="0" smtClean="0"/>
                        <a:t>11-19-913</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r>
                        <a:rPr lang="en-US" dirty="0" smtClean="0"/>
                        <a:t>ISTA to RSTA measurement reporting</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67313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Atlanta, Georgia</a:t>
            </a:r>
          </a:p>
          <a:p>
            <a:pPr algn="ctr">
              <a:lnSpc>
                <a:spcPct val="90000"/>
              </a:lnSpc>
              <a:buFontTx/>
              <a:buNone/>
            </a:pPr>
            <a:r>
              <a:rPr lang="en-US" altLang="en-US" sz="4400" dirty="0" smtClean="0">
                <a:cs typeface="Times New Roman" panose="02020603050405020304" pitchFamily="18" charset="0"/>
              </a:rPr>
              <a:t>May 12</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- 17</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11-19-458) (5 min)</a:t>
            </a:r>
            <a:endParaRPr lang="en-US" altLang="en-US" sz="2000" b="0" dirty="0"/>
          </a:p>
          <a:p>
            <a:pPr algn="just">
              <a:spcBef>
                <a:spcPct val="20000"/>
              </a:spcBef>
              <a:buFontTx/>
              <a:buChar char="•"/>
            </a:pPr>
            <a:r>
              <a:rPr lang="en-US" altLang="en-US" sz="2000" b="0" dirty="0"/>
              <a:t>Approve March/April teleconferences minutes </a:t>
            </a:r>
            <a:r>
              <a:rPr lang="en-US" altLang="en-US" sz="2000" b="0" dirty="0" smtClean="0"/>
              <a:t>(11-19-577,11-19-606</a:t>
            </a:r>
            <a:r>
              <a:rPr lang="en-US" altLang="en-US" sz="2000" b="0" dirty="0"/>
              <a:t>, 11-19-634</a:t>
            </a:r>
            <a:r>
              <a:rPr lang="en-US" altLang="en-US" sz="2000" b="0" dirty="0" smtClean="0"/>
              <a:t>) (10min)</a:t>
            </a:r>
          </a:p>
          <a:p>
            <a:pPr algn="just">
              <a:spcBef>
                <a:spcPct val="20000"/>
              </a:spcBef>
              <a:buFontTx/>
              <a:buChar char="•"/>
            </a:pPr>
            <a:r>
              <a:rPr lang="en-US" altLang="en-US" sz="2000" b="0" dirty="0" smtClean="0"/>
              <a:t>CR assignment and current status of open call for CR volunteers. (11-19-431) </a:t>
            </a:r>
            <a:r>
              <a:rPr lang="en-US" altLang="en-US" sz="2000" b="0" strike="sngStrike" dirty="0" smtClean="0"/>
              <a:t>(20min</a:t>
            </a:r>
            <a:r>
              <a:rPr lang="en-US" altLang="en-US" sz="2000" b="0" dirty="0" smtClean="0"/>
              <a:t>) – rescheduled to later slot.</a:t>
            </a:r>
          </a:p>
          <a:p>
            <a:pPr algn="just">
              <a:spcBef>
                <a:spcPct val="20000"/>
              </a:spcBef>
              <a:buFontTx/>
              <a:buChar char="•"/>
            </a:pPr>
            <a:r>
              <a:rPr lang="en-US" altLang="en-US" sz="2000" b="0" dirty="0" err="1"/>
              <a:t>TGaz</a:t>
            </a:r>
            <a:r>
              <a:rPr lang="en-US" altLang="en-US" sz="2000" b="0" dirty="0"/>
              <a:t> PAR Extension (11-19-732) (15min)</a:t>
            </a:r>
          </a:p>
          <a:p>
            <a:pPr algn="just">
              <a:spcBef>
                <a:spcPct val="20000"/>
              </a:spcBef>
              <a:buFontTx/>
              <a:buChar char="•"/>
            </a:pPr>
            <a:r>
              <a:rPr lang="en-US" altLang="en-US" sz="2000" b="0" dirty="0"/>
              <a:t>Review target ad hoc meeting dates towards the July meeting (</a:t>
            </a:r>
            <a:r>
              <a:rPr lang="en-US" altLang="en-US" sz="2000" b="0" dirty="0" smtClean="0"/>
              <a:t>10min)</a:t>
            </a:r>
          </a:p>
          <a:p>
            <a:pPr algn="just">
              <a:spcBef>
                <a:spcPct val="20000"/>
              </a:spcBef>
              <a:buFontTx/>
              <a:buChar char="•"/>
            </a:pPr>
            <a:r>
              <a:rPr lang="en-US" altLang="en-US" sz="2000" b="0" dirty="0" smtClean="0"/>
              <a:t>Consider </a:t>
            </a:r>
            <a:r>
              <a:rPr lang="en-US" altLang="en-US" sz="2000" b="0" dirty="0"/>
              <a:t>comment resolution for </a:t>
            </a:r>
            <a:r>
              <a:rPr lang="en-US" altLang="en-US" sz="2000" b="0" dirty="0" smtClean="0"/>
              <a:t>adoption (25min)</a:t>
            </a:r>
          </a:p>
          <a:p>
            <a:pPr algn="just">
              <a:spcBef>
                <a:spcPct val="20000"/>
              </a:spcBef>
              <a:buFontTx/>
              <a:buChar char="•"/>
            </a:pPr>
            <a:r>
              <a:rPr lang="en-US" altLang="en-US" sz="2000" b="0" dirty="0" smtClean="0"/>
              <a:t>Consider postponed motion on submission 11-19-331r3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25330068"/>
              </p:ext>
            </p:extLst>
          </p:nvPr>
        </p:nvGraphicFramePr>
        <p:xfrm>
          <a:off x="929215" y="1484786"/>
          <a:ext cx="10460568" cy="351445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6545">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376545">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376545">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c>
                  <a:txBody>
                    <a:bodyPr/>
                    <a:lstStyle/>
                    <a:p>
                      <a:r>
                        <a:rPr lang="en-US" dirty="0" smtClean="0"/>
                        <a:t>15min</a:t>
                      </a:r>
                      <a:endParaRPr lang="en-US" dirty="0"/>
                    </a:p>
                  </a:txBody>
                  <a:tcPr marT="45712" marB="45712"/>
                </a:tc>
              </a:tr>
              <a:tr h="658966">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11-19/458 </a:t>
            </a:r>
            <a:r>
              <a:rPr lang="en-US" b="0" dirty="0"/>
              <a:t>“</a:t>
            </a:r>
            <a:r>
              <a:rPr lang="en-US" dirty="0"/>
              <a:t>meeting minutes </a:t>
            </a:r>
            <a:r>
              <a:rPr lang="en-US" dirty="0" smtClean="0"/>
              <a:t>March 2019</a:t>
            </a:r>
            <a:r>
              <a:rPr lang="en-US" b="0" dirty="0" smtClean="0"/>
              <a:t>” </a:t>
            </a:r>
            <a:r>
              <a:rPr lang="en-US" b="0" dirty="0"/>
              <a:t>posted to Mentor on </a:t>
            </a:r>
            <a:r>
              <a:rPr lang="en-US" b="0" dirty="0" smtClean="0"/>
              <a:t>March 22</a:t>
            </a:r>
            <a:r>
              <a:rPr lang="en-US" b="0" baseline="30000" dirty="0" smtClean="0"/>
              <a:t>nd</a:t>
            </a:r>
            <a:r>
              <a:rPr lang="en-US" b="0" dirty="0" smtClean="0"/>
              <a:t> 2019. </a:t>
            </a:r>
            <a:endParaRPr lang="en-US" b="0" dirty="0"/>
          </a:p>
          <a:p>
            <a:endParaRPr lang="en-US" dirty="0"/>
          </a:p>
          <a:p>
            <a:r>
              <a:rPr lang="en-US" dirty="0"/>
              <a:t>Motion:</a:t>
            </a:r>
          </a:p>
          <a:p>
            <a:pPr marL="0" indent="0"/>
            <a:r>
              <a:rPr lang="en-US" b="0" dirty="0"/>
              <a:t>Move to approve document </a:t>
            </a:r>
            <a:r>
              <a:rPr lang="en-US" b="0" dirty="0" smtClean="0"/>
              <a:t>11-19/458 r0 </a:t>
            </a:r>
            <a:r>
              <a:rPr lang="en-US" b="0" dirty="0"/>
              <a:t>as </a:t>
            </a:r>
            <a:r>
              <a:rPr lang="en-US" b="0" dirty="0" err="1"/>
              <a:t>TGaz</a:t>
            </a:r>
            <a:r>
              <a:rPr lang="en-US" b="0" dirty="0"/>
              <a:t> meeting minutes for the </a:t>
            </a:r>
            <a:r>
              <a:rPr lang="en-US" b="0" dirty="0" smtClean="0"/>
              <a:t>March meeting</a:t>
            </a:r>
            <a:r>
              <a:rPr lang="en-US" b="0" dirty="0"/>
              <a:t>. </a:t>
            </a:r>
            <a:endParaRPr lang="en-US" b="0" dirty="0" smtClean="0"/>
          </a:p>
          <a:p>
            <a:pPr marL="0" indent="0"/>
            <a:endParaRPr lang="en-US" b="0" dirty="0"/>
          </a:p>
          <a:p>
            <a:r>
              <a:rPr lang="en-US" b="0" dirty="0"/>
              <a:t>Moved by</a:t>
            </a:r>
            <a:r>
              <a:rPr lang="en-US" b="0" dirty="0" smtClean="0"/>
              <a:t>: Roy Want</a:t>
            </a:r>
          </a:p>
          <a:p>
            <a:r>
              <a:rPr lang="en-US" b="0" dirty="0" smtClean="0"/>
              <a:t>Seconded </a:t>
            </a:r>
            <a:r>
              <a:rPr lang="en-US" b="0" dirty="0"/>
              <a:t>by</a:t>
            </a:r>
            <a:r>
              <a:rPr lang="en-US" b="0" dirty="0" smtClean="0"/>
              <a:t>: Ganesh </a:t>
            </a:r>
            <a:r>
              <a:rPr lang="en-US" b="0" dirty="0" err="1" smtClean="0"/>
              <a:t>Venkatesan</a:t>
            </a:r>
            <a:endParaRPr lang="en-US" b="0" dirty="0"/>
          </a:p>
          <a:p>
            <a:r>
              <a:rPr lang="en-US" b="0" dirty="0"/>
              <a:t>Results (Y/N/A</a:t>
            </a:r>
            <a:r>
              <a:rPr lang="en-US" b="0" dirty="0" smtClean="0"/>
              <a:t>): 26/0/1</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11-19/577r0 “</a:t>
            </a:r>
            <a:r>
              <a:rPr lang="en-US" b="0" dirty="0" err="1"/>
              <a:t>Telecon</a:t>
            </a:r>
            <a:r>
              <a:rPr lang="en-US" b="0" dirty="0"/>
              <a:t> Minutes March 27th, 2019</a:t>
            </a:r>
            <a:r>
              <a:rPr lang="en-US" b="0" dirty="0" smtClean="0"/>
              <a:t>” </a:t>
            </a:r>
            <a:r>
              <a:rPr lang="en-US" b="0" dirty="0"/>
              <a:t>posted to Mentor on </a:t>
            </a:r>
            <a:r>
              <a:rPr lang="en-US" b="0" dirty="0" smtClean="0"/>
              <a:t>April 2</a:t>
            </a:r>
            <a:r>
              <a:rPr lang="en-US" b="0" baseline="30000" dirty="0" smtClean="0"/>
              <a:t>nd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11-19/577r0 </a:t>
            </a:r>
            <a:r>
              <a:rPr lang="en-US" b="0" dirty="0"/>
              <a:t>as </a:t>
            </a:r>
            <a:r>
              <a:rPr lang="en-US" b="0" dirty="0" err="1"/>
              <a:t>TGaz</a:t>
            </a:r>
            <a:r>
              <a:rPr lang="en-US" b="0" dirty="0"/>
              <a:t> </a:t>
            </a:r>
            <a:r>
              <a:rPr lang="en-US" b="0" dirty="0" smtClean="0"/>
              <a:t>meeting minutes </a:t>
            </a:r>
            <a:r>
              <a:rPr lang="en-US" b="0" dirty="0"/>
              <a:t>for the </a:t>
            </a:r>
            <a:r>
              <a:rPr lang="en-US" b="0" dirty="0" smtClean="0"/>
              <a:t>March 27</a:t>
            </a:r>
            <a:r>
              <a:rPr lang="en-US" b="0" baseline="30000" dirty="0" smtClean="0"/>
              <a:t>th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Jerome Henry</a:t>
            </a:r>
            <a:endParaRPr lang="en-US" b="0" dirty="0"/>
          </a:p>
          <a:p>
            <a:r>
              <a:rPr lang="en-US" b="0" dirty="0"/>
              <a:t>Results (Y/N/A</a:t>
            </a:r>
            <a:r>
              <a:rPr lang="en-US" b="0" dirty="0" smtClean="0"/>
              <a:t>): 26/0/1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11-19/606r0 “</a:t>
            </a:r>
            <a:r>
              <a:rPr lang="en-US" b="0" dirty="0" err="1"/>
              <a:t>Telecon</a:t>
            </a:r>
            <a:r>
              <a:rPr lang="en-US" b="0" dirty="0"/>
              <a:t> Minutes </a:t>
            </a:r>
            <a:r>
              <a:rPr lang="en-US" b="0" dirty="0" smtClean="0"/>
              <a:t>Apr 3</a:t>
            </a:r>
            <a:r>
              <a:rPr lang="en-US" b="0" baseline="30000" dirty="0" smtClean="0"/>
              <a:t>rd</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11-19/606r0 </a:t>
            </a:r>
            <a:r>
              <a:rPr lang="en-US" b="0" dirty="0"/>
              <a:t>as </a:t>
            </a:r>
            <a:r>
              <a:rPr lang="en-US" b="0" dirty="0" err="1"/>
              <a:t>TGaz</a:t>
            </a:r>
            <a:r>
              <a:rPr lang="en-US" b="0" dirty="0"/>
              <a:t> </a:t>
            </a:r>
            <a:r>
              <a:rPr lang="en-US" b="0" dirty="0" smtClean="0"/>
              <a:t>meeting minutes </a:t>
            </a:r>
            <a:r>
              <a:rPr lang="en-US" b="0" dirty="0"/>
              <a:t>for the </a:t>
            </a:r>
            <a:r>
              <a:rPr lang="en-US" b="0" dirty="0" smtClean="0"/>
              <a:t>April 3</a:t>
            </a:r>
            <a:r>
              <a:rPr lang="en-US" b="0" baseline="30000" dirty="0" smtClean="0"/>
              <a:t>rd</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23/0/1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25676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11-19/634r0 “</a:t>
            </a:r>
            <a:r>
              <a:rPr lang="en-US" b="0" dirty="0" err="1"/>
              <a:t>Telecon</a:t>
            </a:r>
            <a:r>
              <a:rPr lang="en-US" b="0" dirty="0"/>
              <a:t> Minutes </a:t>
            </a:r>
            <a:r>
              <a:rPr lang="en-US" b="0" dirty="0" smtClean="0"/>
              <a:t>Apr 10</a:t>
            </a:r>
            <a:r>
              <a:rPr lang="en-US" b="0" baseline="30000" dirty="0" smtClean="0"/>
              <a:t>th</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11-19/634r0 </a:t>
            </a:r>
            <a:r>
              <a:rPr lang="en-US" b="0" dirty="0"/>
              <a:t>as </a:t>
            </a:r>
            <a:r>
              <a:rPr lang="en-US" b="0" dirty="0" err="1"/>
              <a:t>TGaz</a:t>
            </a:r>
            <a:r>
              <a:rPr lang="en-US" b="0" dirty="0"/>
              <a:t> </a:t>
            </a:r>
            <a:r>
              <a:rPr lang="en-US" b="0" dirty="0" smtClean="0"/>
              <a:t>meeting minutes </a:t>
            </a:r>
            <a:r>
              <a:rPr lang="en-US" b="0" dirty="0"/>
              <a:t>for the </a:t>
            </a:r>
            <a:r>
              <a:rPr lang="en-US" b="0" dirty="0" smtClean="0"/>
              <a:t>April 10</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Jerome Henry</a:t>
            </a:r>
            <a:endParaRPr lang="en-US" b="0" dirty="0"/>
          </a:p>
          <a:p>
            <a:r>
              <a:rPr lang="en-US" b="0" dirty="0"/>
              <a:t>Results (Y/N/A</a:t>
            </a:r>
            <a:r>
              <a:rPr lang="en-US" b="0" dirty="0" smtClean="0"/>
              <a:t>):24/0/1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44492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11-19/680r0 “</a:t>
            </a:r>
            <a:r>
              <a:rPr lang="en-US" b="0" dirty="0" err="1"/>
              <a:t>Telecon</a:t>
            </a:r>
            <a:r>
              <a:rPr lang="en-US" b="0" dirty="0"/>
              <a:t> Minutes </a:t>
            </a:r>
            <a:r>
              <a:rPr lang="en-US" b="0" dirty="0" smtClean="0"/>
              <a:t>Apr 24</a:t>
            </a:r>
            <a:r>
              <a:rPr lang="en-US" b="0" baseline="30000" dirty="0" smtClean="0"/>
              <a:t>th</a:t>
            </a:r>
            <a:r>
              <a:rPr lang="en-US" b="0" dirty="0" smtClean="0"/>
              <a:t> , </a:t>
            </a:r>
            <a:r>
              <a:rPr lang="en-US" b="0" dirty="0"/>
              <a:t>2019</a:t>
            </a:r>
            <a:r>
              <a:rPr lang="en-US" b="0" dirty="0" smtClean="0"/>
              <a:t>” </a:t>
            </a:r>
            <a:r>
              <a:rPr lang="en-US" b="0" dirty="0"/>
              <a:t>posted to Mentor on </a:t>
            </a:r>
            <a:r>
              <a:rPr lang="en-US" b="0" dirty="0" smtClean="0"/>
              <a:t>May 1</a:t>
            </a:r>
            <a:r>
              <a:rPr lang="en-US" b="0" baseline="30000" dirty="0" smtClean="0"/>
              <a:t>st</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11-19/680r0 </a:t>
            </a:r>
            <a:r>
              <a:rPr lang="en-US" b="0" dirty="0"/>
              <a:t>as </a:t>
            </a:r>
            <a:r>
              <a:rPr lang="en-US" b="0" dirty="0" err="1"/>
              <a:t>TGaz</a:t>
            </a:r>
            <a:r>
              <a:rPr lang="en-US" b="0" dirty="0"/>
              <a:t> </a:t>
            </a:r>
            <a:r>
              <a:rPr lang="en-US" b="0" dirty="0" smtClean="0"/>
              <a:t>meeting minutes </a:t>
            </a:r>
            <a:r>
              <a:rPr lang="en-US" b="0" dirty="0"/>
              <a:t>for the </a:t>
            </a:r>
            <a:r>
              <a:rPr lang="en-US" b="0" dirty="0" smtClean="0"/>
              <a:t>April 24</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Roy Want</a:t>
            </a:r>
            <a:endParaRPr lang="en-US" b="0" dirty="0"/>
          </a:p>
          <a:p>
            <a:r>
              <a:rPr lang="en-US" b="0" dirty="0"/>
              <a:t>Results (Y/N/A</a:t>
            </a:r>
            <a:r>
              <a:rPr lang="en-US" b="0" dirty="0" smtClean="0"/>
              <a:t>): 22/0/1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38664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May Ad hoc Minutes – to be reviewed at a later time</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11-19/706r0 “Meeting Minutes Ad hoc May 2019” </a:t>
            </a:r>
            <a:r>
              <a:rPr lang="en-US" b="0" dirty="0"/>
              <a:t>posted to Mentor on </a:t>
            </a:r>
            <a:r>
              <a:rPr lang="en-US" b="0" dirty="0" smtClean="0"/>
              <a:t>May 12</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11-19/706r0 </a:t>
            </a:r>
            <a:r>
              <a:rPr lang="en-US" b="0" dirty="0"/>
              <a:t>as </a:t>
            </a:r>
            <a:r>
              <a:rPr lang="en-US" b="0" dirty="0" err="1"/>
              <a:t>TGaz</a:t>
            </a:r>
            <a:r>
              <a:rPr lang="en-US" b="0" dirty="0"/>
              <a:t> </a:t>
            </a:r>
            <a:r>
              <a:rPr lang="en-US" b="0" dirty="0" smtClean="0"/>
              <a:t>meeting minutes </a:t>
            </a:r>
            <a:r>
              <a:rPr lang="en-US" b="0" dirty="0"/>
              <a:t>for the </a:t>
            </a:r>
            <a:r>
              <a:rPr lang="en-US" b="0" dirty="0" smtClean="0"/>
              <a:t>May ad-hoc.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58972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June/July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an ad-hoc between each of the upcoming IEEE weeks:</a:t>
            </a:r>
          </a:p>
          <a:p>
            <a:pPr lvl="1">
              <a:buFont typeface="Arial" panose="020B0604020202020204" pitchFamily="34" charset="0"/>
              <a:buChar char="•"/>
            </a:pPr>
            <a:r>
              <a:rPr lang="en-US" sz="2400" dirty="0" smtClean="0"/>
              <a:t>Week of July 8</a:t>
            </a:r>
            <a:r>
              <a:rPr lang="en-US" sz="2400" baseline="30000" dirty="0" smtClean="0"/>
              <a:t>th</a:t>
            </a:r>
            <a:r>
              <a:rPr lang="en-US" sz="2400" dirty="0" smtClean="0"/>
              <a:t>, exact dates TBA in accordance with venue availability.</a:t>
            </a:r>
          </a:p>
          <a:p>
            <a:pPr lvl="1">
              <a:buFont typeface="Arial" panose="020B0604020202020204" pitchFamily="34" charset="0"/>
              <a:buChar char="•"/>
            </a:pP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0058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PAR Extension</a:t>
            </a:r>
            <a:endParaRPr lang="en-US" dirty="0"/>
          </a:p>
        </p:txBody>
      </p:sp>
      <p:sp>
        <p:nvSpPr>
          <p:cNvPr id="3" name="Content Placeholder 2"/>
          <p:cNvSpPr>
            <a:spLocks noGrp="1"/>
          </p:cNvSpPr>
          <p:nvPr>
            <p:ph idx="1"/>
          </p:nvPr>
        </p:nvSpPr>
        <p:spPr/>
        <p:txBody>
          <a:bodyPr/>
          <a:lstStyle/>
          <a:p>
            <a:r>
              <a:rPr lang="en-US" dirty="0" smtClean="0"/>
              <a:t>Motion </a:t>
            </a:r>
          </a:p>
          <a:p>
            <a:r>
              <a:rPr lang="en-US" dirty="0"/>
              <a:t>•	Believing that the PAR </a:t>
            </a:r>
            <a:r>
              <a:rPr lang="en-US" dirty="0" smtClean="0"/>
              <a:t>extension contained </a:t>
            </a:r>
            <a:r>
              <a:rPr lang="en-US" dirty="0"/>
              <a:t>in </a:t>
            </a:r>
            <a:r>
              <a:rPr lang="en-US" dirty="0" smtClean="0"/>
              <a:t>the document referenced </a:t>
            </a:r>
            <a:r>
              <a:rPr lang="en-US" dirty="0"/>
              <a:t>below meets IEEE-SA guidelines,</a:t>
            </a:r>
          </a:p>
          <a:p>
            <a:r>
              <a:rPr lang="en-US" dirty="0"/>
              <a:t>•	Request that the PAR contained in </a:t>
            </a:r>
            <a:r>
              <a:rPr lang="en-US" dirty="0" smtClean="0"/>
              <a:t>11-19-732r1 be </a:t>
            </a:r>
            <a:r>
              <a:rPr lang="en-US" dirty="0"/>
              <a:t>posted to the IEEE 802 Executive Committee (EC) agenda for WG 802 preview and EC approval to submit to </a:t>
            </a:r>
            <a:r>
              <a:rPr lang="en-US" dirty="0" err="1"/>
              <a:t>NesCom</a:t>
            </a:r>
            <a:r>
              <a:rPr lang="en-US" dirty="0"/>
              <a:t>.</a:t>
            </a:r>
          </a:p>
          <a:p>
            <a:endParaRPr lang="en-US" dirty="0"/>
          </a:p>
          <a:p>
            <a:r>
              <a:rPr lang="en-US" dirty="0" smtClean="0"/>
              <a:t>Moved: Assaf Kasher </a:t>
            </a:r>
          </a:p>
          <a:p>
            <a:r>
              <a:rPr lang="en-US" dirty="0" smtClean="0"/>
              <a:t>Seconded</a:t>
            </a:r>
            <a:r>
              <a:rPr lang="en-US" dirty="0"/>
              <a:t>: </a:t>
            </a:r>
            <a:r>
              <a:rPr lang="en-US" dirty="0" smtClean="0"/>
              <a:t>Jerome Henry</a:t>
            </a:r>
          </a:p>
          <a:p>
            <a:r>
              <a:rPr lang="en-US" dirty="0" smtClean="0"/>
              <a:t>Result (Y/N/A): 24/0/0 </a:t>
            </a:r>
          </a:p>
          <a:p>
            <a:r>
              <a:rPr lang="en-US" dirty="0" smtClean="0"/>
              <a:t>Motion passes.</a:t>
            </a: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870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11-19-431 Comment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0087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11-19-558r1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 20/0/3</a:t>
            </a:r>
          </a:p>
          <a:p>
            <a:pPr marL="0" indent="0"/>
            <a:r>
              <a:rPr lang="en-US" b="0" dirty="0" smtClean="0"/>
              <a:t>Motion passes</a:t>
            </a:r>
          </a:p>
          <a:p>
            <a:pPr marL="0" indent="0"/>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84169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Ali Raissinia </a:t>
            </a:r>
            <a:endParaRPr lang="en-US" b="0" dirty="0"/>
          </a:p>
          <a:p>
            <a:pPr marL="0" indent="0"/>
            <a:r>
              <a:rPr lang="en-US" b="0" dirty="0"/>
              <a:t>Results (Y/N/A</a:t>
            </a:r>
            <a:r>
              <a:rPr lang="en-US" b="0" dirty="0" smtClean="0"/>
              <a:t>): 23/0/2</a:t>
            </a:r>
          </a:p>
          <a:p>
            <a:pPr marL="0" indent="0"/>
            <a:r>
              <a:rPr lang="en-US" b="0" dirty="0" smtClean="0"/>
              <a:t>Motion passes</a:t>
            </a:r>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850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11-19-603r1 for </a:t>
            </a:r>
            <a:r>
              <a:rPr lang="en-US" b="0" dirty="0"/>
              <a:t>CID </a:t>
            </a:r>
            <a:r>
              <a:rPr lang="en-US" b="0" dirty="0" smtClean="0"/>
              <a:t>1580, 2283 and  1163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Yongho Seok</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24/0/2</a:t>
            </a:r>
          </a:p>
          <a:p>
            <a:pPr marL="0" indent="0"/>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94418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11-19-622r1 for </a:t>
            </a:r>
            <a:r>
              <a:rPr lang="en-US" b="0" dirty="0"/>
              <a:t>CID </a:t>
            </a:r>
            <a:r>
              <a:rPr lang="en-GB" b="0" dirty="0"/>
              <a:t>1009, 2020, 1486, 1487, 1758, 2391, 1488, 1913 1735, 1093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24/0/3</a:t>
            </a:r>
          </a:p>
          <a:p>
            <a:pPr marL="0" indent="0"/>
            <a:endParaRPr lang="en-US" sz="1600" b="0" dirty="0" smtClean="0"/>
          </a:p>
          <a:p>
            <a:pPr marL="0" indent="0"/>
            <a:r>
              <a:rPr lang="en-US" sz="1800" b="0" dirty="0" smtClean="0"/>
              <a:t>Results in the Apr. 10</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04326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a:t>
            </a:r>
            <a:r>
              <a:rPr lang="en-US" b="0" dirty="0" smtClean="0"/>
              <a:t> </a:t>
            </a:r>
            <a:r>
              <a:rPr lang="en-US" b="0" dirty="0"/>
              <a:t>11-19-646r1 for CIDs 2053, 2055, 1449, 1451, 2091, 2093, 1684, 2251, 2336, 1214, 1215, 1223, 1070, 1071, 1075, 1400, 1401, 1402, 1493, 1403, 1404, 1405, 1406, 1407, 1408, 1385, 1226, 2440, 1662, 1685, 1686, 1074, 2252, 1428, </a:t>
            </a:r>
            <a:r>
              <a:rPr lang="en-US" b="0" dirty="0" smtClean="0"/>
              <a:t>1094 and 1076, </a:t>
            </a:r>
            <a:r>
              <a:rPr lang="en-US" b="0" dirty="0"/>
              <a:t>instruct the technical editor to incorporate it in the P802.11az draft and grant the editor editorial license. </a:t>
            </a:r>
          </a:p>
          <a:p>
            <a:pPr marL="0" indent="0"/>
            <a:r>
              <a:rPr lang="en-US" b="0" dirty="0"/>
              <a:t>Moved</a:t>
            </a:r>
            <a:r>
              <a:rPr lang="en-US" b="0" dirty="0" smtClean="0"/>
              <a:t>: Assaf Kasher</a:t>
            </a:r>
            <a:endParaRPr lang="en-US" b="0" dirty="0"/>
          </a:p>
          <a:p>
            <a:pPr marL="0" indent="0"/>
            <a:r>
              <a:rPr lang="en-US" b="0" dirty="0"/>
              <a:t>Second</a:t>
            </a:r>
            <a:r>
              <a:rPr lang="en-US" b="0" dirty="0" smtClean="0"/>
              <a:t>: Yongho Seok</a:t>
            </a:r>
            <a:endParaRPr lang="en-US" b="0" dirty="0"/>
          </a:p>
          <a:p>
            <a:r>
              <a:rPr lang="en-US" dirty="0" smtClean="0"/>
              <a:t>Results </a:t>
            </a:r>
            <a:r>
              <a:rPr lang="en-US" b="0" dirty="0"/>
              <a:t>(Y/N/A</a:t>
            </a:r>
            <a:r>
              <a:rPr lang="en-US" b="0" dirty="0" smtClean="0"/>
              <a:t>): 19/0/2</a:t>
            </a:r>
          </a:p>
          <a:p>
            <a:r>
              <a:rPr lang="en-US" b="0" dirty="0" smtClean="0"/>
              <a:t>Motion passes</a:t>
            </a:r>
            <a:endParaRPr lang="en-US" b="0" dirty="0"/>
          </a:p>
          <a:p>
            <a:r>
              <a:rPr lang="en-US" sz="1800" b="0" dirty="0" smtClean="0"/>
              <a:t>Results in the ad hoc (Y/N/A): 8/0/0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77599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 </a:t>
            </a:r>
            <a:r>
              <a:rPr lang="en-US" b="0" dirty="0" smtClean="0"/>
              <a:t>11-19-702r1 </a:t>
            </a:r>
            <a:r>
              <a:rPr lang="en-US" b="0" dirty="0"/>
              <a:t>for CIDs 1472, 1890, 1893, 1984, 2158, 2159, 2160, 2161, 2162, 2163, 2165, 2166, </a:t>
            </a:r>
            <a:r>
              <a:rPr lang="en-US" b="0" dirty="0" smtClean="0"/>
              <a:t>2167 and 2168, </a:t>
            </a:r>
            <a:r>
              <a:rPr lang="en-US" b="0" dirty="0"/>
              <a:t>instruct the technical editor to incorporate it in the P802.11az draft and grant the editor editorial license. </a:t>
            </a:r>
          </a:p>
          <a:p>
            <a:pPr marL="0" indent="0"/>
            <a:endParaRPr lang="en-US" b="0" dirty="0"/>
          </a:p>
          <a:p>
            <a:pPr marL="0" indent="0"/>
            <a:r>
              <a:rPr lang="en-US" b="0" dirty="0" smtClean="0"/>
              <a:t>Moved: Jerome Henry</a:t>
            </a:r>
            <a:endParaRPr lang="en-US" b="0" dirty="0"/>
          </a:p>
          <a:p>
            <a:pPr marL="0" indent="0"/>
            <a:r>
              <a:rPr lang="en-US" b="0" dirty="0"/>
              <a:t>Second</a:t>
            </a:r>
            <a:r>
              <a:rPr lang="en-US" b="0" dirty="0" smtClean="0"/>
              <a:t>: Ganesh </a:t>
            </a:r>
            <a:r>
              <a:rPr lang="en-US" b="0" dirty="0" err="1" smtClean="0"/>
              <a:t>Venkatesan</a:t>
            </a:r>
            <a:endParaRPr lang="en-US" b="0" dirty="0"/>
          </a:p>
          <a:p>
            <a:r>
              <a:rPr lang="en-US" dirty="0" smtClean="0"/>
              <a:t>Results </a:t>
            </a:r>
            <a:r>
              <a:rPr lang="en-US" b="0" dirty="0"/>
              <a:t>(Y/N/A</a:t>
            </a:r>
            <a:r>
              <a:rPr lang="en-US" b="0" dirty="0" smtClean="0"/>
              <a:t>): 22/0/1</a:t>
            </a:r>
          </a:p>
          <a:p>
            <a:r>
              <a:rPr lang="en-US" b="0" dirty="0" smtClean="0"/>
              <a:t>Motion passes</a:t>
            </a:r>
          </a:p>
          <a:p>
            <a:r>
              <a:rPr lang="en-US" sz="1800" b="0" dirty="0" smtClean="0"/>
              <a:t>Results in the ad hoc (Y/N/A): 10/0/0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90671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document </a:t>
            </a:r>
            <a:r>
              <a:rPr lang="en-US" b="0" dirty="0" smtClean="0"/>
              <a:t>11-19-702r2 </a:t>
            </a:r>
            <a:r>
              <a:rPr lang="en-US" b="0" dirty="0"/>
              <a:t>for CIDs 2164, 2169, 2170, 2171, 2172, 2173 and </a:t>
            </a:r>
            <a:r>
              <a:rPr lang="en-US" b="0" dirty="0" smtClean="0"/>
              <a:t>2174,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Assaf Kasher</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10/0/0</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49739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a:t>
            </a:r>
            <a:r>
              <a:rPr lang="en-US" b="0" dirty="0" smtClean="0"/>
              <a:t>document 11-19-701r1 </a:t>
            </a:r>
            <a:r>
              <a:rPr lang="en-US" b="0" dirty="0"/>
              <a:t>for CIDs 1343, 1474, 2175, 2176, 2180, 2181, 2182, 2183, 2184 and </a:t>
            </a:r>
            <a:r>
              <a:rPr lang="en-US" b="0" dirty="0" smtClean="0"/>
              <a:t>2185,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Jerome Henry</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13/0/0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40730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a:t>
            </a:r>
            <a:r>
              <a:rPr lang="en-US" b="0" dirty="0"/>
              <a:t>to adopt the resolutions depicted by document </a:t>
            </a:r>
            <a:r>
              <a:rPr lang="en-US" b="0" dirty="0" smtClean="0"/>
              <a:t>11-19-697r2 </a:t>
            </a:r>
            <a:r>
              <a:rPr lang="en-US" b="0" dirty="0"/>
              <a:t>for CIDs 1336, 1977, 1170, 1567, and </a:t>
            </a:r>
            <a:r>
              <a:rPr lang="en-US" b="0" dirty="0" smtClean="0"/>
              <a:t>1568,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Dibakar Das</a:t>
            </a:r>
            <a:endParaRPr lang="en-US" b="0" dirty="0"/>
          </a:p>
          <a:p>
            <a:pPr marL="0" indent="0"/>
            <a:r>
              <a:rPr lang="en-US" b="0" dirty="0"/>
              <a:t>Second</a:t>
            </a:r>
            <a:r>
              <a:rPr lang="en-US" b="0" dirty="0" smtClean="0"/>
              <a:t>: Chittabrata Ghosh </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16/0/0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454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11-19-701r2 for CID </a:t>
            </a:r>
            <a:r>
              <a:rPr lang="en-US" b="0" dirty="0" smtClean="0"/>
              <a:t>1343,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Ganesh </a:t>
            </a:r>
            <a:r>
              <a:rPr lang="en-US" b="0" dirty="0" err="1" smtClean="0"/>
              <a:t>Venkatesan</a:t>
            </a:r>
            <a:r>
              <a:rPr lang="en-US" b="0" dirty="0" smtClean="0"/>
              <a:t> </a:t>
            </a:r>
            <a:endParaRPr lang="en-US" b="0" dirty="0"/>
          </a:p>
          <a:p>
            <a:pPr marL="0" indent="0"/>
            <a:r>
              <a:rPr lang="en-US" b="0" dirty="0"/>
              <a:t>Second</a:t>
            </a:r>
            <a:r>
              <a:rPr lang="en-US" b="0" dirty="0" smtClean="0"/>
              <a:t>: Manish Kumar </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a:t>
            </a:r>
            <a:r>
              <a:rPr lang="en-US" sz="1800" b="0" dirty="0" smtClean="0"/>
              <a:t>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42672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a:t>
            </a:r>
            <a:r>
              <a:rPr lang="en-US" b="0" dirty="0" smtClean="0"/>
              <a:t>11-19-702r3 for CID 1977,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Manish Kumar</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17/0/4</a:t>
            </a:r>
          </a:p>
          <a:p>
            <a:r>
              <a:rPr lang="en-US" b="0" dirty="0" smtClean="0"/>
              <a:t>Motion passes</a:t>
            </a:r>
            <a:endParaRPr lang="en-US" b="0" dirty="0"/>
          </a:p>
          <a:p>
            <a:pPr marL="0" indent="0"/>
            <a:r>
              <a:rPr lang="en-US" sz="1800" b="0" dirty="0"/>
              <a:t>Results in the ad hoc (Y/N/A): </a:t>
            </a:r>
            <a:r>
              <a:rPr lang="en-US" sz="1800" b="0" dirty="0" smtClean="0"/>
              <a:t>12/0/0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9035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11-19-676r1 </a:t>
            </a:r>
            <a:r>
              <a:rPr lang="en-US" b="0" dirty="0"/>
              <a:t>for CIDs 1707, 1116, 1583, 1395, 1397 and </a:t>
            </a:r>
            <a:r>
              <a:rPr lang="en-US" b="0" dirty="0" smtClean="0"/>
              <a:t>1424,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Assaf Kasher </a:t>
            </a:r>
            <a:endParaRPr lang="en-US" b="0" dirty="0"/>
          </a:p>
          <a:p>
            <a:pPr marL="0" indent="0"/>
            <a:r>
              <a:rPr lang="en-US" b="0" dirty="0"/>
              <a:t>Second</a:t>
            </a:r>
            <a:r>
              <a:rPr lang="en-US" b="0" dirty="0" smtClean="0"/>
              <a:t>: Dibakar Das</a:t>
            </a:r>
            <a:endParaRPr lang="en-US" b="0" dirty="0"/>
          </a:p>
          <a:p>
            <a:r>
              <a:rPr lang="en-US" dirty="0"/>
              <a:t>Results </a:t>
            </a:r>
            <a:r>
              <a:rPr lang="en-US" b="0" dirty="0"/>
              <a:t>(Y/N/A</a:t>
            </a:r>
            <a:r>
              <a:rPr lang="en-US" b="0" dirty="0" smtClean="0"/>
              <a:t>): 21/0/4</a:t>
            </a:r>
          </a:p>
          <a:p>
            <a:r>
              <a:rPr lang="en-US" b="0" dirty="0" smtClean="0"/>
              <a:t>Motion passes</a:t>
            </a:r>
            <a:endParaRPr lang="en-US" b="0" dirty="0"/>
          </a:p>
          <a:p>
            <a:pPr marL="0" indent="0"/>
            <a:r>
              <a:rPr lang="en-US" sz="1800" b="0" dirty="0"/>
              <a:t>Results in the ad hoc (Y/N/A): </a:t>
            </a:r>
            <a:r>
              <a:rPr lang="en-US" sz="1800" b="0" dirty="0" smtClean="0"/>
              <a:t>13/0/1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040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11-19-602r1 for CIDs</a:t>
            </a:r>
            <a:endParaRPr lang="en-US" b="0" dirty="0"/>
          </a:p>
          <a:p>
            <a:pPr marL="0" indent="0"/>
            <a:r>
              <a:rPr lang="en-US" b="0" dirty="0"/>
              <a:t>2026, 2203, 2027, 2415, 2206, 2210, 1260, 1828, 1831, 1830, 1832, 1833, </a:t>
            </a:r>
            <a:r>
              <a:rPr lang="en-US" b="0" dirty="0" smtClean="0"/>
              <a:t>1582, 2208 </a:t>
            </a:r>
            <a:r>
              <a:rPr lang="en-US" b="0" dirty="0"/>
              <a:t>and </a:t>
            </a:r>
            <a:r>
              <a:rPr lang="en-US" b="0" dirty="0" smtClean="0"/>
              <a:t>2219,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Yongho Seok</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21/0/3 </a:t>
            </a:r>
          </a:p>
          <a:p>
            <a:r>
              <a:rPr lang="en-US" b="0" dirty="0" smtClean="0"/>
              <a:t>Motion passes</a:t>
            </a:r>
            <a:endParaRPr lang="en-US" b="0" dirty="0"/>
          </a:p>
          <a:p>
            <a:pPr marL="0" indent="0"/>
            <a:r>
              <a:rPr lang="en-US" sz="1800" b="0" dirty="0"/>
              <a:t>Results in the ad hoc (Y/N/A</a:t>
            </a:r>
            <a:r>
              <a:rPr lang="en-US" sz="1800"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00869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(to postpone) – March Meeting</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Motion to postpone the amended motion on the floor to first </a:t>
            </a:r>
            <a:r>
              <a:rPr lang="en-US" b="0" dirty="0" err="1" smtClean="0"/>
              <a:t>TGaz</a:t>
            </a:r>
            <a:r>
              <a:rPr lang="en-US" b="0" dirty="0" smtClean="0"/>
              <a:t> meeting slot during the IEEE </a:t>
            </a:r>
            <a:r>
              <a:rPr lang="en-US" b="0" dirty="0"/>
              <a:t>M</a:t>
            </a:r>
            <a:r>
              <a:rPr lang="en-US" b="0" dirty="0" smtClean="0"/>
              <a:t>ay 2019 meeting.</a:t>
            </a:r>
          </a:p>
          <a:p>
            <a:endParaRPr lang="en-US" b="0" dirty="0" smtClean="0"/>
          </a:p>
          <a:p>
            <a:r>
              <a:rPr lang="en-US" dirty="0" smtClean="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Ali Raissinia</a:t>
            </a:r>
            <a:r>
              <a:rPr lang="en-US" dirty="0" smtClean="0"/>
              <a:t> </a:t>
            </a:r>
            <a:endParaRPr lang="en-US" b="0" dirty="0" smtClean="0"/>
          </a:p>
          <a:p>
            <a:r>
              <a:rPr lang="en-US" dirty="0" smtClean="0"/>
              <a:t>Results </a:t>
            </a:r>
            <a:r>
              <a:rPr lang="en-US" b="0" dirty="0" smtClean="0"/>
              <a:t>(Y/N/A): 26/25/2</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1926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(amended</a:t>
            </a:r>
            <a:r>
              <a:rPr lang="en-US" dirty="0"/>
              <a:t>) </a:t>
            </a:r>
          </a:p>
        </p:txBody>
      </p:sp>
      <p:sp>
        <p:nvSpPr>
          <p:cNvPr id="3" name="Content Placeholder 2"/>
          <p:cNvSpPr>
            <a:spLocks noGrp="1"/>
          </p:cNvSpPr>
          <p:nvPr>
            <p:ph idx="1"/>
          </p:nvPr>
        </p:nvSpPr>
        <p:spPr/>
        <p:txBody>
          <a:bodyPr/>
          <a:lstStyle/>
          <a:p>
            <a:r>
              <a:rPr lang="en-US" dirty="0" smtClean="0"/>
              <a:t>Motion </a:t>
            </a:r>
          </a:p>
          <a:p>
            <a:pPr marL="0" indent="0"/>
            <a:r>
              <a:rPr lang="en-US" b="0" dirty="0" smtClean="0"/>
              <a:t>Resolve CID 2295 as, ‘Revised.</a:t>
            </a:r>
          </a:p>
          <a:p>
            <a:pPr marL="0" indent="0"/>
            <a:r>
              <a:rPr lang="en-US" b="0" dirty="0" smtClean="0"/>
              <a:t>Incorporate </a:t>
            </a:r>
            <a:r>
              <a:rPr lang="en-US" b="0" dirty="0"/>
              <a:t>the changes depicted by document 11-19-331r3 in the 802.11az draft amendment text and grant editorial rights to the technical editor.’</a:t>
            </a:r>
            <a:endParaRPr lang="en-US" b="0" dirty="0" smtClean="0"/>
          </a:p>
          <a:p>
            <a:endParaRPr lang="en-US" b="0" dirty="0" smtClean="0"/>
          </a:p>
          <a:p>
            <a:r>
              <a:rPr lang="en-US" dirty="0" smtClean="0"/>
              <a:t>Moved</a:t>
            </a:r>
            <a:r>
              <a:rPr lang="en-US" b="0" dirty="0" smtClean="0"/>
              <a:t>: Chris Hartman </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15/19/2</a:t>
            </a:r>
          </a:p>
          <a:p>
            <a:r>
              <a:rPr lang="en-US" b="0" dirty="0" smtClean="0"/>
              <a:t>Motion fails.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3941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11-19-704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We support moving the secured LTF parameters element from the Fine Timing Measurement Request and Fine Timing Measurement frames to the Ranging Parameters element.</a:t>
            </a:r>
            <a:endParaRPr lang="en-US" b="0" dirty="0"/>
          </a:p>
          <a:p>
            <a:endParaRPr lang="en-US" b="0" dirty="0" smtClean="0"/>
          </a:p>
          <a:p>
            <a:r>
              <a:rPr lang="en-US" dirty="0" smtClean="0"/>
              <a:t>Results </a:t>
            </a:r>
            <a:r>
              <a:rPr lang="en-US" b="0" dirty="0"/>
              <a:t>(Y/N/A</a:t>
            </a:r>
            <a:r>
              <a:rPr lang="en-US" b="0" dirty="0" smtClean="0"/>
              <a:t>):14/0/3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and consider editorial comment resolution (15min)</a:t>
            </a:r>
          </a:p>
          <a:p>
            <a:pPr algn="just">
              <a:spcBef>
                <a:spcPct val="20000"/>
              </a:spcBef>
              <a:buFontTx/>
              <a:buChar char="•"/>
            </a:pPr>
            <a:r>
              <a:rPr lang="en-US" altLang="en-US" sz="2000" b="0" dirty="0" smtClean="0"/>
              <a:t>Review comment assignment and call for volunteers (20min)</a:t>
            </a:r>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51012691"/>
              </p:ext>
            </p:extLst>
          </p:nvPr>
        </p:nvGraphicFramePr>
        <p:xfrm>
          <a:off x="551384" y="1556793"/>
          <a:ext cx="11161240" cy="4743653"/>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20032">
                <a:tc>
                  <a:txBody>
                    <a:bodyPr/>
                    <a:lstStyle/>
                    <a:p>
                      <a:r>
                        <a:rPr lang="en-US" dirty="0" smtClean="0"/>
                        <a:t>11-19-431</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Editorial comments</a:t>
                      </a:r>
                      <a:endParaRPr lang="en-US" dirty="0"/>
                    </a:p>
                  </a:txBody>
                  <a:tcPr marT="45712" marB="45712"/>
                </a:tc>
                <a:tc>
                  <a:txBody>
                    <a:bodyPr/>
                    <a:lstStyle/>
                    <a:p>
                      <a:r>
                        <a:rPr lang="en-US" dirty="0" smtClean="0"/>
                        <a:t>CR </a:t>
                      </a:r>
                      <a:endParaRPr lang="en-US" dirty="0"/>
                    </a:p>
                  </a:txBody>
                  <a:tcPr marT="45712" marB="45712"/>
                </a:tc>
                <a:tc>
                  <a:txBody>
                    <a:bodyPr/>
                    <a:lstStyle/>
                    <a:p>
                      <a:r>
                        <a:rPr lang="en-US" dirty="0" smtClean="0"/>
                        <a:t>15min + 20min</a:t>
                      </a:r>
                      <a:endParaRPr lang="en-US" dirty="0"/>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40min</a:t>
                      </a: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15min</a:t>
                      </a:r>
                    </a:p>
                  </a:txBody>
                  <a:tcPr marT="45712" marB="45712"/>
                </a:tc>
              </a:tr>
              <a:tr h="404771">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20min – as time permits </a:t>
                      </a:r>
                    </a:p>
                  </a:txBody>
                  <a:tcPr marT="45712" marB="45712"/>
                </a:tc>
              </a:tr>
              <a:tr h="55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 – as time permits</a:t>
                      </a:r>
                    </a:p>
                  </a:txBody>
                  <a:tcPr marT="45712" marB="45712"/>
                </a:tc>
              </a:tr>
              <a:tr h="40477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11-19-431 – Editorial comments</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editorial resolutions depicted </a:t>
            </a:r>
            <a:r>
              <a:rPr lang="en-US" b="0" dirty="0"/>
              <a:t>by </a:t>
            </a:r>
            <a:r>
              <a:rPr lang="en-US" b="0" dirty="0" smtClean="0"/>
              <a:t>document 11-19-431r6 for CIDs specified in the document as resolved, instruct </a:t>
            </a:r>
            <a:r>
              <a:rPr lang="en-US" b="0" dirty="0"/>
              <a:t>the technical editor to incorporate </a:t>
            </a:r>
            <a:r>
              <a:rPr lang="en-US" b="0" dirty="0" smtClean="0"/>
              <a:t>them in </a:t>
            </a:r>
            <a:r>
              <a:rPr lang="en-US" b="0" dirty="0"/>
              <a:t>the P802.11az draft and grant the editor editorial license. </a:t>
            </a:r>
          </a:p>
          <a:p>
            <a:pPr marL="0" indent="0"/>
            <a:endParaRPr lang="en-US" b="0" dirty="0"/>
          </a:p>
          <a:p>
            <a:pPr marL="0" indent="0"/>
            <a:r>
              <a:rPr lang="en-US" b="0" dirty="0"/>
              <a:t>Moved</a:t>
            </a:r>
            <a:r>
              <a:rPr lang="en-US" b="0" dirty="0" smtClean="0"/>
              <a:t>: Roy Want</a:t>
            </a:r>
            <a:endParaRPr lang="en-US" b="0" dirty="0"/>
          </a:p>
          <a:p>
            <a:pPr marL="0" indent="0"/>
            <a:r>
              <a:rPr lang="en-US" b="0" dirty="0"/>
              <a:t>Second</a:t>
            </a:r>
            <a:r>
              <a:rPr lang="en-US" b="0" dirty="0" smtClean="0"/>
              <a:t>: Jerome Henry</a:t>
            </a:r>
            <a:endParaRPr lang="en-US" b="0" dirty="0"/>
          </a:p>
          <a:p>
            <a:r>
              <a:rPr lang="en-US" dirty="0"/>
              <a:t>Results </a:t>
            </a:r>
            <a:r>
              <a:rPr lang="en-US" b="0" dirty="0"/>
              <a:t>(Y/N/A</a:t>
            </a:r>
            <a:r>
              <a:rPr lang="en-US" b="0" dirty="0" smtClean="0"/>
              <a:t>):16/0/0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58216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a:t>Move to adopt the </a:t>
            </a:r>
            <a:r>
              <a:rPr lang="en-US" b="0" dirty="0" smtClean="0"/>
              <a:t>resolutions </a:t>
            </a:r>
            <a:r>
              <a:rPr lang="en-US" b="0" dirty="0"/>
              <a:t>depicted by document </a:t>
            </a:r>
            <a:r>
              <a:rPr lang="en-US" b="0" dirty="0" smtClean="0"/>
              <a:t>11-19-707r1 </a:t>
            </a:r>
            <a:r>
              <a:rPr lang="en-US" b="0" dirty="0"/>
              <a:t>for </a:t>
            </a:r>
            <a:r>
              <a:rPr lang="en-US" b="0" dirty="0" smtClean="0"/>
              <a:t>CIDs 1342, 2368, instruct </a:t>
            </a:r>
            <a:r>
              <a:rPr lang="en-US" b="0" dirty="0"/>
              <a:t>the technical editor to incorporate </a:t>
            </a:r>
            <a:r>
              <a:rPr lang="en-US" b="0" dirty="0" smtClean="0"/>
              <a:t>them in </a:t>
            </a:r>
            <a:r>
              <a:rPr lang="en-US" b="0" dirty="0"/>
              <a:t>the P802.11az draft and grant the editor editorial license. </a:t>
            </a:r>
          </a:p>
          <a:p>
            <a:pPr marL="0" indent="0"/>
            <a:endParaRPr lang="en-US" b="0" dirty="0"/>
          </a:p>
          <a:p>
            <a:pPr marL="0" indent="0"/>
            <a:r>
              <a:rPr lang="en-US" b="0" dirty="0"/>
              <a:t>Moved</a:t>
            </a:r>
            <a:r>
              <a:rPr lang="en-US" b="0" dirty="0" smtClean="0"/>
              <a:t>: Feng Jiang </a:t>
            </a:r>
            <a:endParaRPr lang="en-US" b="0" dirty="0"/>
          </a:p>
          <a:p>
            <a:pPr marL="0" indent="0"/>
            <a:r>
              <a:rPr lang="en-US" b="0" dirty="0" smtClean="0"/>
              <a:t>Second: Qinghua Li</a:t>
            </a:r>
          </a:p>
          <a:p>
            <a:r>
              <a:rPr lang="en-US" dirty="0" smtClean="0"/>
              <a:t>Results </a:t>
            </a:r>
            <a:r>
              <a:rPr lang="en-US" b="0" dirty="0" smtClean="0"/>
              <a:t>(Y/N/A): 20/0/0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949709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endParaRPr lang="en-US" altLang="en-US" sz="2000" b="0" dirty="0" smtClean="0"/>
          </a:p>
          <a:p>
            <a:pPr algn="just">
              <a:spcBef>
                <a:spcPct val="20000"/>
              </a:spcBef>
              <a:buFontTx/>
              <a:buChar char="•"/>
            </a:pPr>
            <a:r>
              <a:rPr lang="en-US" altLang="en-US" sz="2000" b="0" dirty="0" smtClean="0"/>
              <a:t>Approve to run an ad-hoc (5min)</a:t>
            </a:r>
            <a:endParaRPr lang="en-US" altLang="en-US" sz="2000" b="0" dirty="0"/>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88777885"/>
              </p:ext>
            </p:extLst>
          </p:nvPr>
        </p:nvGraphicFramePr>
        <p:xfrm>
          <a:off x="551384" y="1628800"/>
          <a:ext cx="11233247" cy="3901312"/>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11-19-516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15min</a:t>
                      </a:r>
                    </a:p>
                  </a:txBody>
                  <a:tcPr marT="45712" marB="45712"/>
                </a:tc>
              </a:tr>
              <a:tr h="320032">
                <a:tc>
                  <a:txBody>
                    <a:bodyPr/>
                    <a:lstStyle/>
                    <a:p>
                      <a:r>
                        <a:rPr lang="en-US" dirty="0" smtClean="0"/>
                        <a:t>11-19-431</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Comment</a:t>
                      </a:r>
                      <a:r>
                        <a:rPr lang="en-US" baseline="0" dirty="0" smtClean="0"/>
                        <a:t>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20min</a:t>
                      </a:r>
                      <a:endParaRPr lang="en-US" dirty="0"/>
                    </a:p>
                  </a:txBody>
                  <a:tcPr marT="45712" marB="45712"/>
                </a:tc>
              </a:tr>
              <a:tr h="320032">
                <a:tc>
                  <a:txBody>
                    <a:bodyPr/>
                    <a:lstStyle/>
                    <a:p>
                      <a:r>
                        <a:rPr lang="en-US" dirty="0" smtClean="0"/>
                        <a:t>11-19-704</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r>
                        <a:rPr lang="en-US" dirty="0" smtClean="0"/>
                        <a:t>CR MAC</a:t>
                      </a:r>
                      <a:endParaRPr lang="en-US" dirty="0"/>
                    </a:p>
                  </a:txBody>
                  <a:tcPr marT="45712" marB="45712"/>
                </a:tc>
                <a:tc>
                  <a:txBody>
                    <a:bodyPr/>
                    <a:lstStyle/>
                    <a:p>
                      <a:r>
                        <a:rPr lang="en-US" dirty="0" smtClean="0"/>
                        <a:t>10min</a:t>
                      </a:r>
                      <a:endParaRPr lang="en-US" dirty="0"/>
                    </a:p>
                  </a:txBody>
                  <a:tcPr marT="45712" marB="45712"/>
                </a:tc>
              </a:tr>
              <a:tr h="193035">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20min</a:t>
                      </a:r>
                    </a:p>
                  </a:txBody>
                  <a:tcPr marT="45712" marB="45712"/>
                </a:tc>
              </a:tr>
              <a:tr h="19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two upcoming IEEE weeks:</a:t>
            </a:r>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0187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p>
          <a:p>
            <a:r>
              <a:rPr lang="en-US" b="0" dirty="0"/>
              <a:t>Authorize </a:t>
            </a:r>
            <a:r>
              <a:rPr lang="en-US" b="0" dirty="0" err="1"/>
              <a:t>TGaz</a:t>
            </a:r>
            <a:r>
              <a:rPr lang="en-US" b="0" dirty="0"/>
              <a:t> to hold an ad-hoc meeting on </a:t>
            </a:r>
            <a:r>
              <a:rPr lang="en-US" b="0" dirty="0" smtClean="0"/>
              <a:t>week of June 24</a:t>
            </a:r>
            <a:r>
              <a:rPr lang="en-US" b="0" baseline="30000" dirty="0" smtClean="0"/>
              <a:t>th</a:t>
            </a:r>
            <a:r>
              <a:rPr lang="en-US" b="0" dirty="0" smtClean="0"/>
              <a:t>, 2019 in the bay area Ca.,</a:t>
            </a:r>
            <a:r>
              <a:rPr lang="en-US" b="0" dirty="0"/>
              <a:t> for the purpose of comment </a:t>
            </a:r>
            <a:r>
              <a:rPr lang="en-US" b="0" dirty="0" smtClean="0"/>
              <a:t>resolution.</a:t>
            </a:r>
          </a:p>
          <a:p>
            <a:endParaRPr lang="en-US" b="0" dirty="0" smtClean="0"/>
          </a:p>
          <a:p>
            <a:r>
              <a:rPr lang="en-US" b="0" dirty="0" smtClean="0"/>
              <a:t>Move: Assaf Kasher</a:t>
            </a:r>
          </a:p>
          <a:p>
            <a:r>
              <a:rPr lang="en-US" b="0" dirty="0" smtClean="0"/>
              <a:t>Second: Ganesh </a:t>
            </a:r>
            <a:r>
              <a:rPr lang="en-US" b="0" dirty="0" err="1" smtClean="0"/>
              <a:t>Venkatesan</a:t>
            </a:r>
            <a:endParaRPr lang="en-US" b="0" dirty="0" smtClean="0"/>
          </a:p>
          <a:p>
            <a:r>
              <a:rPr lang="en-US" b="0" dirty="0" smtClean="0"/>
              <a:t>Results (Y/N/A): 14/0/1</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56583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11-19-707r1 for CIDs 2370, instruct the technical editor to incorporate it in the P802.11az draft and grant the editor editorial license. </a:t>
            </a:r>
          </a:p>
          <a:p>
            <a:pPr marL="0" indent="0"/>
            <a:endParaRPr lang="en-US" b="0" dirty="0" smtClean="0"/>
          </a:p>
          <a:p>
            <a:pPr marL="0" indent="0"/>
            <a:r>
              <a:rPr lang="en-US" b="0" dirty="0" smtClean="0"/>
              <a:t>Moved: Feng Jiang</a:t>
            </a:r>
          </a:p>
          <a:p>
            <a:pPr marL="0" indent="0"/>
            <a:r>
              <a:rPr lang="en-US" b="0" dirty="0" smtClean="0"/>
              <a:t>Second: Qinghua Li</a:t>
            </a:r>
          </a:p>
          <a:p>
            <a:pPr marL="0" indent="0"/>
            <a:r>
              <a:rPr lang="en-US" dirty="0" smtClean="0"/>
              <a:t>Results </a:t>
            </a:r>
            <a:r>
              <a:rPr lang="en-US" b="0" dirty="0" smtClean="0"/>
              <a:t>(Y/N/A): 16/0/0</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940821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11-19-704r5 for CIDs </a:t>
            </a:r>
            <a:r>
              <a:rPr lang="en-GB" b="0" dirty="0"/>
              <a:t>1106, 1119, 1120, 1399, 1626, 1589, 1639, 1667, 1668, 1674, 1759, 1760, 1901 and </a:t>
            </a:r>
            <a:r>
              <a:rPr lang="en-GB" b="0" dirty="0" smtClean="0"/>
              <a:t>2485, </a:t>
            </a:r>
            <a:r>
              <a:rPr lang="en-US" b="0" dirty="0" smtClean="0"/>
              <a:t>instruct the technical editor to incorporate it in the P802.11az draft and grant the editor editorial license. </a:t>
            </a:r>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p>
          <a:p>
            <a:pPr marL="0" indent="0"/>
            <a:r>
              <a:rPr lang="en-US" dirty="0" smtClean="0"/>
              <a:t>Results </a:t>
            </a:r>
            <a:r>
              <a:rPr lang="en-US" b="0" dirty="0" smtClean="0"/>
              <a:t>(Y/N/A):11/0/0</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360022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a:t>Review submission on ISTA to RSTA measurement reporting negotiation (as allowed)</a:t>
            </a:r>
          </a:p>
          <a:p>
            <a:pPr algn="just">
              <a:spcBef>
                <a:spcPct val="20000"/>
              </a:spcBef>
              <a:buFontTx/>
              <a:buChar char="•"/>
            </a:pPr>
            <a:r>
              <a:rPr lang="en-US" altLang="en-US" sz="2000" b="0" dirty="0" smtClean="0"/>
              <a:t>Consider approval for </a:t>
            </a:r>
            <a:r>
              <a:rPr lang="en-US" altLang="en-US" sz="2000" b="0" dirty="0" err="1" smtClean="0"/>
              <a:t>TGaz</a:t>
            </a:r>
            <a:r>
              <a:rPr lang="en-US" altLang="en-US" sz="2000" b="0" dirty="0" smtClean="0"/>
              <a:t> PAR extension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35476987"/>
              </p:ext>
            </p:extLst>
          </p:nvPr>
        </p:nvGraphicFramePr>
        <p:xfrm>
          <a:off x="767408" y="1556792"/>
          <a:ext cx="10729192" cy="4959352"/>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11-19-481</a:t>
                      </a:r>
                    </a:p>
                    <a:p>
                      <a:r>
                        <a:rPr lang="en-US" sz="1800" kern="1200" dirty="0" smtClean="0">
                          <a:solidFill>
                            <a:schemeClr val="dk1"/>
                          </a:solidFill>
                          <a:latin typeface="+mn-lt"/>
                          <a:ea typeface="+mn-ea"/>
                          <a:cs typeface="+mn-cs"/>
                        </a:rPr>
                        <a:t>11-19-913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45min</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a:t>
                      </a:r>
                      <a:endParaRPr lang="en-US" sz="1600" kern="1200" dirty="0">
                        <a:solidFill>
                          <a:schemeClr val="dk1"/>
                        </a:solidFill>
                        <a:latin typeface="+mn-lt"/>
                        <a:ea typeface="+mn-ea"/>
                        <a:cs typeface="+mn-cs"/>
                      </a:endParaRPr>
                    </a:p>
                  </a:txBody>
                  <a:tcPr marT="45712" marB="45712"/>
                </a:tc>
              </a:tr>
              <a:tr h="1828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Niranjan Grandhe</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 – as time permits</a:t>
                      </a:r>
                    </a:p>
                  </a:txBody>
                  <a:tcPr marT="45712" marB="45712"/>
                </a:tc>
              </a:tr>
              <a:tr h="386069">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 permits</a:t>
                      </a:r>
                      <a:endParaRPr lang="en-US" sz="1600" kern="1200" dirty="0">
                        <a:solidFill>
                          <a:schemeClr val="dk1"/>
                        </a:solidFill>
                        <a:latin typeface="+mn-lt"/>
                        <a:ea typeface="+mn-ea"/>
                        <a:cs typeface="+mn-cs"/>
                      </a:endParaRPr>
                    </a:p>
                  </a:txBody>
                  <a:tcPr marT="45712" marB="45712"/>
                </a:tc>
              </a:tr>
              <a:tr h="193035">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11-19-913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Presented in </a:t>
                      </a:r>
                      <a:r>
                        <a:rPr lang="en-US" sz="1600" kern="1200" dirty="0" err="1" smtClean="0">
                          <a:solidFill>
                            <a:schemeClr val="dk1"/>
                          </a:solidFill>
                          <a:latin typeface="+mn-lt"/>
                          <a:ea typeface="+mn-ea"/>
                          <a:cs typeface="+mn-cs"/>
                        </a:rPr>
                        <a:t>conjuction</a:t>
                      </a:r>
                      <a:r>
                        <a:rPr lang="en-US" sz="1600" kern="1200" baseline="0" dirty="0" smtClean="0">
                          <a:solidFill>
                            <a:schemeClr val="dk1"/>
                          </a:solidFill>
                          <a:latin typeface="+mn-lt"/>
                          <a:ea typeface="+mn-ea"/>
                          <a:cs typeface="+mn-cs"/>
                        </a:rPr>
                        <a:t> with 11-19-481</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13396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11-19-481</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85989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19565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comment resolution (as per submission ordering)</a:t>
            </a:r>
          </a:p>
          <a:p>
            <a:pPr algn="just">
              <a:spcBef>
                <a:spcPct val="20000"/>
              </a:spcBef>
              <a:buFontTx/>
              <a:buChar char="•"/>
            </a:pPr>
            <a:r>
              <a:rPr lang="en-US" altLang="en-US" sz="2000" b="0" dirty="0" smtClean="0"/>
              <a:t>Review CID assignment and status (15min – in accordance to submission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40368829"/>
              </p:ext>
            </p:extLst>
          </p:nvPr>
        </p:nvGraphicFramePr>
        <p:xfrm>
          <a:off x="551384" y="2060848"/>
          <a:ext cx="10724100" cy="3809896"/>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11-19-516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50min </a:t>
                      </a:r>
                      <a:endParaRPr lang="en-US" sz="1600" kern="1200" dirty="0">
                        <a:solidFill>
                          <a:schemeClr val="dk1"/>
                        </a:solidFill>
                        <a:latin typeface="+mn-lt"/>
                        <a:ea typeface="+mn-ea"/>
                        <a:cs typeface="+mn-cs"/>
                      </a:endParaRPr>
                    </a:p>
                  </a:txBody>
                  <a:tcPr marT="45712" marB="45712"/>
                </a:tc>
              </a:tr>
              <a:tr h="32003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20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Niranjan Grandhe</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p>
                  </a:txBody>
                  <a:tcPr marT="45712" marB="45712"/>
                </a:tc>
              </a:tr>
              <a:tr h="365752">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a:t>
                      </a:r>
                      <a:r>
                        <a:rPr lang="en-US" sz="1600" kern="1200" baseline="0" dirty="0" smtClean="0">
                          <a:solidFill>
                            <a:schemeClr val="dk1"/>
                          </a:solidFill>
                          <a:latin typeface="+mn-lt"/>
                          <a:ea typeface="+mn-ea"/>
                          <a:cs typeface="+mn-cs"/>
                        </a:rPr>
                        <a:t>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11-19-718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11-19-718r3 for CIDs </a:t>
            </a:r>
            <a:r>
              <a:rPr lang="en-US" b="0" dirty="0"/>
              <a:t> 1090, 2222, 2318, 2319, 1906, 1459, 1460, 1461, 1458, 2320</a:t>
            </a:r>
            <a:r>
              <a:rPr lang="en-US" b="0" dirty="0" smtClean="0"/>
              <a:t>, 1457</a:t>
            </a:r>
            <a:r>
              <a:rPr lang="en-US" b="0" dirty="0"/>
              <a:t>, 1293, 1029, 2221, 1030, 1031, 2313, 2323, 2395, 2017</a:t>
            </a:r>
            <a:r>
              <a:rPr lang="en-US" b="0" dirty="0" smtClean="0"/>
              <a:t>, 1903</a:t>
            </a:r>
            <a:r>
              <a:rPr lang="en-US" b="0" dirty="0"/>
              <a:t>, 1905</a:t>
            </a:r>
            <a:r>
              <a:rPr lang="en-US" b="0" dirty="0" smtClean="0"/>
              <a:t>, </a:t>
            </a:r>
            <a:r>
              <a:rPr lang="en-US" b="0" dirty="0"/>
              <a:t>2237, 2076, 1032, 1034, </a:t>
            </a:r>
            <a:r>
              <a:rPr lang="en-US" b="0" dirty="0" smtClean="0"/>
              <a:t>2289 and 1751, instruct the technical editor to incorporate it in the P802.11az draft and grant the editor editorial license. </a:t>
            </a:r>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Peter Yee </a:t>
            </a:r>
          </a:p>
          <a:p>
            <a:pPr marL="0" indent="0"/>
            <a:r>
              <a:rPr lang="en-US" dirty="0" smtClean="0"/>
              <a:t>Results </a:t>
            </a:r>
            <a:r>
              <a:rPr lang="en-US" b="0" dirty="0" smtClean="0"/>
              <a:t>(Y/N/A): 22/0/2</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878558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11-19-708r1 for CIDs </a:t>
            </a:r>
            <a:r>
              <a:rPr lang="en-US" b="0" dirty="0"/>
              <a:t> </a:t>
            </a:r>
            <a:r>
              <a:rPr lang="en-GB" b="0" dirty="0"/>
              <a:t>2186</a:t>
            </a:r>
            <a:r>
              <a:rPr lang="en-GB" b="0" dirty="0" smtClean="0"/>
              <a:t>, 2188</a:t>
            </a:r>
            <a:r>
              <a:rPr lang="en-GB" b="0" dirty="0"/>
              <a:t>, 2189, 2190, 2193, 2196, 2201, 2202, </a:t>
            </a:r>
            <a:r>
              <a:rPr lang="en-GB" b="0" dirty="0" smtClean="0"/>
              <a:t>2514, 2515</a:t>
            </a:r>
            <a:r>
              <a:rPr lang="en-US" b="0" dirty="0" smtClean="0"/>
              <a:t> and instruct the technical editor to incorporate it in the comment resolution database. </a:t>
            </a:r>
          </a:p>
          <a:p>
            <a:pPr marL="0" indent="0"/>
            <a:endParaRPr lang="en-US" b="0" dirty="0" smtClean="0"/>
          </a:p>
          <a:p>
            <a:pPr marL="0" indent="0"/>
            <a:r>
              <a:rPr lang="en-US" b="0" dirty="0" smtClean="0"/>
              <a:t>Moved: Niranjan Grandhe</a:t>
            </a:r>
          </a:p>
          <a:p>
            <a:pPr marL="0" indent="0"/>
            <a:r>
              <a:rPr lang="en-US" b="0" dirty="0" smtClean="0"/>
              <a:t>Second: Ganesh </a:t>
            </a:r>
            <a:r>
              <a:rPr lang="en-US" b="0" dirty="0" err="1" smtClean="0"/>
              <a:t>Venkatesan</a:t>
            </a:r>
            <a:endParaRPr lang="en-US" b="0" dirty="0" smtClean="0"/>
          </a:p>
          <a:p>
            <a:pPr marL="0" indent="0"/>
            <a:r>
              <a:rPr lang="en-US" dirty="0" smtClean="0"/>
              <a:t>Results </a:t>
            </a:r>
            <a:r>
              <a:rPr lang="en-US" b="0" dirty="0" smtClean="0"/>
              <a:t>(Y/N/A): 19/0/1</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132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11-19-666</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text changes for bug #1 as proposed by document 11-19-666r1 instruct the technical editor to incorporate it P802.11az draft and grand editorial license to the editor. </a:t>
            </a:r>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 </a:t>
            </a:r>
          </a:p>
          <a:p>
            <a:pPr marL="0" indent="0"/>
            <a:r>
              <a:rPr lang="en-US" dirty="0" smtClean="0"/>
              <a:t>Results </a:t>
            </a:r>
            <a:r>
              <a:rPr lang="en-US" b="0" dirty="0" smtClean="0"/>
              <a:t>(Y/N/A): 19/0/0</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657560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98947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90766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a:t>
            </a:r>
            <a:r>
              <a:rPr lang="en-US" altLang="en-US" sz="2000" b="0" dirty="0" smtClean="0"/>
              <a:t>(7 </a:t>
            </a:r>
            <a:r>
              <a:rPr lang="en-US" altLang="en-US" sz="2000" b="0" dirty="0"/>
              <a:t>min) </a:t>
            </a:r>
            <a:endParaRPr lang="en-US" altLang="en-US" sz="2000" b="0" dirty="0" smtClean="0"/>
          </a:p>
          <a:p>
            <a:pPr algn="just">
              <a:spcBef>
                <a:spcPct val="20000"/>
              </a:spcBef>
              <a:buFontTx/>
              <a:buChar char="•"/>
            </a:pPr>
            <a:r>
              <a:rPr lang="en-US" altLang="en-US" sz="2000" b="0" dirty="0" smtClean="0"/>
              <a:t>Review timelines.</a:t>
            </a:r>
          </a:p>
          <a:p>
            <a:pPr algn="just">
              <a:spcBef>
                <a:spcPct val="20000"/>
              </a:spcBef>
              <a:buFontTx/>
              <a:buChar char="•"/>
            </a:pPr>
            <a:r>
              <a:rPr lang="en-US" altLang="en-US" sz="2000" b="0" dirty="0" smtClean="0"/>
              <a:t>Review achievements for the week and targets towards July.</a:t>
            </a:r>
          </a:p>
          <a:p>
            <a:pPr algn="just">
              <a:spcBef>
                <a:spcPct val="20000"/>
              </a:spcBef>
              <a:buFontTx/>
              <a:buChar char="•"/>
            </a:pPr>
            <a:r>
              <a:rPr lang="en-US" altLang="en-US" sz="2000" b="0" dirty="0" smtClean="0"/>
              <a:t>Set </a:t>
            </a:r>
            <a:r>
              <a:rPr lang="en-US" altLang="en-US" sz="2000" b="0" dirty="0" err="1" smtClean="0"/>
              <a:t>telecon</a:t>
            </a:r>
            <a:r>
              <a:rPr lang="en-US" altLang="en-US" sz="2000" b="0" dirty="0"/>
              <a:t> </a:t>
            </a:r>
            <a:r>
              <a:rPr lang="en-US" altLang="en-US" sz="2000" b="0" dirty="0" smtClean="0"/>
              <a:t>times.</a:t>
            </a:r>
            <a:r>
              <a:rPr lang="en-US" altLang="en-US" sz="2000" b="0" dirty="0"/>
              <a:t> </a:t>
            </a:r>
            <a:endParaRPr lang="en-US" altLang="en-US" sz="2000" b="0" dirty="0" smtClean="0"/>
          </a:p>
          <a:p>
            <a:pPr algn="just">
              <a:spcBef>
                <a:spcPct val="20000"/>
              </a:spcBef>
              <a:buFontTx/>
              <a:buChar char="•"/>
            </a:pPr>
            <a:r>
              <a:rPr lang="en-US" altLang="en-US" sz="2000" b="0" dirty="0" smtClean="0"/>
              <a:t>Review </a:t>
            </a:r>
            <a:r>
              <a:rPr lang="en-US" altLang="en-US" sz="2000" b="0" dirty="0"/>
              <a:t>comment resolution (as per submission ordering)</a:t>
            </a:r>
          </a:p>
          <a:p>
            <a:pPr algn="just">
              <a:spcBef>
                <a:spcPct val="20000"/>
              </a:spcBef>
              <a:buFontTx/>
              <a:buChar char="•"/>
            </a:pPr>
            <a:endParaRPr lang="en-US" altLang="en-US" sz="2000" b="0" dirty="0" smtClean="0"/>
          </a:p>
          <a:p>
            <a:pPr marL="0" indent="0" algn="just">
              <a:spcBef>
                <a:spcPct val="20000"/>
              </a:spcBef>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0095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83512206"/>
              </p:ext>
            </p:extLst>
          </p:nvPr>
        </p:nvGraphicFramePr>
        <p:xfrm>
          <a:off x="431268" y="1484784"/>
          <a:ext cx="10724100" cy="487668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11-19-516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t>
                      </a:r>
                      <a:r>
                        <a:rPr lang="en-US" sz="1600" baseline="0" dirty="0" smtClean="0"/>
                        <a:t> 10min </a:t>
                      </a:r>
                      <a:r>
                        <a:rPr lang="en-US" sz="1600" dirty="0" smtClean="0"/>
                        <a:t>needed for closing</a:t>
                      </a:r>
                      <a:endParaRPr lang="en-US" sz="1600" dirty="0"/>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4114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11-19-481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p>
                  </a:txBody>
                  <a:tcPr marT="45712" marB="45712"/>
                </a:tc>
              </a:tr>
              <a:tr h="4114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dirty="0" smtClean="0">
                          <a:solidFill>
                            <a:schemeClr val="dk1"/>
                          </a:solidFill>
                          <a:latin typeface="+mn-lt"/>
                          <a:ea typeface="+mn-ea"/>
                          <a:cs typeface="+mn-cs"/>
                        </a:rPr>
                        <a:t> in passive ranging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deferred</a:t>
                      </a:r>
                      <a:r>
                        <a:rPr lang="en-US" sz="1600" kern="1200" baseline="0" dirty="0" smtClean="0">
                          <a:solidFill>
                            <a:schemeClr val="dk1"/>
                          </a:solidFill>
                          <a:latin typeface="+mn-lt"/>
                          <a:ea typeface="+mn-ea"/>
                          <a:cs typeface="+mn-cs"/>
                        </a:rPr>
                        <a:t> to a later time.</a:t>
                      </a:r>
                      <a:endParaRPr lang="en-US" sz="1600" kern="1200" dirty="0">
                        <a:solidFill>
                          <a:schemeClr val="dk1"/>
                        </a:solidFill>
                        <a:latin typeface="+mn-lt"/>
                        <a:ea typeface="+mn-ea"/>
                        <a:cs typeface="+mn-cs"/>
                      </a:endParaRPr>
                    </a:p>
                  </a:txBody>
                  <a:tcPr marT="45712" marB="45712"/>
                </a:tc>
              </a:tr>
              <a:tr h="182876">
                <a:tc>
                  <a:txBody>
                    <a:bodyPr/>
                    <a:lstStyle/>
                    <a:p>
                      <a:r>
                        <a:rPr lang="en-US" dirty="0" smtClean="0"/>
                        <a:t>11-19-676</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CIDs</a:t>
                      </a:r>
                      <a:r>
                        <a:rPr lang="en-US" baseline="0" dirty="0" smtClean="0"/>
                        <a:t> on TF formats – follow up</a:t>
                      </a:r>
                      <a:endParaRPr lang="en-US" dirty="0"/>
                    </a:p>
                  </a:txBody>
                  <a:tcPr marT="45712" marB="45712"/>
                </a:tc>
                <a:tc>
                  <a:txBody>
                    <a:bodyPr/>
                    <a:lstStyle/>
                    <a:p>
                      <a:r>
                        <a:rPr lang="en-US" dirty="0" smtClean="0"/>
                        <a:t>CR MAC</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11-19-678</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 1115</a:t>
                      </a:r>
                      <a:endParaRPr lang="en-US" dirty="0"/>
                    </a:p>
                  </a:txBody>
                  <a:tcPr marT="45712" marB="45712"/>
                </a:tc>
                <a:tc>
                  <a:txBody>
                    <a:bodyPr/>
                    <a:lstStyle/>
                    <a:p>
                      <a:r>
                        <a:rPr lang="en-US" dirty="0" smtClean="0"/>
                        <a:t>CR MAC</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15min – differ to  later time</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11-19-885</a:t>
                      </a:r>
                      <a:endParaRPr lang="en-US" dirty="0"/>
                    </a:p>
                  </a:txBody>
                  <a:tcPr marT="45712" marB="45712"/>
                </a:tc>
                <a:tc>
                  <a:txBody>
                    <a:bodyPr/>
                    <a:lstStyle/>
                    <a:p>
                      <a:r>
                        <a:rPr lang="en-US" dirty="0" smtClean="0"/>
                        <a:t>Niranjan Grandhe</a:t>
                      </a:r>
                      <a:endParaRPr lang="en-US" dirty="0"/>
                    </a:p>
                  </a:txBody>
                  <a:tcPr marT="45712" marB="45712"/>
                </a:tc>
                <a:tc>
                  <a:txBody>
                    <a:bodyPr/>
                    <a:lstStyle/>
                    <a:p>
                      <a:r>
                        <a:rPr lang="en-US" dirty="0" smtClean="0"/>
                        <a:t>CR for section 11.22.6.4.4</a:t>
                      </a:r>
                      <a:endParaRPr lang="en-US" dirty="0"/>
                    </a:p>
                  </a:txBody>
                  <a:tcPr marT="45712" marB="45712"/>
                </a:tc>
                <a:tc>
                  <a:txBody>
                    <a:bodyPr/>
                    <a:lstStyle/>
                    <a:p>
                      <a:r>
                        <a:rPr lang="en-US" dirty="0" smtClean="0"/>
                        <a:t>CR MAC</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075674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07195893"/>
              </p:ext>
            </p:extLst>
          </p:nvPr>
        </p:nvGraphicFramePr>
        <p:xfrm>
          <a:off x="551384" y="2060848"/>
          <a:ext cx="10724100" cy="338320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11-19-516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t>
                      </a:r>
                      <a:r>
                        <a:rPr lang="en-US" sz="1600" baseline="0" dirty="0" smtClean="0"/>
                        <a:t> 10min </a:t>
                      </a:r>
                      <a:r>
                        <a:rPr lang="en-US" sz="1600" dirty="0" smtClean="0"/>
                        <a:t>needed for closing</a:t>
                      </a:r>
                      <a:endParaRPr lang="en-US" sz="1600" dirty="0"/>
                    </a:p>
                  </a:txBody>
                  <a:tcPr marT="45712" marB="45712"/>
                </a:tc>
              </a:tr>
              <a:tr h="365752">
                <a:tc>
                  <a:txBody>
                    <a:bodyPr/>
                    <a:lstStyle/>
                    <a:p>
                      <a:r>
                        <a:rPr lang="en-US" dirty="0" smtClean="0"/>
                        <a:t>11-19-886</a:t>
                      </a:r>
                      <a:endParaRPr lang="en-US" dirty="0"/>
                    </a:p>
                  </a:txBody>
                  <a:tcPr marT="45712" marB="45712"/>
                </a:tc>
                <a:tc>
                  <a:txBody>
                    <a:bodyPr/>
                    <a:lstStyle/>
                    <a:p>
                      <a:r>
                        <a:rPr lang="en-US" dirty="0" smtClean="0"/>
                        <a:t>Niranjan</a:t>
                      </a:r>
                      <a:r>
                        <a:rPr lang="en-US" baseline="0" dirty="0" smtClean="0"/>
                        <a:t> Grandhe</a:t>
                      </a:r>
                      <a:endParaRPr lang="en-US" dirty="0"/>
                    </a:p>
                  </a:txBody>
                  <a:tcPr marT="45712" marB="45712"/>
                </a:tc>
                <a:tc>
                  <a:txBody>
                    <a:bodyPr/>
                    <a:lstStyle/>
                    <a:p>
                      <a:r>
                        <a:rPr lang="en-US" dirty="0" smtClean="0"/>
                        <a:t>CR for section 11.22.6.4.4</a:t>
                      </a:r>
                      <a:r>
                        <a:rPr lang="en-US" baseline="0" dirty="0" smtClean="0"/>
                        <a:t> CID 2337, 2338</a:t>
                      </a:r>
                      <a:endParaRPr lang="en-US" dirty="0"/>
                    </a:p>
                  </a:txBody>
                  <a:tcPr marT="45712" marB="45712"/>
                </a:tc>
                <a:tc>
                  <a:txBody>
                    <a:bodyPr/>
                    <a:lstStyle/>
                    <a:p>
                      <a:r>
                        <a:rPr lang="en-US" dirty="0" smtClean="0"/>
                        <a:t>CR</a:t>
                      </a:r>
                      <a:r>
                        <a:rPr lang="en-US" baseline="0" dirty="0" smtClean="0"/>
                        <a:t> MAC</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New business – 20 min </a:t>
                      </a:r>
                      <a:endParaRPr lang="en-US" sz="1600" kern="1200" dirty="0">
                        <a:solidFill>
                          <a:schemeClr val="dk1"/>
                        </a:solidFill>
                        <a:latin typeface="+mn-lt"/>
                        <a:ea typeface="+mn-ea"/>
                        <a:cs typeface="+mn-cs"/>
                      </a:endParaRP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11-19-466r2</a:t>
                      </a: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10min – as time permits</a:t>
                      </a: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861877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1"/>
            <a:ext cx="438772" cy="182987"/>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2097881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May 22</a:t>
            </a:r>
            <a:r>
              <a:rPr lang="en-US" altLang="en-US" baseline="30000" dirty="0" smtClean="0"/>
              <a:t>nd</a:t>
            </a:r>
            <a:r>
              <a:rPr lang="en-US" altLang="en-US" dirty="0" smtClean="0"/>
              <a:t> 	(Wednesday</a:t>
            </a:r>
            <a:r>
              <a:rPr lang="en-US" altLang="en-US" dirty="0"/>
              <a:t>), 13:00 ET – 14:30 </a:t>
            </a:r>
            <a:r>
              <a:rPr lang="en-US" altLang="en-US" dirty="0" smtClean="0"/>
              <a:t>ET – already approved</a:t>
            </a:r>
            <a:endParaRPr lang="en-US" altLang="en-US" dirty="0" smtClean="0"/>
          </a:p>
          <a:p>
            <a:pPr>
              <a:buFont typeface="Arial" panose="020B0604020202020204" pitchFamily="34" charset="0"/>
              <a:buChar char="•"/>
            </a:pPr>
            <a:r>
              <a:rPr lang="en-US" altLang="en-US" dirty="0" smtClean="0"/>
              <a:t>May 29</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June 5</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June 12</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June 19</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July 10</a:t>
            </a:r>
            <a:r>
              <a:rPr lang="en-US" altLang="en-US" baseline="30000" dirty="0" smtClean="0"/>
              <a:t>th</a:t>
            </a:r>
            <a:r>
              <a:rPr lang="en-US" altLang="en-US" dirty="0"/>
              <a:t> 	(Wednesday), 13:00 ET – 14:30 ET</a:t>
            </a:r>
          </a:p>
          <a:p>
            <a:pPr>
              <a:buFont typeface="Arial" panose="020B0604020202020204" pitchFamily="34" charset="0"/>
              <a:buChar char="•"/>
            </a:pPr>
            <a:r>
              <a:rPr lang="en-US" altLang="en-US" dirty="0" smtClean="0"/>
              <a:t>July 24</a:t>
            </a:r>
            <a:r>
              <a:rPr lang="en-US" altLang="en-US" baseline="30000" dirty="0" smtClean="0"/>
              <a:t>th</a:t>
            </a:r>
            <a:r>
              <a:rPr lang="en-US" altLang="en-US" dirty="0"/>
              <a:t> 	(Wednesday), 13:00 ET – 14:30 ET</a:t>
            </a:r>
          </a:p>
          <a:p>
            <a:pPr marL="0" indent="0"/>
            <a:endParaRPr lang="en-US" altLang="en-US" dirty="0" smtClean="0"/>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3981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Adopted roughly ~200 technical and ~600 editorial comments.</a:t>
            </a:r>
          </a:p>
          <a:p>
            <a:pPr>
              <a:buFont typeface="Arial" panose="020B0604020202020204" pitchFamily="34" charset="0"/>
              <a:buChar char="•"/>
            </a:pPr>
            <a:r>
              <a:rPr lang="en-US" b="0" dirty="0" smtClean="0"/>
              <a:t>Performed comment assignment of </a:t>
            </a:r>
            <a:r>
              <a:rPr lang="en-US" b="0" dirty="0" smtClean="0"/>
              <a:t>~100 CIDs</a:t>
            </a:r>
            <a:r>
              <a:rPr lang="en-US" b="0" dirty="0" smtClean="0"/>
              <a:t>.</a:t>
            </a:r>
            <a:endParaRPr lang="en-US" b="0" dirty="0"/>
          </a:p>
          <a:p>
            <a:pPr>
              <a:buFont typeface="Arial" panose="020B0604020202020204" pitchFamily="34" charset="0"/>
              <a:buChar char="•"/>
            </a:pPr>
            <a:r>
              <a:rPr lang="en-US" b="0" dirty="0" smtClean="0"/>
              <a:t>Group met for 6 meeting slots and reviewed </a:t>
            </a:r>
            <a:r>
              <a:rPr lang="en-US" b="0" dirty="0"/>
              <a:t>a total of </a:t>
            </a:r>
            <a:r>
              <a:rPr lang="en-US" b="0" dirty="0" smtClean="0"/>
              <a:t>25 submissions.</a:t>
            </a:r>
          </a:p>
          <a:p>
            <a:pPr>
              <a:buFont typeface="Arial" panose="020B0604020202020204" pitchFamily="34" charset="0"/>
              <a:buChar char="•"/>
            </a:pPr>
            <a:r>
              <a:rPr lang="en-US" b="0" dirty="0" smtClean="0"/>
              <a:t>On track for a projected re-</a:t>
            </a:r>
            <a:r>
              <a:rPr lang="en-US" b="0" dirty="0" err="1" smtClean="0"/>
              <a:t>circ</a:t>
            </a:r>
            <a:r>
              <a:rPr lang="en-US" b="0" dirty="0" smtClean="0"/>
              <a:t> </a:t>
            </a:r>
            <a:r>
              <a:rPr lang="en-US" b="0" dirty="0" smtClean="0"/>
              <a:t>ballot out </a:t>
            </a:r>
            <a:r>
              <a:rPr lang="en-US" b="0" dirty="0" smtClean="0"/>
              <a:t>of Sep. meeting.</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7556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Publish a new baseline draft</a:t>
            </a:r>
            <a:r>
              <a:rPr lang="en-US" b="0" dirty="0" smtClean="0"/>
              <a:t>.</a:t>
            </a:r>
          </a:p>
          <a:p>
            <a:pPr>
              <a:buFont typeface="Arial" panose="020B0604020202020204" pitchFamily="34" charset="0"/>
              <a:buChar char="•"/>
            </a:pPr>
            <a:r>
              <a:rPr lang="en-US" b="0" dirty="0" smtClean="0"/>
              <a:t>Have a 3 day ad hoc for the purpose of comment resolution.</a:t>
            </a:r>
            <a:endParaRPr lang="en-US" b="0" dirty="0" smtClean="0"/>
          </a:p>
          <a:p>
            <a:pPr>
              <a:buFont typeface="Arial" panose="020B0604020202020204" pitchFamily="34" charset="0"/>
              <a:buChar char="•"/>
            </a:pP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33394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a:t>
            </a:r>
            <a:endParaRPr lang="en-US" dirty="0"/>
          </a:p>
          <a:p>
            <a:pPr marL="0" indent="0"/>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73373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11-19-842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11-19-842r1 for </a:t>
            </a:r>
            <a:r>
              <a:rPr lang="en-US" b="0" dirty="0" smtClean="0"/>
              <a:t>CIDs</a:t>
            </a:r>
            <a:r>
              <a:rPr lang="en-GB" b="0" dirty="0" smtClean="0"/>
              <a:t> 2350</a:t>
            </a:r>
            <a:r>
              <a:rPr lang="en-GB" b="0" dirty="0" smtClean="0"/>
              <a:t>, 1278, 1279 and 1281</a:t>
            </a:r>
            <a:r>
              <a:rPr lang="en-US" b="0" dirty="0" smtClean="0"/>
              <a:t>, instruct the technical editor to incorporate it in the P802.11az draft and grant the editor editorial license. </a:t>
            </a:r>
          </a:p>
          <a:p>
            <a:pPr marL="0" indent="0"/>
            <a:endParaRPr lang="en-US" b="0" dirty="0" smtClean="0"/>
          </a:p>
          <a:p>
            <a:pPr marL="0" indent="0"/>
            <a:r>
              <a:rPr lang="en-US" b="0" dirty="0" smtClean="0"/>
              <a:t>Moved</a:t>
            </a:r>
            <a:r>
              <a:rPr lang="en-US" b="0" dirty="0" smtClean="0"/>
              <a:t>: Assaf Kasher </a:t>
            </a:r>
            <a:endParaRPr lang="en-US" b="0" dirty="0" smtClean="0"/>
          </a:p>
          <a:p>
            <a:pPr marL="0" indent="0"/>
            <a:r>
              <a:rPr lang="en-US" b="0" dirty="0" smtClean="0"/>
              <a:t>Second</a:t>
            </a:r>
            <a:r>
              <a:rPr lang="en-US" b="0" dirty="0" smtClean="0"/>
              <a:t>: Dibakar Das </a:t>
            </a:r>
            <a:endParaRPr lang="en-US" b="0" dirty="0" smtClean="0"/>
          </a:p>
          <a:p>
            <a:pPr marL="0" indent="0"/>
            <a:r>
              <a:rPr lang="en-US" b="0" dirty="0" smtClean="0"/>
              <a:t>Results (Y/N/A</a:t>
            </a:r>
            <a:r>
              <a:rPr lang="en-US" b="0" dirty="0" smtClean="0"/>
              <a:t>): 18/0/7 </a:t>
            </a:r>
          </a:p>
          <a:p>
            <a:pPr marL="0" indent="0"/>
            <a:r>
              <a:rPr lang="en-US" b="0" dirty="0" smtClean="0"/>
              <a:t>M</a:t>
            </a:r>
            <a:r>
              <a:rPr lang="en-US" b="0" dirty="0" smtClean="0"/>
              <a:t>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9389314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11-19-481</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a:t>
            </a:r>
            <a:r>
              <a:rPr lang="en-US" b="0" dirty="0" smtClean="0"/>
              <a:t>11-19-481r6 </a:t>
            </a:r>
            <a:r>
              <a:rPr lang="en-US" b="0" dirty="0" smtClean="0"/>
              <a:t>for </a:t>
            </a:r>
            <a:r>
              <a:rPr lang="en-US" b="0" dirty="0"/>
              <a:t>CIDs 1624, 2295, 2296, 2297, 2298, </a:t>
            </a:r>
            <a:r>
              <a:rPr lang="en-US" b="0" dirty="0" smtClean="0"/>
              <a:t>2299 and 2300, </a:t>
            </a:r>
            <a:r>
              <a:rPr lang="en-US" b="0" dirty="0" smtClean="0"/>
              <a:t>instruct the technical editor to incorporate it in the P802.11az draft and grant the editor editorial license. </a:t>
            </a:r>
          </a:p>
          <a:p>
            <a:pPr marL="0" indent="0"/>
            <a:endParaRPr lang="en-US" b="0" dirty="0" smtClean="0"/>
          </a:p>
          <a:p>
            <a:pPr marL="0" indent="0"/>
            <a:r>
              <a:rPr lang="en-US" b="0" dirty="0" smtClean="0"/>
              <a:t>Moved</a:t>
            </a:r>
            <a:r>
              <a:rPr lang="en-US" b="0" dirty="0" smtClean="0"/>
              <a:t>: Chris Hartman </a:t>
            </a:r>
            <a:endParaRPr lang="en-US" b="0" dirty="0" smtClean="0"/>
          </a:p>
          <a:p>
            <a:pPr marL="0" indent="0"/>
            <a:r>
              <a:rPr lang="en-US" b="0" dirty="0" smtClean="0"/>
              <a:t>Second</a:t>
            </a:r>
            <a:r>
              <a:rPr lang="en-US" b="0" dirty="0" smtClean="0"/>
              <a:t>: Dan Harkins </a:t>
            </a:r>
            <a:endParaRPr lang="en-US" b="0" dirty="0" smtClean="0"/>
          </a:p>
          <a:p>
            <a:pPr marL="0" indent="0"/>
            <a:r>
              <a:rPr lang="en-US" b="0" dirty="0" smtClean="0"/>
              <a:t>Results (Y/N/A</a:t>
            </a:r>
            <a:r>
              <a:rPr lang="en-US" b="0" dirty="0" smtClean="0"/>
              <a:t>): 31/0/0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810014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11-19-676</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a:t>
            </a:r>
            <a:r>
              <a:rPr lang="en-US" b="0" dirty="0" smtClean="0"/>
              <a:t>11-19-676r2 </a:t>
            </a:r>
            <a:r>
              <a:rPr lang="en-US" b="0" dirty="0" smtClean="0"/>
              <a:t>for </a:t>
            </a:r>
            <a:r>
              <a:rPr lang="en-US" b="0" dirty="0"/>
              <a:t>CIDs 1391, 2045, 2260, 2263, 1393, 1394, 2261, </a:t>
            </a:r>
            <a:r>
              <a:rPr lang="en-US" b="0" dirty="0" smtClean="0"/>
              <a:t>2421 and 2048, </a:t>
            </a:r>
            <a:r>
              <a:rPr lang="en-US" b="0" dirty="0" smtClean="0"/>
              <a:t>instruct the technical editor to incorporate it in the P802.11az draft and grant the editor editorial license. </a:t>
            </a:r>
          </a:p>
          <a:p>
            <a:pPr marL="0" indent="0"/>
            <a:endParaRPr lang="en-US" b="0" dirty="0" smtClean="0"/>
          </a:p>
          <a:p>
            <a:pPr marL="0" indent="0"/>
            <a:r>
              <a:rPr lang="en-US" b="0" dirty="0" smtClean="0"/>
              <a:t>Moved</a:t>
            </a:r>
            <a:r>
              <a:rPr lang="en-US" b="0" dirty="0" smtClean="0"/>
              <a:t>: Dibakar Das</a:t>
            </a:r>
            <a:endParaRPr lang="en-US" b="0" dirty="0" smtClean="0"/>
          </a:p>
          <a:p>
            <a:pPr marL="0" indent="0"/>
            <a:r>
              <a:rPr lang="en-US" b="0" dirty="0" smtClean="0"/>
              <a:t>Second: Tianyu Wu</a:t>
            </a:r>
          </a:p>
          <a:p>
            <a:pPr marL="0" indent="0"/>
            <a:r>
              <a:rPr lang="en-US" b="0" dirty="0" smtClean="0"/>
              <a:t>Results (Y/N/A): 15/0/3</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966711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11-19-885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a:t>
            </a:r>
            <a:r>
              <a:rPr lang="en-US" b="0" dirty="0" smtClean="0"/>
              <a:t>11-19-885r3 </a:t>
            </a:r>
            <a:r>
              <a:rPr lang="en-US" b="0" dirty="0" smtClean="0"/>
              <a:t>for </a:t>
            </a:r>
            <a:r>
              <a:rPr lang="en-US" b="0" dirty="0"/>
              <a:t>CIDs 1829, 1160, </a:t>
            </a:r>
            <a:r>
              <a:rPr lang="en-US" b="0" dirty="0" smtClean="0"/>
              <a:t>and 2264</a:t>
            </a:r>
            <a:r>
              <a:rPr lang="en-US" b="0" dirty="0"/>
              <a:t>, </a:t>
            </a:r>
            <a:r>
              <a:rPr lang="en-US" b="0" dirty="0" smtClean="0"/>
              <a:t>instruct the technical editor to incorporate it in the P802.11az draft and grant the editor editorial license. </a:t>
            </a:r>
          </a:p>
          <a:p>
            <a:pPr marL="0" indent="0"/>
            <a:endParaRPr lang="en-US" b="0" dirty="0" smtClean="0"/>
          </a:p>
          <a:p>
            <a:pPr marL="0" indent="0"/>
            <a:r>
              <a:rPr lang="en-US" b="0" dirty="0" smtClean="0"/>
              <a:t>Moved</a:t>
            </a:r>
            <a:r>
              <a:rPr lang="en-US" b="0" dirty="0" smtClean="0"/>
              <a:t>: Niranjan Grandhe</a:t>
            </a:r>
            <a:endParaRPr lang="en-US" b="0" dirty="0" smtClean="0"/>
          </a:p>
          <a:p>
            <a:pPr marL="0" indent="0"/>
            <a:r>
              <a:rPr lang="en-US" b="0" dirty="0" smtClean="0"/>
              <a:t>Second: Ganesh </a:t>
            </a:r>
            <a:r>
              <a:rPr lang="en-US" b="0" dirty="0" err="1" smtClean="0"/>
              <a:t>Venkatesan</a:t>
            </a:r>
            <a:endParaRPr lang="en-US" b="0" dirty="0" smtClean="0"/>
          </a:p>
          <a:p>
            <a:pPr marL="0" indent="0"/>
            <a:r>
              <a:rPr lang="en-US" b="0" dirty="0" smtClean="0"/>
              <a:t>Results (Y/N/A): 8/0/1</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6354286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11-19-886</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a:t>
            </a:r>
            <a:r>
              <a:rPr lang="en-US" b="0" dirty="0" smtClean="0"/>
              <a:t>11-19-886r0 </a:t>
            </a:r>
            <a:r>
              <a:rPr lang="en-US" b="0" dirty="0" smtClean="0"/>
              <a:t>for </a:t>
            </a:r>
            <a:r>
              <a:rPr lang="en-US" b="0" dirty="0"/>
              <a:t>CIDs </a:t>
            </a:r>
            <a:r>
              <a:rPr lang="en-US" b="0" dirty="0" smtClean="0"/>
              <a:t>2337 and 2338, </a:t>
            </a:r>
            <a:r>
              <a:rPr lang="en-US" b="0" dirty="0" smtClean="0"/>
              <a:t>instruct the technical editor to incorporate it in the P802.11az draft and grant the editor editorial license. </a:t>
            </a:r>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06313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42560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8751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4693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59323</TotalTime>
  <Words>6482</Words>
  <Application>Microsoft Office PowerPoint</Application>
  <PresentationFormat>Widescreen</PresentationFormat>
  <Paragraphs>1456</Paragraphs>
  <Slides>101</Slides>
  <Notes>21</Notes>
  <HiddenSlides>7</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12"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Presentation ordering for slot # 1</vt:lpstr>
      <vt:lpstr>Approval of previous meeting minutes</vt:lpstr>
      <vt:lpstr>Approval of March/April Telecon Minutes</vt:lpstr>
      <vt:lpstr>Approval of March/April Telecon Minutes</vt:lpstr>
      <vt:lpstr>Approval of March/April Telecon Minutes</vt:lpstr>
      <vt:lpstr>Approval of March/April Telecon Minutes</vt:lpstr>
      <vt:lpstr>Approval of May Ad hoc Minutes – to be reviewed at a later time</vt:lpstr>
      <vt:lpstr>June/July ad hoc meeting dates</vt:lpstr>
      <vt:lpstr>TGaz PAR Extension</vt:lpstr>
      <vt:lpstr>11-19-431 Comment Assignment</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CR Submission 11-19-331 (to postpone) – March Meeting</vt:lpstr>
      <vt:lpstr>CR Submission 11-19-331 (amended) </vt:lpstr>
      <vt:lpstr>CID Assignment</vt:lpstr>
      <vt:lpstr>CR Submission 11-19-704</vt:lpstr>
      <vt:lpstr>Reminder to do attendance</vt:lpstr>
      <vt:lpstr>Recess</vt:lpstr>
      <vt:lpstr>Meeting Slot # 2 discussion items</vt:lpstr>
      <vt:lpstr>Presentation ordering for slot # 2</vt:lpstr>
      <vt:lpstr>Submission 11-19-431 – Editorial comments</vt:lpstr>
      <vt:lpstr>Submission 11-19-707</vt:lpstr>
      <vt:lpstr>Reminder to do attendance</vt:lpstr>
      <vt:lpstr>Recess</vt:lpstr>
      <vt:lpstr>Meeting Slot # 3 discussion items</vt:lpstr>
      <vt:lpstr>Presentation ordering for slot # 3</vt:lpstr>
      <vt:lpstr>TGaz 3 day Ad-Hoc</vt:lpstr>
      <vt:lpstr>Ad Hoc</vt:lpstr>
      <vt:lpstr>Submission 11-19-707</vt:lpstr>
      <vt:lpstr>Submission 11-19-704</vt:lpstr>
      <vt:lpstr>PowerPoint Presentation</vt:lpstr>
      <vt:lpstr>Reminder to do attendance</vt:lpstr>
      <vt:lpstr>Recess</vt:lpstr>
      <vt:lpstr>Meeting Slot # 4 discussion items</vt:lpstr>
      <vt:lpstr>Presentation ordering for slot # 4</vt:lpstr>
      <vt:lpstr>Review submissions</vt:lpstr>
      <vt:lpstr>Review submissions</vt:lpstr>
      <vt:lpstr>Submission 11-19-481</vt:lpstr>
      <vt:lpstr>Reminder to do attendance</vt:lpstr>
      <vt:lpstr>Recess</vt:lpstr>
      <vt:lpstr>Meeting Slot # 5 discussion items</vt:lpstr>
      <vt:lpstr>Presentation ordering for slot # 5</vt:lpstr>
      <vt:lpstr>Submission 11-19-718</vt:lpstr>
      <vt:lpstr>Submission 11-19-708</vt:lpstr>
      <vt:lpstr>Submission 11-19-666</vt:lpstr>
      <vt:lpstr>Reminder to do attendance</vt:lpstr>
      <vt:lpstr>Recess</vt:lpstr>
      <vt:lpstr>Meeting Slot # 6 discussion items</vt:lpstr>
      <vt:lpstr>Presentation ordering for slot # 6</vt:lpstr>
      <vt:lpstr>Presentation ordering for slot # 6</vt:lpstr>
      <vt:lpstr>Updated Timelines </vt:lpstr>
      <vt:lpstr>Teleconference Schedule</vt:lpstr>
      <vt:lpstr>TG Status And Work Completed</vt:lpstr>
      <vt:lpstr>July Meeting Goals</vt:lpstr>
      <vt:lpstr>TGaz process going forward</vt:lpstr>
      <vt:lpstr>Submission 11-19-842</vt:lpstr>
      <vt:lpstr>Submission 11-19-481</vt:lpstr>
      <vt:lpstr>Submission 11-19-676</vt:lpstr>
      <vt:lpstr>Submission 11-19-885</vt:lpstr>
      <vt:lpstr>Submission 11-19-886</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491</cp:revision>
  <cp:lastPrinted>1601-01-01T00:00:00Z</cp:lastPrinted>
  <dcterms:created xsi:type="dcterms:W3CDTF">2018-08-06T10:28:59Z</dcterms:created>
  <dcterms:modified xsi:type="dcterms:W3CDTF">2019-05-16T22:39:00Z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2019-05-16 22:39:00Z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