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17" r:id="rId20"/>
    <p:sldId id="318" r:id="rId21"/>
    <p:sldId id="284" r:id="rId22"/>
    <p:sldId id="314" r:id="rId23"/>
    <p:sldId id="405" r:id="rId24"/>
    <p:sldId id="406" r:id="rId25"/>
    <p:sldId id="402" r:id="rId26"/>
    <p:sldId id="403" r:id="rId27"/>
    <p:sldId id="404" r:id="rId28"/>
    <p:sldId id="395" r:id="rId29"/>
    <p:sldId id="394" r:id="rId30"/>
    <p:sldId id="325" r:id="rId31"/>
    <p:sldId id="385" r:id="rId32"/>
    <p:sldId id="328" r:id="rId33"/>
    <p:sldId id="326" r:id="rId34"/>
    <p:sldId id="287" r:id="rId35"/>
    <p:sldId id="288" r:id="rId36"/>
    <p:sldId id="299" r:id="rId37"/>
    <p:sldId id="300" r:id="rId38"/>
    <p:sldId id="386" r:id="rId39"/>
    <p:sldId id="291" r:id="rId40"/>
    <p:sldId id="292" r:id="rId41"/>
    <p:sldId id="301" r:id="rId42"/>
    <p:sldId id="302" r:id="rId43"/>
    <p:sldId id="342" r:id="rId44"/>
    <p:sldId id="293" r:id="rId45"/>
    <p:sldId id="294" r:id="rId46"/>
    <p:sldId id="303" r:id="rId47"/>
    <p:sldId id="304" r:id="rId48"/>
    <p:sldId id="388" r:id="rId49"/>
    <p:sldId id="401" r:id="rId50"/>
    <p:sldId id="397" r:id="rId51"/>
    <p:sldId id="398" r:id="rId52"/>
    <p:sldId id="390" r:id="rId53"/>
    <p:sldId id="396" r:id="rId54"/>
    <p:sldId id="296" r:id="rId55"/>
    <p:sldId id="305" r:id="rId56"/>
    <p:sldId id="306" r:id="rId57"/>
    <p:sldId id="309" r:id="rId58"/>
    <p:sldId id="382" r:id="rId59"/>
    <p:sldId id="399" r:id="rId60"/>
    <p:sldId id="313" r:id="rId61"/>
    <p:sldId id="400" r:id="rId62"/>
    <p:sldId id="311" r:id="rId63"/>
    <p:sldId id="341" r:id="rId64"/>
    <p:sldId id="289" r:id="rId65"/>
    <p:sldId id="290" r:id="rId66"/>
    <p:sldId id="312" r:id="rId67"/>
    <p:sldId id="259" r:id="rId68"/>
    <p:sldId id="260" r:id="rId69"/>
    <p:sldId id="261" r:id="rId70"/>
    <p:sldId id="262" r:id="rId71"/>
    <p:sldId id="263" r:id="rId72"/>
    <p:sldId id="264" r:id="rId7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Lst>
        </p14:section>
        <p14:section name="Slot#1" id="{61A6E613-32DD-45F7-8FE4-F55F7FE808B5}">
          <p14:sldIdLst>
            <p14:sldId id="317"/>
            <p14:sldId id="318"/>
            <p14:sldId id="284"/>
            <p14:sldId id="314"/>
            <p14:sldId id="405"/>
            <p14:sldId id="406"/>
            <p14:sldId id="402"/>
            <p14:sldId id="403"/>
            <p14:sldId id="404"/>
            <p14:sldId id="395"/>
            <p14:sldId id="394"/>
            <p14:sldId id="325"/>
            <p14:sldId id="385"/>
            <p14:sldId id="328"/>
            <p14:sldId id="326"/>
            <p14:sldId id="287"/>
            <p14:sldId id="288"/>
          </p14:sldIdLst>
        </p14:section>
        <p14:section name="Slot#2" id="{0E687B7E-720E-4035-8603-903AAF037B31}">
          <p14:sldIdLst>
            <p14:sldId id="299"/>
            <p14:sldId id="300"/>
            <p14:sldId id="386"/>
            <p14:sldId id="291"/>
            <p14:sldId id="292"/>
          </p14:sldIdLst>
        </p14:section>
        <p14:section name="Slot#3" id="{5D49AB48-9724-48C6-97B3-577374A1C2CA}">
          <p14:sldIdLst>
            <p14:sldId id="301"/>
            <p14:sldId id="302"/>
            <p14:sldId id="342"/>
            <p14:sldId id="293"/>
            <p14:sldId id="294"/>
          </p14:sldIdLst>
        </p14:section>
        <p14:section name="Slot#4" id="{6193A2DF-E32F-40FC-A604-C1274D537662}">
          <p14:sldIdLst>
            <p14:sldId id="303"/>
            <p14:sldId id="304"/>
            <p14:sldId id="388"/>
            <p14:sldId id="401"/>
            <p14:sldId id="397"/>
            <p14:sldId id="398"/>
            <p14:sldId id="390"/>
            <p14:sldId id="396"/>
            <p14:sldId id="296"/>
          </p14:sldIdLst>
        </p14:section>
        <p14:section name="Slot#5" id="{D51E15C0-1BE5-4B71-8375-F6B1D2A3FFBF}">
          <p14:sldIdLst>
            <p14:sldId id="305"/>
            <p14:sldId id="306"/>
            <p14:sldId id="309"/>
            <p14:sldId id="382"/>
            <p14:sldId id="399"/>
            <p14:sldId id="313"/>
            <p14:sldId id="400"/>
            <p14:sldId id="311"/>
            <p14:sldId id="341"/>
            <p14:sldId id="289"/>
            <p14:sldId id="290"/>
          </p14:sldIdLst>
        </p14:section>
        <p14:section name="Slot #6" id="{C6C71488-E606-43ED-9503-8F91C556A2EE}">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4660"/>
  </p:normalViewPr>
  <p:slideViewPr>
    <p:cSldViewPr>
      <p:cViewPr varScale="1">
        <p:scale>
          <a:sx n="124" d="100"/>
          <a:sy n="124" d="100"/>
        </p:scale>
        <p:origin x="24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1807538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802.11-19/516r1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2019-04-10</a:t>
            </a:r>
            <a:endParaRPr lang="en-GB" sz="2000" b="0" dirty="0" smtClean="0"/>
          </a:p>
        </p:txBody>
      </p:sp>
      <p:sp>
        <p:nvSpPr>
          <p:cNvPr id="6" name="Date Placeholder 3"/>
          <p:cNvSpPr>
            <a:spLocks noGrp="1"/>
          </p:cNvSpPr>
          <p:nvPr>
            <p:ph type="dt" idx="10"/>
          </p:nvPr>
        </p:nvSpPr>
        <p:spPr/>
        <p:txBody>
          <a:bodyPr/>
          <a:lstStyle/>
          <a:p>
            <a:r>
              <a:rPr lang="en-US" smtClean="0"/>
              <a:t>April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2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175832844"/>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Approve previous meeting minutes (</a:t>
            </a:r>
            <a:r>
              <a:rPr lang="en-US" altLang="en-US" sz="2000" b="0" dirty="0" smtClean="0"/>
              <a:t>11-19-458).  </a:t>
            </a:r>
          </a:p>
          <a:p>
            <a:pPr algn="just">
              <a:spcBef>
                <a:spcPct val="20000"/>
              </a:spcBef>
              <a:buFontTx/>
              <a:buChar char="•"/>
            </a:pPr>
            <a:r>
              <a:rPr lang="en-US" altLang="en-US" sz="2000" b="0" dirty="0" smtClean="0"/>
              <a:t>Approve March/April teleconferences minutes (</a:t>
            </a:r>
            <a:r>
              <a:rPr lang="en-US" altLang="en-US" sz="2000" b="0" dirty="0" smtClean="0"/>
              <a:t>11-19-577,11-19-606, 11-19-634)</a:t>
            </a:r>
            <a:endParaRPr lang="en-US" altLang="en-US" sz="2000" b="0" dirty="0"/>
          </a:p>
          <a:p>
            <a:pPr algn="just">
              <a:spcBef>
                <a:spcPct val="20000"/>
              </a:spcBef>
              <a:buFontTx/>
              <a:buChar char="•"/>
            </a:pPr>
            <a:r>
              <a:rPr lang="en-US" altLang="en-US" sz="2000" b="0" dirty="0" smtClean="0"/>
              <a:t>CR </a:t>
            </a:r>
            <a:r>
              <a:rPr lang="en-US" altLang="en-US" sz="2000" b="0" dirty="0"/>
              <a:t>assignment and current status of open call for CR volunteers. </a:t>
            </a:r>
            <a:r>
              <a:rPr lang="en-US" altLang="en-US" sz="2000" b="0" dirty="0" smtClean="0"/>
              <a:t>(11-19-431)</a:t>
            </a:r>
            <a:endParaRPr lang="en-US" altLang="en-US" sz="2000" b="0" dirty="0"/>
          </a:p>
          <a:p>
            <a:pPr algn="just">
              <a:spcBef>
                <a:spcPct val="20000"/>
              </a:spcBef>
              <a:buFontTx/>
              <a:buChar char="•"/>
            </a:pPr>
            <a:r>
              <a:rPr lang="en-US" altLang="en-US" sz="2000" b="0" dirty="0" err="1" smtClean="0"/>
              <a:t>TGaz</a:t>
            </a:r>
            <a:r>
              <a:rPr lang="en-US" altLang="en-US" sz="2000" b="0" dirty="0" smtClean="0"/>
              <a:t> PAR extension </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July meeting.</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65280625"/>
              </p:ext>
            </p:extLst>
          </p:nvPr>
        </p:nvGraphicFramePr>
        <p:xfrm>
          <a:off x="914401" y="1340768"/>
          <a:ext cx="10460567" cy="222494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11-19-516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28885341"/>
              </p:ext>
            </p:extLst>
          </p:nvPr>
        </p:nvGraphicFramePr>
        <p:xfrm>
          <a:off x="911424" y="1772816"/>
          <a:ext cx="10478360" cy="149345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11-19-458) (5 min)</a:t>
            </a:r>
            <a:endParaRPr lang="en-US" altLang="en-US" sz="2000" b="0" dirty="0"/>
          </a:p>
          <a:p>
            <a:pPr algn="just">
              <a:spcBef>
                <a:spcPct val="20000"/>
              </a:spcBef>
              <a:buFontTx/>
              <a:buChar char="•"/>
            </a:pPr>
            <a:r>
              <a:rPr lang="en-US" altLang="en-US" sz="2000" b="0" dirty="0"/>
              <a:t>Approve March/April teleconferences minutes </a:t>
            </a:r>
            <a:r>
              <a:rPr lang="en-US" altLang="en-US" sz="2000" b="0" dirty="0" smtClean="0"/>
              <a:t>(11-19-577,11-19-606</a:t>
            </a:r>
            <a:r>
              <a:rPr lang="en-US" altLang="en-US" sz="2000" b="0" dirty="0"/>
              <a:t>, 11-19-634</a:t>
            </a:r>
            <a:r>
              <a:rPr lang="en-US" altLang="en-US" sz="2000" b="0" dirty="0" smtClean="0"/>
              <a:t>)</a:t>
            </a:r>
            <a:r>
              <a:rPr lang="en-US" altLang="en-US" sz="2000" b="0" dirty="0" smtClean="0"/>
              <a:t> (10min</a:t>
            </a:r>
            <a:r>
              <a:rPr lang="en-US" altLang="en-US" sz="2000" b="0" dirty="0" smtClean="0"/>
              <a:t>)</a:t>
            </a:r>
          </a:p>
          <a:p>
            <a:pPr algn="just">
              <a:spcBef>
                <a:spcPct val="20000"/>
              </a:spcBef>
              <a:buFontTx/>
              <a:buChar char="•"/>
            </a:pPr>
            <a:r>
              <a:rPr lang="en-US" altLang="en-US" sz="2000" b="0" dirty="0" smtClean="0"/>
              <a:t>CR assignment and current status of open call for CR volunteers. (11-19-431) (20min)</a:t>
            </a:r>
          </a:p>
          <a:p>
            <a:pPr algn="just">
              <a:spcBef>
                <a:spcPct val="20000"/>
              </a:spcBef>
              <a:buFontTx/>
              <a:buChar char="•"/>
            </a:pPr>
            <a:r>
              <a:rPr lang="en-US" altLang="en-US" sz="2000" b="0" dirty="0" smtClean="0"/>
              <a:t>Consider </a:t>
            </a:r>
            <a:r>
              <a:rPr lang="en-US" altLang="en-US" sz="2000" b="0" dirty="0"/>
              <a:t>comment resolution for </a:t>
            </a:r>
            <a:r>
              <a:rPr lang="en-US" altLang="en-US" sz="2000" b="0" dirty="0" smtClean="0"/>
              <a:t>adoption (25min)</a:t>
            </a:r>
          </a:p>
          <a:p>
            <a:pPr algn="just">
              <a:spcBef>
                <a:spcPct val="20000"/>
              </a:spcBef>
              <a:buFontTx/>
              <a:buChar char="•"/>
            </a:pPr>
            <a:r>
              <a:rPr lang="en-US" altLang="en-US" sz="2000" b="0" dirty="0" smtClean="0"/>
              <a:t>Review target ad hoc meeting dates towards the July meeting (10min)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Atlanta, Georgia</a:t>
            </a:r>
          </a:p>
          <a:p>
            <a:pPr algn="ctr">
              <a:lnSpc>
                <a:spcPct val="90000"/>
              </a:lnSpc>
              <a:buFontTx/>
              <a:buNone/>
            </a:pPr>
            <a:r>
              <a:rPr lang="en-US" altLang="en-US" sz="4400" dirty="0" smtClean="0">
                <a:cs typeface="Times New Roman" panose="02020603050405020304" pitchFamily="18" charset="0"/>
              </a:rPr>
              <a:t>May 12</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- 17</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8337903"/>
              </p:ext>
            </p:extLst>
          </p:nvPr>
        </p:nvGraphicFramePr>
        <p:xfrm>
          <a:off x="929215" y="1628800"/>
          <a:ext cx="10460568" cy="377940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05408">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182876">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36575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600" kern="1200" dirty="0">
                        <a:solidFill>
                          <a:schemeClr val="dk1"/>
                        </a:solidFill>
                        <a:latin typeface="+mn-lt"/>
                        <a:ea typeface="+mn-ea"/>
                        <a:cs typeface="+mn-cs"/>
                      </a:endParaRPr>
                    </a:p>
                  </a:txBody>
                  <a:tcPr marT="45712" marB="45712"/>
                </a:tc>
              </a:tr>
              <a:tr h="36575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11-19/458 </a:t>
            </a:r>
            <a:r>
              <a:rPr lang="en-US" b="0" dirty="0"/>
              <a:t>“</a:t>
            </a:r>
            <a:r>
              <a:rPr lang="en-US" dirty="0"/>
              <a:t>meeting minutes </a:t>
            </a:r>
            <a:r>
              <a:rPr lang="en-US" dirty="0" smtClean="0"/>
              <a:t>March 2019</a:t>
            </a:r>
            <a:r>
              <a:rPr lang="en-US" b="0" dirty="0" smtClean="0"/>
              <a:t>” </a:t>
            </a:r>
            <a:r>
              <a:rPr lang="en-US" b="0" dirty="0"/>
              <a:t>posted to Mentor on </a:t>
            </a:r>
            <a:r>
              <a:rPr lang="en-US" b="0" dirty="0" smtClean="0"/>
              <a:t>March 22</a:t>
            </a:r>
            <a:r>
              <a:rPr lang="en-US" b="0" baseline="30000" dirty="0" smtClean="0"/>
              <a:t>nd</a:t>
            </a:r>
            <a:r>
              <a:rPr lang="en-US" b="0" dirty="0" smtClean="0"/>
              <a:t> 2019. </a:t>
            </a:r>
            <a:endParaRPr lang="en-US" b="0" dirty="0"/>
          </a:p>
          <a:p>
            <a:endParaRPr lang="en-US" dirty="0"/>
          </a:p>
          <a:p>
            <a:r>
              <a:rPr lang="en-US" dirty="0"/>
              <a:t>Motion:</a:t>
            </a:r>
          </a:p>
          <a:p>
            <a:pPr marL="0" indent="0"/>
            <a:r>
              <a:rPr lang="en-US" b="0" dirty="0"/>
              <a:t>Move to approve document </a:t>
            </a:r>
            <a:r>
              <a:rPr lang="en-US" b="0" dirty="0" smtClean="0"/>
              <a:t>11-19/458 r0 </a:t>
            </a:r>
            <a:r>
              <a:rPr lang="en-US" b="0" dirty="0"/>
              <a:t>as </a:t>
            </a:r>
            <a:r>
              <a:rPr lang="en-US" b="0" dirty="0" err="1"/>
              <a:t>TGaz</a:t>
            </a:r>
            <a:r>
              <a:rPr lang="en-US" b="0" dirty="0"/>
              <a:t> meeting minutes for the </a:t>
            </a:r>
            <a:r>
              <a:rPr lang="en-US" b="0" dirty="0" smtClean="0"/>
              <a:t>March 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11-19/577r0 “</a:t>
            </a:r>
            <a:r>
              <a:rPr lang="en-US" b="0" dirty="0" err="1"/>
              <a:t>Telecon</a:t>
            </a:r>
            <a:r>
              <a:rPr lang="en-US" b="0" dirty="0"/>
              <a:t> Minutes March 27th, 2019</a:t>
            </a:r>
            <a:r>
              <a:rPr lang="en-US" b="0" dirty="0" smtClean="0"/>
              <a:t>” </a:t>
            </a:r>
            <a:r>
              <a:rPr lang="en-US" b="0" dirty="0"/>
              <a:t>posted to Mentor on </a:t>
            </a:r>
            <a:r>
              <a:rPr lang="en-US" b="0" dirty="0" smtClean="0"/>
              <a:t>April 2</a:t>
            </a:r>
            <a:r>
              <a:rPr lang="en-US" b="0" baseline="30000" dirty="0" smtClean="0"/>
              <a:t>nd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11-19/577r0 </a:t>
            </a:r>
            <a:r>
              <a:rPr lang="en-US" b="0" dirty="0"/>
              <a:t>as </a:t>
            </a:r>
            <a:r>
              <a:rPr lang="en-US" b="0" dirty="0" err="1"/>
              <a:t>TGaz</a:t>
            </a:r>
            <a:r>
              <a:rPr lang="en-US" b="0" dirty="0"/>
              <a:t> </a:t>
            </a:r>
            <a:r>
              <a:rPr lang="en-US" b="0" dirty="0" smtClean="0"/>
              <a:t>meeting minutes </a:t>
            </a:r>
            <a:r>
              <a:rPr lang="en-US" b="0" dirty="0"/>
              <a:t>for the </a:t>
            </a:r>
            <a:r>
              <a:rPr lang="en-US" b="0" dirty="0" smtClean="0"/>
              <a:t>March 27</a:t>
            </a:r>
            <a:r>
              <a:rPr lang="en-US" b="0" baseline="30000" dirty="0" smtClean="0"/>
              <a:t>th </a:t>
            </a:r>
            <a:r>
              <a:rPr lang="en-US" b="0" dirty="0" err="1" smtClean="0"/>
              <a:t>Telecon</a:t>
            </a:r>
            <a:r>
              <a:rPr lang="en-US" b="0" dirty="0" smtClean="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11-19/606r0 “</a:t>
            </a:r>
            <a:r>
              <a:rPr lang="en-US" b="0" dirty="0" err="1"/>
              <a:t>Telecon</a:t>
            </a:r>
            <a:r>
              <a:rPr lang="en-US" b="0" dirty="0"/>
              <a:t> Minutes </a:t>
            </a:r>
            <a:r>
              <a:rPr lang="en-US" b="0" dirty="0" smtClean="0"/>
              <a:t>Apr 3</a:t>
            </a:r>
            <a:r>
              <a:rPr lang="en-US" b="0" baseline="30000" dirty="0" smtClean="0"/>
              <a:t>rd</a:t>
            </a:r>
            <a:r>
              <a:rPr lang="en-US" b="0" dirty="0" smtClean="0"/>
              <a:t>, </a:t>
            </a:r>
            <a:r>
              <a:rPr lang="en-US" b="0" dirty="0"/>
              <a:t>2019</a:t>
            </a:r>
            <a:r>
              <a:rPr lang="en-US" b="0" dirty="0" smtClean="0"/>
              <a:t>” </a:t>
            </a:r>
            <a:r>
              <a:rPr lang="en-US" b="0" dirty="0"/>
              <a:t>posted to Mentor on </a:t>
            </a:r>
            <a:r>
              <a:rPr lang="en-US" b="0" dirty="0" smtClean="0"/>
              <a:t>April </a:t>
            </a:r>
            <a:r>
              <a:rPr lang="en-US" b="0" dirty="0" smtClean="0"/>
              <a:t>10</a:t>
            </a:r>
            <a:r>
              <a:rPr lang="en-US" b="0" baseline="30000" dirty="0" smtClean="0"/>
              <a:t>th</a:t>
            </a:r>
            <a:r>
              <a:rPr lang="en-US" b="0" dirty="0" smtClean="0"/>
              <a:t>  </a:t>
            </a:r>
            <a:r>
              <a:rPr lang="en-US" b="0" dirty="0" smtClean="0"/>
              <a:t>2019.</a:t>
            </a:r>
            <a:endParaRPr lang="en-US" b="0" dirty="0"/>
          </a:p>
          <a:p>
            <a:endParaRPr lang="en-US" dirty="0"/>
          </a:p>
          <a:p>
            <a:r>
              <a:rPr lang="en-US" dirty="0"/>
              <a:t>Motion:</a:t>
            </a:r>
          </a:p>
          <a:p>
            <a:pPr marL="0" indent="0"/>
            <a:r>
              <a:rPr lang="en-US" b="0" dirty="0"/>
              <a:t>Move to approve document </a:t>
            </a:r>
            <a:r>
              <a:rPr lang="en-US" b="0" dirty="0" smtClean="0"/>
              <a:t>11-19/606r0 </a:t>
            </a:r>
            <a:r>
              <a:rPr lang="en-US" b="0" dirty="0"/>
              <a:t>as </a:t>
            </a:r>
            <a:r>
              <a:rPr lang="en-US" b="0" dirty="0" err="1"/>
              <a:t>TGaz</a:t>
            </a:r>
            <a:r>
              <a:rPr lang="en-US" b="0" dirty="0"/>
              <a:t> </a:t>
            </a:r>
            <a:r>
              <a:rPr lang="en-US" b="0" dirty="0" smtClean="0"/>
              <a:t>meeting minutes </a:t>
            </a:r>
            <a:r>
              <a:rPr lang="en-US" b="0" dirty="0"/>
              <a:t>for the </a:t>
            </a:r>
            <a:r>
              <a:rPr lang="en-US" b="0" dirty="0" smtClean="0"/>
              <a:t>April 3</a:t>
            </a:r>
            <a:r>
              <a:rPr lang="en-US" b="0" baseline="30000" dirty="0" smtClean="0"/>
              <a:t>rd</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125676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11-19/634r0 </a:t>
            </a:r>
            <a:r>
              <a:rPr lang="en-US" b="0" dirty="0" smtClean="0"/>
              <a:t>“</a:t>
            </a:r>
            <a:r>
              <a:rPr lang="en-US" b="0" dirty="0" err="1"/>
              <a:t>Telecon</a:t>
            </a:r>
            <a:r>
              <a:rPr lang="en-US" b="0" dirty="0"/>
              <a:t> Minutes </a:t>
            </a:r>
            <a:r>
              <a:rPr lang="en-US" b="0" dirty="0" smtClean="0"/>
              <a:t>Apr </a:t>
            </a:r>
            <a:r>
              <a:rPr lang="en-US" b="0" dirty="0" smtClean="0"/>
              <a:t>10</a:t>
            </a:r>
            <a:r>
              <a:rPr lang="en-US" b="0" baseline="30000" dirty="0" smtClean="0"/>
              <a:t>th</a:t>
            </a:r>
            <a:r>
              <a:rPr lang="en-US" b="0" dirty="0" smtClean="0"/>
              <a:t>, </a:t>
            </a:r>
            <a:r>
              <a:rPr lang="en-US" b="0" dirty="0"/>
              <a:t>2019</a:t>
            </a:r>
            <a:r>
              <a:rPr lang="en-US" b="0" dirty="0" smtClean="0"/>
              <a:t>” </a:t>
            </a:r>
            <a:r>
              <a:rPr lang="en-US" b="0" dirty="0"/>
              <a:t>posted to Mentor on </a:t>
            </a:r>
            <a:r>
              <a:rPr lang="en-US" b="0" dirty="0" smtClean="0"/>
              <a:t>April </a:t>
            </a:r>
            <a:r>
              <a:rPr lang="en-US" b="0" dirty="0" smtClean="0"/>
              <a:t>10</a:t>
            </a:r>
            <a:r>
              <a:rPr lang="en-US" b="0" baseline="30000" dirty="0" smtClean="0"/>
              <a:t>th</a:t>
            </a:r>
            <a:r>
              <a:rPr lang="en-US" b="0" dirty="0" smtClean="0"/>
              <a:t> 2019</a:t>
            </a:r>
            <a:r>
              <a:rPr lang="en-US" b="0" dirty="0" smtClean="0"/>
              <a:t>.</a:t>
            </a:r>
            <a:endParaRPr lang="en-US" b="0" dirty="0"/>
          </a:p>
          <a:p>
            <a:endParaRPr lang="en-US" dirty="0"/>
          </a:p>
          <a:p>
            <a:r>
              <a:rPr lang="en-US" dirty="0"/>
              <a:t>Motion:</a:t>
            </a:r>
          </a:p>
          <a:p>
            <a:pPr marL="0" indent="0"/>
            <a:r>
              <a:rPr lang="en-US" b="0" dirty="0"/>
              <a:t>Move to approve document </a:t>
            </a:r>
            <a:r>
              <a:rPr lang="en-US" b="0" dirty="0" smtClean="0"/>
              <a:t>11-19/634r0 </a:t>
            </a:r>
            <a:r>
              <a:rPr lang="en-US" b="0" dirty="0"/>
              <a:t>as </a:t>
            </a:r>
            <a:r>
              <a:rPr lang="en-US" b="0" dirty="0" err="1"/>
              <a:t>TGaz</a:t>
            </a:r>
            <a:r>
              <a:rPr lang="en-US" b="0" dirty="0"/>
              <a:t> </a:t>
            </a:r>
            <a:r>
              <a:rPr lang="en-US" b="0" dirty="0" smtClean="0"/>
              <a:t>meeting minutes </a:t>
            </a:r>
            <a:r>
              <a:rPr lang="en-US" b="0" dirty="0"/>
              <a:t>for the </a:t>
            </a:r>
            <a:r>
              <a:rPr lang="en-US" b="0" dirty="0" smtClean="0"/>
              <a:t>April </a:t>
            </a:r>
            <a:r>
              <a:rPr lang="en-US" b="0" dirty="0" smtClean="0"/>
              <a:t>10</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744492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11-19-431 Comment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80087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084169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June/July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738292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(to postpone) – March Meeting</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b="0" dirty="0" smtClean="0"/>
              <a:t>Motion to postpone the amended motion on the floor to first </a:t>
            </a:r>
            <a:r>
              <a:rPr lang="en-US" b="0" dirty="0" err="1" smtClean="0"/>
              <a:t>TGaz</a:t>
            </a:r>
            <a:r>
              <a:rPr lang="en-US" b="0" dirty="0" smtClean="0"/>
              <a:t> meeting slot during the IEEE </a:t>
            </a:r>
            <a:r>
              <a:rPr lang="en-US" b="0" dirty="0"/>
              <a:t>M</a:t>
            </a:r>
            <a:r>
              <a:rPr lang="en-US" b="0" dirty="0" smtClean="0"/>
              <a:t>ay 2019 meeting.</a:t>
            </a:r>
          </a:p>
          <a:p>
            <a:endParaRPr lang="en-US" b="0" dirty="0" smtClean="0"/>
          </a:p>
          <a:p>
            <a:r>
              <a:rPr lang="en-US" dirty="0" smtClean="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Ali Raissinia</a:t>
            </a:r>
            <a:r>
              <a:rPr lang="en-US" dirty="0" smtClean="0"/>
              <a:t> </a:t>
            </a:r>
            <a:endParaRPr lang="en-US" b="0" dirty="0" smtClean="0"/>
          </a:p>
          <a:p>
            <a:r>
              <a:rPr lang="en-US" dirty="0" smtClean="0"/>
              <a:t>Results </a:t>
            </a:r>
            <a:r>
              <a:rPr lang="en-US" b="0" dirty="0" smtClean="0"/>
              <a:t>(Y/N/A): 26/25/2</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701926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(amended</a:t>
            </a:r>
            <a:r>
              <a:rPr lang="en-US" dirty="0"/>
              <a:t>) </a:t>
            </a:r>
          </a:p>
        </p:txBody>
      </p:sp>
      <p:sp>
        <p:nvSpPr>
          <p:cNvPr id="3" name="Content Placeholder 2"/>
          <p:cNvSpPr>
            <a:spLocks noGrp="1"/>
          </p:cNvSpPr>
          <p:nvPr>
            <p:ph idx="1"/>
          </p:nvPr>
        </p:nvSpPr>
        <p:spPr/>
        <p:txBody>
          <a:bodyPr/>
          <a:lstStyle/>
          <a:p>
            <a:r>
              <a:rPr lang="en-US" dirty="0" smtClean="0"/>
              <a:t>Motion </a:t>
            </a:r>
          </a:p>
          <a:p>
            <a:pPr marL="0" indent="0"/>
            <a:r>
              <a:rPr lang="en-US" b="0" dirty="0" smtClean="0"/>
              <a:t>Resolve CID 2295 as, ‘Revised.</a:t>
            </a:r>
          </a:p>
          <a:p>
            <a:pPr marL="0" indent="0"/>
            <a:r>
              <a:rPr lang="en-US" b="0" dirty="0" smtClean="0"/>
              <a:t>Incorporate </a:t>
            </a:r>
            <a:r>
              <a:rPr lang="en-US" b="0" dirty="0"/>
              <a:t>the changes depicted by document 11-19-331r3 in the 802.11az draft amendment text and grant editorial rights to the technical editor.’</a:t>
            </a:r>
            <a:endParaRPr lang="en-US" b="0" dirty="0" smtClean="0"/>
          </a:p>
          <a:p>
            <a:endParaRPr lang="en-US" b="0" dirty="0" smtClean="0"/>
          </a:p>
          <a:p>
            <a:r>
              <a:rPr lang="en-US" dirty="0" smtClean="0"/>
              <a:t>Moved</a:t>
            </a:r>
            <a:r>
              <a:rPr lang="en-US" b="0" dirty="0" smtClean="0"/>
              <a:t>: Chris Hartman </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73941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tutorial</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comment assignment and call for volunteers (30min)</a:t>
            </a:r>
          </a:p>
          <a:p>
            <a:pPr algn="just">
              <a:spcBef>
                <a:spcPct val="20000"/>
              </a:spcBef>
              <a:buFontTx/>
              <a:buChar char="•"/>
            </a:pPr>
            <a:r>
              <a:rPr lang="en-US" altLang="en-US" sz="2000" b="0" dirty="0" smtClean="0"/>
              <a:t>Ad hoc setting (7min)</a:t>
            </a:r>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41363005"/>
              </p:ext>
            </p:extLst>
          </p:nvPr>
        </p:nvGraphicFramePr>
        <p:xfrm>
          <a:off x="551384" y="1556793"/>
          <a:ext cx="11161240" cy="1412882"/>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04771">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two upcoming IEEE weeks:</a:t>
            </a:r>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70187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96240015"/>
              </p:ext>
            </p:extLst>
          </p:nvPr>
        </p:nvGraphicFramePr>
        <p:xfrm>
          <a:off x="551384" y="1628800"/>
          <a:ext cx="11233247" cy="2824397"/>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93035">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completion</a:t>
                      </a:r>
                      <a:endParaRPr lang="en-US" sz="1600" kern="1200" dirty="0">
                        <a:solidFill>
                          <a:schemeClr val="dk1"/>
                        </a:solidFill>
                        <a:latin typeface="+mn-lt"/>
                        <a:ea typeface="+mn-ea"/>
                        <a:cs typeface="+mn-cs"/>
                      </a:endParaRPr>
                    </a:p>
                  </a:txBody>
                  <a:tcPr marT="45712" marB="45712"/>
                </a:tc>
              </a:tr>
              <a:tr h="386069">
                <a:tc>
                  <a:txBody>
                    <a:bodyPr/>
                    <a:lstStyle/>
                    <a:p>
                      <a:r>
                        <a:rPr lang="en-US" sz="1600" kern="1200" dirty="0" smtClean="0">
                          <a:solidFill>
                            <a:schemeClr val="dk1"/>
                          </a:solidFill>
                          <a:latin typeface="+mn-lt"/>
                          <a:ea typeface="+mn-ea"/>
                          <a:cs typeface="+mn-cs"/>
                        </a:rPr>
                        <a:t>11-19-481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rtl="0"/>
                      <a:r>
                        <a:rPr lang="en-US" sz="1600" kern="1200" dirty="0" smtClean="0">
                          <a:solidFill>
                            <a:schemeClr val="dk1"/>
                          </a:solidFill>
                          <a:latin typeface="+mn-lt"/>
                          <a:ea typeface="+mn-ea"/>
                          <a:cs typeface="+mn-cs"/>
                        </a:rPr>
                        <a:t>ISTA2RSTA LMR Overview</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11-19-461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Feng Jiang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Replay attack for secure TB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Phase Shift Based TOA Reporting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45min – as time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Approve </a:t>
            </a:r>
            <a:r>
              <a:rPr lang="en-US" altLang="en-US" sz="2000" b="0" dirty="0" err="1" smtClean="0"/>
              <a:t>TGaz</a:t>
            </a:r>
            <a:r>
              <a:rPr lang="en-US" altLang="en-US" sz="2000" b="0" dirty="0" smtClean="0"/>
              <a:t> Ad hoc meeting and </a:t>
            </a:r>
            <a:r>
              <a:rPr lang="en-US" altLang="en-US" sz="2000" b="0" dirty="0" err="1" smtClean="0"/>
              <a:t>telecons</a:t>
            </a:r>
            <a:r>
              <a:rPr lang="en-US" altLang="en-US" sz="2000" b="0" dirty="0" smtClean="0"/>
              <a:t> (10min)</a:t>
            </a:r>
          </a:p>
          <a:p>
            <a:pPr algn="just">
              <a:spcBef>
                <a:spcPct val="20000"/>
              </a:spcBef>
              <a:buFontTx/>
              <a:buChar char="•"/>
            </a:pPr>
            <a:r>
              <a:rPr lang="en-US" altLang="en-US" sz="2000" b="0" dirty="0" smtClean="0"/>
              <a:t>Review process for </a:t>
            </a:r>
            <a:r>
              <a:rPr lang="en-US" altLang="en-US" sz="2000" b="0" dirty="0" err="1" smtClean="0"/>
              <a:t>TGaz</a:t>
            </a:r>
            <a:r>
              <a:rPr lang="en-US" altLang="en-US" sz="2000" b="0" dirty="0" smtClean="0"/>
              <a:t> Ad hoc (10 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p>
          <a:p>
            <a:pPr algn="just">
              <a:spcBef>
                <a:spcPct val="20000"/>
              </a:spcBef>
              <a:buFontTx/>
              <a:buChar char="•"/>
            </a:pPr>
            <a:r>
              <a:rPr lang="en-US" altLang="en-US" sz="2000" b="0" dirty="0"/>
              <a:t>Review TG timelines, accomplishments and targets </a:t>
            </a:r>
            <a:r>
              <a:rPr lang="en-US" altLang="en-US" sz="2000" b="0" dirty="0" smtClean="0"/>
              <a:t>(as time permits)</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02208198"/>
              </p:ext>
            </p:extLst>
          </p:nvPr>
        </p:nvGraphicFramePr>
        <p:xfrm>
          <a:off x="767408" y="1556792"/>
          <a:ext cx="10729192" cy="2216224"/>
        </p:xfrm>
        <a:graphic>
          <a:graphicData uri="http://schemas.openxmlformats.org/drawingml/2006/table">
            <a:tbl>
              <a:tblPr firstRow="1" bandRow="1">
                <a:tableStyleId>{21E4AEA4-8DFA-4A89-87EB-49C32662AFE0}</a:tableStyleId>
              </a:tblPr>
              <a:tblGrid>
                <a:gridCol w="1296144"/>
                <a:gridCol w="1800200"/>
                <a:gridCol w="4188949"/>
                <a:gridCol w="1643699"/>
                <a:gridCol w="180020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additional</a:t>
                      </a:r>
                      <a:r>
                        <a:rPr lang="en-US" sz="1600" kern="1200" baseline="0" dirty="0" smtClean="0">
                          <a:solidFill>
                            <a:schemeClr val="dk1"/>
                          </a:solidFill>
                          <a:latin typeface="+mn-lt"/>
                          <a:ea typeface="+mn-ea"/>
                          <a:cs typeface="+mn-cs"/>
                        </a:rPr>
                        <a:t> time</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11-19-454</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FTM TOA measurement on non-HT duplicate PPDU</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45min</a:t>
                      </a:r>
                      <a:r>
                        <a:rPr lang="en-US" sz="1600" kern="1200" baseline="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11-19-149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 Kasher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Multiband 60GHz </a:t>
                      </a:r>
                      <a:r>
                        <a:rPr lang="en-US" sz="1600" kern="1200" dirty="0" err="1" smtClean="0">
                          <a:solidFill>
                            <a:schemeClr val="dk1"/>
                          </a:solidFill>
                          <a:latin typeface="+mn-lt"/>
                          <a:ea typeface="+mn-ea"/>
                          <a:cs typeface="+mn-cs"/>
                        </a:rPr>
                        <a:t>Loc</a:t>
                      </a:r>
                      <a:r>
                        <a:rPr lang="en-US" sz="1600" kern="1200" dirty="0" smtClean="0">
                          <a:solidFill>
                            <a:schemeClr val="dk1"/>
                          </a:solidFill>
                          <a:latin typeface="+mn-lt"/>
                          <a:ea typeface="+mn-ea"/>
                          <a:cs typeface="+mn-cs"/>
                        </a:rPr>
                        <a:t> capability publishing txt.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r>
                        <a:rPr lang="en-US" sz="1400" kern="1200" baseline="0" dirty="0" smtClean="0">
                          <a:solidFill>
                            <a:schemeClr val="dk1"/>
                          </a:solidFill>
                          <a:latin typeface="+mn-lt"/>
                          <a:ea typeface="+mn-ea"/>
                          <a:cs typeface="+mn-cs"/>
                        </a:rPr>
                        <a:t> - completion</a:t>
                      </a:r>
                      <a:endParaRPr lang="en-US" sz="14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 announced:] </a:t>
            </a:r>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251720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85989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11-19-454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using a bit, assuming one can be freed-up, to negotiate the FTM TOA estimation to full bandwidth or unspecified bandwidth on Non-HT Duplicate ACKs. </a:t>
            </a:r>
          </a:p>
          <a:p>
            <a:endParaRPr lang="en-US" b="0" dirty="0" smtClean="0"/>
          </a:p>
          <a:p>
            <a:r>
              <a:rPr lang="en-US" dirty="0" smtClean="0"/>
              <a:t>Results </a:t>
            </a:r>
            <a:r>
              <a:rPr lang="en-US" b="0" dirty="0" smtClean="0"/>
              <a:t>(Y/N/A): 5/8/6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56841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11-19-149</a:t>
            </a:r>
            <a:endParaRPr lang="en-US" dirty="0"/>
          </a:p>
        </p:txBody>
      </p:sp>
      <p:sp>
        <p:nvSpPr>
          <p:cNvPr id="3" name="Content Placeholder 2"/>
          <p:cNvSpPr>
            <a:spLocks noGrp="1"/>
          </p:cNvSpPr>
          <p:nvPr>
            <p:ph idx="1"/>
          </p:nvPr>
        </p:nvSpPr>
        <p:spPr/>
        <p:txBody>
          <a:bodyPr/>
          <a:lstStyle/>
          <a:p>
            <a:r>
              <a:rPr lang="en-US" dirty="0" smtClean="0"/>
              <a:t>Motion</a:t>
            </a:r>
            <a:endParaRPr lang="en-US" dirty="0"/>
          </a:p>
          <a:p>
            <a:pPr marL="0" indent="0"/>
            <a:r>
              <a:rPr lang="en-US" b="0" dirty="0"/>
              <a:t>Move to adopt the </a:t>
            </a:r>
            <a:r>
              <a:rPr lang="en-US" b="0" dirty="0" smtClean="0"/>
              <a:t>text changes depicted </a:t>
            </a:r>
            <a:r>
              <a:rPr lang="en-US" b="0" dirty="0"/>
              <a:t>by document </a:t>
            </a:r>
            <a:r>
              <a:rPr lang="en-US" b="0" dirty="0" smtClean="0"/>
              <a:t>11-19-149r1, </a:t>
            </a:r>
            <a:r>
              <a:rPr lang="en-US" b="0" dirty="0"/>
              <a:t>instruct the technical editor to incorporate it in the 802.11az draft amendment text and grant editorial rights to the technical editor.</a:t>
            </a:r>
          </a:p>
          <a:p>
            <a:endParaRPr lang="en-US" b="0" dirty="0" smtClean="0"/>
          </a:p>
          <a:p>
            <a:r>
              <a:rPr lang="en-US" dirty="0" smtClean="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14/0/8</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770274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19565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CID assignment and status (10min)</a:t>
            </a:r>
          </a:p>
          <a:p>
            <a:pPr algn="just">
              <a:spcBef>
                <a:spcPct val="20000"/>
              </a:spcBef>
              <a:buFontTx/>
              <a:buChar char="•"/>
            </a:pPr>
            <a:r>
              <a:rPr lang="en-US" altLang="en-US" sz="2000" b="0" dirty="0" smtClean="0"/>
              <a:t>Review TG timelines, accomplishments and targets (15min)</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63526788"/>
              </p:ext>
            </p:extLst>
          </p:nvPr>
        </p:nvGraphicFramePr>
        <p:xfrm>
          <a:off x="551384" y="2060848"/>
          <a:ext cx="10724100" cy="3291744"/>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11-19-200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rtl="0"/>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Updated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smtClean="0"/>
              <a:t>Timelines	</a:t>
            </a:r>
            <a:endParaRPr lang="en-US" sz="4400" dirty="0"/>
          </a:p>
        </p:txBody>
      </p:sp>
      <p:sp>
        <p:nvSpPr>
          <p:cNvPr id="3" name="Content Placeholder 2"/>
          <p:cNvSpPr>
            <a:spLocks noGrp="1"/>
          </p:cNvSpPr>
          <p:nvPr>
            <p:ph idx="1"/>
          </p:nvPr>
        </p:nvSpPr>
        <p:spPr/>
        <p:txBody>
          <a:bodyPr/>
          <a:lstStyle/>
          <a:p>
            <a:pPr marL="0" indent="0"/>
            <a:r>
              <a:rPr lang="en-US" b="0" dirty="0" smtClean="0"/>
              <a:t>Motion</a:t>
            </a:r>
          </a:p>
          <a:p>
            <a:pPr marL="0" indent="0"/>
            <a:r>
              <a:rPr lang="en-US" b="0" dirty="0" err="1" smtClean="0"/>
              <a:t>TGaz</a:t>
            </a:r>
            <a:r>
              <a:rPr lang="en-US" b="0" dirty="0" smtClean="0"/>
              <a:t> commits to the timelines as depicted by slide 60 of submission 11-19-200r6.</a:t>
            </a:r>
          </a:p>
          <a:p>
            <a:pPr marL="0" indent="0"/>
            <a:endParaRPr lang="en-US" b="0" dirty="0"/>
          </a:p>
          <a:p>
            <a:pPr marL="0" indent="0"/>
            <a:r>
              <a:rPr lang="en-US" b="0" dirty="0" smtClean="0"/>
              <a:t>Moved: Christian Berger</a:t>
            </a:r>
          </a:p>
          <a:p>
            <a:pPr marL="0" indent="0"/>
            <a:r>
              <a:rPr lang="en-US" b="0" dirty="0" smtClean="0"/>
              <a:t>Second: Erik Lindskog</a:t>
            </a:r>
          </a:p>
          <a:p>
            <a:pPr marL="0" indent="0"/>
            <a:r>
              <a:rPr lang="en-US" b="0" dirty="0" smtClean="0"/>
              <a:t>Results (Y/N/A): 11/0/4</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Successful Initial WG ballot LB240 with 79.15%, ~800 technical/~700 editorial.</a:t>
            </a:r>
          </a:p>
          <a:p>
            <a:pPr>
              <a:buFont typeface="Arial" panose="020B0604020202020204" pitchFamily="34" charset="0"/>
              <a:buChar char="•"/>
            </a:pPr>
            <a:r>
              <a:rPr lang="en-US" b="0" dirty="0" smtClean="0"/>
              <a:t>Performed comment assignment of 481 CIDs.</a:t>
            </a:r>
            <a:endParaRPr lang="en-US" b="0" dirty="0"/>
          </a:p>
          <a:p>
            <a:pPr>
              <a:buFont typeface="Arial" panose="020B0604020202020204" pitchFamily="34" charset="0"/>
              <a:buChar char="•"/>
            </a:pPr>
            <a:r>
              <a:rPr lang="en-US" b="0" dirty="0" smtClean="0"/>
              <a:t>Group met for 5 meeting slots and reviewed </a:t>
            </a:r>
            <a:r>
              <a:rPr lang="en-US" b="0" dirty="0"/>
              <a:t>a total of </a:t>
            </a:r>
            <a:r>
              <a:rPr lang="en-US" b="0" dirty="0" smtClean="0"/>
              <a:t>14 submissions.</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703411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Mar</a:t>
            </a:r>
            <a:r>
              <a:rPr lang="en-US" altLang="en-US" dirty="0"/>
              <a:t>. </a:t>
            </a:r>
            <a:r>
              <a:rPr lang="en-US" altLang="en-US" dirty="0" smtClean="0"/>
              <a:t>27</a:t>
            </a:r>
            <a:r>
              <a:rPr lang="en-US" altLang="en-US" baseline="30000" dirty="0" smtClean="0"/>
              <a:t>th</a:t>
            </a:r>
            <a:r>
              <a:rPr lang="en-US" altLang="en-US" dirty="0" smtClean="0"/>
              <a:t>  </a:t>
            </a:r>
            <a:r>
              <a:rPr lang="en-US" altLang="en-US" dirty="0"/>
              <a:t>(Wednesday), </a:t>
            </a:r>
            <a:r>
              <a:rPr lang="en-US" altLang="en-US" dirty="0" smtClean="0"/>
              <a:t>13:00 </a:t>
            </a:r>
            <a:r>
              <a:rPr lang="en-US" altLang="en-US" dirty="0"/>
              <a:t>ET – </a:t>
            </a:r>
            <a:r>
              <a:rPr lang="en-US" altLang="en-US" dirty="0" smtClean="0"/>
              <a:t>14:30 ET</a:t>
            </a:r>
            <a:endParaRPr lang="en-US" altLang="en-US" dirty="0"/>
          </a:p>
          <a:p>
            <a:pPr>
              <a:buFont typeface="Arial" panose="020B0604020202020204" pitchFamily="34" charset="0"/>
              <a:buChar char="•"/>
            </a:pPr>
            <a:r>
              <a:rPr lang="en-US" altLang="en-US" dirty="0" smtClean="0"/>
              <a:t>Apr. 3</a:t>
            </a:r>
            <a:r>
              <a:rPr lang="en-US" altLang="en-US" baseline="30000" dirty="0" smtClean="0"/>
              <a:t>rd</a:t>
            </a:r>
            <a:r>
              <a:rPr lang="en-US" altLang="en-US" dirty="0" smtClean="0"/>
              <a:t> 	(Wednesday</a:t>
            </a:r>
            <a:r>
              <a:rPr lang="en-US" altLang="en-US" dirty="0"/>
              <a:t>),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10</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Apr. 17</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24</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May 22</a:t>
            </a:r>
            <a:r>
              <a:rPr lang="en-US" altLang="en-US" baseline="30000" dirty="0" smtClean="0"/>
              <a:t>nd</a:t>
            </a:r>
            <a:r>
              <a:rPr lang="en-US" altLang="en-US" dirty="0" smtClean="0"/>
              <a:t> 	(Wednesday</a:t>
            </a:r>
            <a:r>
              <a:rPr lang="en-US" altLang="en-US" dirty="0"/>
              <a:t>), 13:00 ET – 14:30 </a:t>
            </a:r>
            <a:r>
              <a:rPr lang="en-US" altLang="en-US" dirty="0" smtClean="0"/>
              <a:t>ET</a:t>
            </a:r>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that are presented in </a:t>
            </a:r>
            <a:r>
              <a:rPr lang="en-US" dirty="0" err="1" smtClean="0"/>
              <a:t>telecons</a:t>
            </a:r>
            <a:r>
              <a:rPr lang="en-US" dirty="0" smtClean="0"/>
              <a:t> and ad hoc and are brought to a </a:t>
            </a:r>
            <a:r>
              <a:rPr lang="en-US" dirty="0" err="1" smtClean="0"/>
              <a:t>strawpoll</a:t>
            </a:r>
            <a:r>
              <a:rPr lang="en-US" dirty="0"/>
              <a:t> </a:t>
            </a:r>
            <a:r>
              <a:rPr lang="en-US" dirty="0" smtClean="0"/>
              <a:t>to adopt.</a:t>
            </a:r>
          </a:p>
          <a:p>
            <a:pPr>
              <a:buFont typeface="Arial" panose="020B0604020202020204" pitchFamily="34" charset="0"/>
              <a:buChar char="•"/>
            </a:pPr>
            <a:r>
              <a:rPr lang="en-US" dirty="0" smtClean="0"/>
              <a:t>For such </a:t>
            </a:r>
            <a:r>
              <a:rPr lang="en-US" dirty="0" err="1" smtClean="0"/>
              <a:t>strawpoll</a:t>
            </a:r>
            <a:r>
              <a:rPr lang="en-US" dirty="0" smtClean="0"/>
              <a:t> that meets the approval requirement for a motion, then the chair will prepare a batch motion for the first meeting of the upcoming session for formal approval, without additional review. If any member requests to have a CID considered separately, it will be pulled out of the batch motion.</a:t>
            </a:r>
            <a:endParaRPr lang="en-US" dirty="0"/>
          </a:p>
          <a:p>
            <a:pPr marL="0" indent="0"/>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539248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Continue comment assignment as needed.</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30274</TotalTime>
  <Words>3643</Words>
  <Application>Microsoft Office PowerPoint</Application>
  <PresentationFormat>Widescreen</PresentationFormat>
  <Paragraphs>852</Paragraphs>
  <Slides>72</Slides>
  <Notes>17</Notes>
  <HiddenSlides>35</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3"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Presentation ordering for slot # 1</vt:lpstr>
      <vt:lpstr>Approval of previous meeting minutes</vt:lpstr>
      <vt:lpstr>Approval of March/April Telecon Minutes</vt:lpstr>
      <vt:lpstr>Approval of March/April Telecon Minutes</vt:lpstr>
      <vt:lpstr>Approval of March/April Telecon Minutes</vt:lpstr>
      <vt:lpstr>11-19-431 Comment Assignment</vt:lpstr>
      <vt:lpstr>Comment Resolution from Ad Hoc and Telecon</vt:lpstr>
      <vt:lpstr>June/July ad hoc meeting dates</vt:lpstr>
      <vt:lpstr>CR Submission 11-19-331 (to postpone) – March Meeting</vt:lpstr>
      <vt:lpstr>CR Submission 11-19-331 (amended) </vt:lpstr>
      <vt:lpstr>Comment resolution tutorial</vt:lpstr>
      <vt:lpstr>CID Assignment</vt:lpstr>
      <vt:lpstr>CR Submission 11-19-??</vt:lpstr>
      <vt:lpstr>Amendment Text Submission 11-18-xxxx</vt:lpstr>
      <vt:lpstr>Reminder to do attendance</vt:lpstr>
      <vt:lpstr>Recess</vt:lpstr>
      <vt:lpstr>Meeting Slot # 2 discussion items</vt:lpstr>
      <vt:lpstr>Presentation ordering for slot # 2</vt:lpstr>
      <vt:lpstr>TGaz 3 day Ad-Hoc</vt:lpstr>
      <vt:lpstr>Reminder to do attendance</vt:lpstr>
      <vt:lpstr>Recess</vt:lpstr>
      <vt:lpstr>Meeting Slot # 3 discussion items</vt:lpstr>
      <vt:lpstr>Presentation ordering for slot # 3</vt:lpstr>
      <vt:lpstr>PowerPoint Presentation</vt:lpstr>
      <vt:lpstr>Reminder to do attendance</vt:lpstr>
      <vt:lpstr>Recess</vt:lpstr>
      <vt:lpstr>Meeting Slot # 4 discussion items</vt:lpstr>
      <vt:lpstr>Presentation ordering for slot # 4</vt:lpstr>
      <vt:lpstr>[Previously announced:] TGaz 3 day Ad-Hoc</vt:lpstr>
      <vt:lpstr>PowerPoint Presentation</vt:lpstr>
      <vt:lpstr>Submission 11-19-454</vt:lpstr>
      <vt:lpstr>CR Submission 11-19-149</vt:lpstr>
      <vt:lpstr>Review submissions</vt:lpstr>
      <vt:lpstr>Reminder to do attendance</vt:lpstr>
      <vt:lpstr>Recess</vt:lpstr>
      <vt:lpstr>Meeting Slot # 5 discussion items</vt:lpstr>
      <vt:lpstr>Presentation ordering for slot # 5</vt:lpstr>
      <vt:lpstr>Updated Timelines </vt:lpstr>
      <vt:lpstr>Timelines </vt:lpstr>
      <vt:lpstr>TG Status And Work Completed</vt:lpstr>
      <vt:lpstr>Teleconference Schedule</vt:lpstr>
      <vt:lpstr>TGaz process going forward</vt:lpstr>
      <vt:lpstr>May Meeting Goals</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365</cp:revision>
  <cp:lastPrinted>1601-01-01T00:00:00Z</cp:lastPrinted>
  <dcterms:created xsi:type="dcterms:W3CDTF">2018-08-06T10:28:59Z</dcterms:created>
  <dcterms:modified xsi:type="dcterms:W3CDTF">2019-04-10T19:44:25Z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2019-04-10 19:44:25Z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