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17" r:id="rId20"/>
    <p:sldId id="318" r:id="rId21"/>
    <p:sldId id="284" r:id="rId22"/>
    <p:sldId id="314" r:id="rId23"/>
    <p:sldId id="405" r:id="rId24"/>
    <p:sldId id="402" r:id="rId25"/>
    <p:sldId id="403" r:id="rId26"/>
    <p:sldId id="404" r:id="rId27"/>
    <p:sldId id="395" r:id="rId28"/>
    <p:sldId id="394" r:id="rId29"/>
    <p:sldId id="325" r:id="rId30"/>
    <p:sldId id="385" r:id="rId31"/>
    <p:sldId id="328" r:id="rId32"/>
    <p:sldId id="326" r:id="rId33"/>
    <p:sldId id="287" r:id="rId34"/>
    <p:sldId id="288" r:id="rId35"/>
    <p:sldId id="299" r:id="rId36"/>
    <p:sldId id="300" r:id="rId37"/>
    <p:sldId id="386" r:id="rId38"/>
    <p:sldId id="291" r:id="rId39"/>
    <p:sldId id="292" r:id="rId40"/>
    <p:sldId id="301" r:id="rId41"/>
    <p:sldId id="302" r:id="rId42"/>
    <p:sldId id="342" r:id="rId43"/>
    <p:sldId id="293" r:id="rId44"/>
    <p:sldId id="294" r:id="rId45"/>
    <p:sldId id="303" r:id="rId46"/>
    <p:sldId id="304" r:id="rId47"/>
    <p:sldId id="388" r:id="rId48"/>
    <p:sldId id="401" r:id="rId49"/>
    <p:sldId id="397" r:id="rId50"/>
    <p:sldId id="398" r:id="rId51"/>
    <p:sldId id="390" r:id="rId52"/>
    <p:sldId id="396" r:id="rId53"/>
    <p:sldId id="296" r:id="rId54"/>
    <p:sldId id="305" r:id="rId55"/>
    <p:sldId id="306" r:id="rId56"/>
    <p:sldId id="309" r:id="rId57"/>
    <p:sldId id="382" r:id="rId58"/>
    <p:sldId id="399" r:id="rId59"/>
    <p:sldId id="313" r:id="rId60"/>
    <p:sldId id="400" r:id="rId61"/>
    <p:sldId id="311" r:id="rId62"/>
    <p:sldId id="341" r:id="rId63"/>
    <p:sldId id="289" r:id="rId64"/>
    <p:sldId id="290" r:id="rId65"/>
    <p:sldId id="312" r:id="rId66"/>
    <p:sldId id="259" r:id="rId67"/>
    <p:sldId id="260" r:id="rId68"/>
    <p:sldId id="261" r:id="rId69"/>
    <p:sldId id="262" r:id="rId70"/>
    <p:sldId id="263" r:id="rId71"/>
    <p:sldId id="264"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Lst>
        </p14:section>
        <p14:section name="Slot#1" id="{61A6E613-32DD-45F7-8FE4-F55F7FE808B5}">
          <p14:sldIdLst>
            <p14:sldId id="317"/>
            <p14:sldId id="318"/>
            <p14:sldId id="284"/>
            <p14:sldId id="314"/>
            <p14:sldId id="405"/>
            <p14:sldId id="402"/>
            <p14:sldId id="403"/>
            <p14:sldId id="404"/>
            <p14:sldId id="395"/>
            <p14:sldId id="394"/>
            <p14:sldId id="325"/>
            <p14:sldId id="385"/>
            <p14:sldId id="328"/>
            <p14:sldId id="326"/>
            <p14:sldId id="287"/>
            <p14:sldId id="288"/>
          </p14:sldIdLst>
        </p14:section>
        <p14:section name="Slot#2" id="{0E687B7E-720E-4035-8603-903AAF037B31}">
          <p14:sldIdLst>
            <p14:sldId id="299"/>
            <p14:sldId id="300"/>
            <p14:sldId id="386"/>
            <p14:sldId id="291"/>
            <p14:sldId id="292"/>
          </p14:sldIdLst>
        </p14:section>
        <p14:section name="Slot#3" id="{5D49AB48-9724-48C6-97B3-577374A1C2CA}">
          <p14:sldIdLst>
            <p14:sldId id="301"/>
            <p14:sldId id="302"/>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4" autoAdjust="0"/>
    <p:restoredTop sz="94660"/>
  </p:normalViewPr>
  <p:slideViewPr>
    <p:cSldViewPr>
      <p:cViewPr varScale="1">
        <p:scale>
          <a:sx n="113" d="100"/>
          <a:sy n="113" d="100"/>
        </p:scale>
        <p:origin x="68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80753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802.11-19/516r0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2019-04-01</a:t>
            </a:r>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1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  </a:t>
            </a:r>
          </a:p>
          <a:p>
            <a:pPr algn="just">
              <a:spcBef>
                <a:spcPct val="20000"/>
              </a:spcBef>
              <a:buFontTx/>
              <a:buChar char="•"/>
            </a:pPr>
            <a:r>
              <a:rPr lang="en-US" altLang="en-US" b="0" dirty="0" smtClean="0"/>
              <a:t>Approve March/April teleconferences minutes (11-19-577)</a:t>
            </a:r>
            <a:endParaRPr lang="en-US" altLang="en-US" b="0" dirty="0"/>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Consider comment resolution for adoption.</a:t>
            </a:r>
          </a:p>
          <a:p>
            <a:pPr algn="just">
              <a:spcBef>
                <a:spcPct val="20000"/>
              </a:spcBef>
              <a:buFontTx/>
              <a:buChar char="•"/>
            </a:pPr>
            <a:r>
              <a:rPr lang="en-US" altLang="en-US" b="0" dirty="0" smtClean="0"/>
              <a:t>Review target ad hoc meeting dates towards the July meeting.</a:t>
            </a:r>
          </a:p>
          <a:p>
            <a:pPr algn="just">
              <a:spcBef>
                <a:spcPct val="20000"/>
              </a:spcBef>
              <a:buFontTx/>
              <a:buChar char="•"/>
            </a:pPr>
            <a:r>
              <a:rPr lang="en-US" altLang="en-US" b="0" dirty="0" smtClean="0"/>
              <a:t>Consider comment resolution submission. </a:t>
            </a:r>
          </a:p>
          <a:p>
            <a:pPr algn="just">
              <a:spcBef>
                <a:spcPct val="20000"/>
              </a:spcBef>
              <a:buFontTx/>
              <a:buChar char="•"/>
            </a:pPr>
            <a:r>
              <a:rPr lang="en-US" altLang="en-US" b="0" dirty="0" smtClean="0"/>
              <a:t>Consider any other technical material.</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67436563"/>
              </p:ext>
            </p:extLst>
          </p:nvPr>
        </p:nvGraphicFramePr>
        <p:xfrm>
          <a:off x="914401" y="1340768"/>
          <a:ext cx="10460567" cy="185920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28885341"/>
              </p:ext>
            </p:extLst>
          </p:nvPr>
        </p:nvGraphicFramePr>
        <p:xfrm>
          <a:off x="911424" y="1772816"/>
          <a:ext cx="10478360" cy="149345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a:t>
            </a:r>
            <a:r>
              <a:rPr lang="en-US" altLang="en-US" sz="2000" b="0" dirty="0" smtClean="0"/>
              <a:t>(5 min)</a:t>
            </a:r>
            <a:endParaRPr lang="en-US" altLang="en-US" sz="2000" b="0" dirty="0"/>
          </a:p>
          <a:p>
            <a:pPr algn="just">
              <a:spcBef>
                <a:spcPct val="20000"/>
              </a:spcBef>
              <a:buFontTx/>
              <a:buChar char="•"/>
            </a:pPr>
            <a:r>
              <a:rPr lang="en-US" altLang="en-US" sz="2000" b="0" dirty="0"/>
              <a:t>Approve March/April teleconferences minutes (11-19-577</a:t>
            </a:r>
            <a:r>
              <a:rPr lang="en-US" altLang="en-US" sz="2000" b="0" dirty="0" smtClean="0"/>
              <a:t>) (5min)</a:t>
            </a:r>
          </a:p>
          <a:p>
            <a:pPr algn="just">
              <a:spcBef>
                <a:spcPct val="20000"/>
              </a:spcBef>
              <a:buFontTx/>
              <a:buChar char="•"/>
            </a:pPr>
            <a:r>
              <a:rPr lang="en-US" altLang="en-US" sz="2000" b="0" dirty="0" smtClean="0"/>
              <a:t>CR assignment and current status of open call for CR volunteers. (11-19-431) (20min)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Review target ad hoc meeting dates towards the July meeting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7376146"/>
              </p:ext>
            </p:extLst>
          </p:nvPr>
        </p:nvGraphicFramePr>
        <p:xfrm>
          <a:off x="929215" y="1628800"/>
          <a:ext cx="10460568" cy="304790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a:t>
            </a:r>
            <a:r>
              <a:rPr lang="en-US" dirty="0" smtClean="0"/>
              <a:t>2019</a:t>
            </a:r>
            <a:r>
              <a:rPr lang="en-US" b="0" dirty="0" smtClean="0"/>
              <a:t>” </a:t>
            </a:r>
            <a:r>
              <a:rPr lang="en-US" b="0" dirty="0"/>
              <a:t>posted to Mentor on </a:t>
            </a:r>
            <a:r>
              <a:rPr lang="en-US" b="0" dirty="0" smtClean="0"/>
              <a:t>March 22</a:t>
            </a:r>
            <a:r>
              <a:rPr lang="en-US" b="0" baseline="30000" dirty="0" smtClean="0"/>
              <a:t>nd</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11-19/458 </a:t>
            </a:r>
            <a:r>
              <a:rPr lang="en-US" b="0" dirty="0" smtClean="0"/>
              <a:t>r0 </a:t>
            </a:r>
            <a:r>
              <a:rPr lang="en-US" b="0" dirty="0"/>
              <a:t>as </a:t>
            </a:r>
            <a:r>
              <a:rPr lang="en-US" b="0" dirty="0" err="1"/>
              <a:t>TGaz</a:t>
            </a:r>
            <a:r>
              <a:rPr lang="en-US" b="0" dirty="0"/>
              <a:t> meeting minutes for the </a:t>
            </a:r>
            <a:r>
              <a:rPr lang="en-US" b="0" dirty="0" smtClean="0"/>
              <a:t>March </a:t>
            </a:r>
            <a:r>
              <a:rPr lang="en-US" b="0" dirty="0" smtClean="0"/>
              <a:t>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a:t>
            </a:r>
            <a:r>
              <a:rPr lang="en-US" altLang="en-US" b="0" dirty="0" smtClean="0"/>
              <a:t>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r>
              <a:rPr lang="en-US" b="0" dirty="0" smtClean="0"/>
              <a:t>.</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a:t>
            </a:r>
            <a:r>
              <a:rPr lang="en-US" altLang="en-US" b="0" dirty="0" smtClean="0"/>
              <a:t>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 2019</a:t>
            </a:r>
            <a:r>
              <a:rPr lang="en-US" b="0" dirty="0" smtClean="0"/>
              <a:t>.</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3829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a:t>
            </a:r>
            <a:r>
              <a:rPr lang="en-US" dirty="0" smtClean="0"/>
              <a:t>)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(30min)</a:t>
            </a:r>
          </a:p>
          <a:p>
            <a:pPr algn="just">
              <a:spcBef>
                <a:spcPct val="20000"/>
              </a:spcBef>
              <a:buFontTx/>
              <a:buChar char="•"/>
            </a:pPr>
            <a:r>
              <a:rPr lang="en-US" altLang="en-US" sz="2000" b="0" dirty="0" smtClean="0"/>
              <a:t>Ad hoc setting (7min)</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41363005"/>
              </p:ext>
            </p:extLst>
          </p:nvPr>
        </p:nvGraphicFramePr>
        <p:xfrm>
          <a:off x="551384" y="1556793"/>
          <a:ext cx="11161240" cy="1412882"/>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a:t>
            </a:r>
            <a:r>
              <a:rPr lang="en-US" dirty="0" smtClean="0"/>
              <a:t>the two </a:t>
            </a:r>
            <a:r>
              <a:rPr lang="en-US" dirty="0" smtClean="0"/>
              <a:t>upcoming IEEE weeks:</a:t>
            </a:r>
          </a:p>
          <a:p>
            <a:pPr lvl="1">
              <a:buFont typeface="Arial" panose="020B0604020202020204" pitchFamily="34" charset="0"/>
              <a:buChar char="•"/>
            </a:pPr>
            <a:r>
              <a:rPr lang="en-US" sz="2400" dirty="0" smtClean="0"/>
              <a:t>Ad </a:t>
            </a:r>
            <a:r>
              <a:rPr lang="en-US" sz="2400" dirty="0" smtClean="0"/>
              <a:t>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6240015"/>
              </p:ext>
            </p:extLst>
          </p:nvPr>
        </p:nvGraphicFramePr>
        <p:xfrm>
          <a:off x="551384" y="1628800"/>
          <a:ext cx="11233247" cy="2824397"/>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ISTA2RSTA LMR Overview</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Approve </a:t>
            </a:r>
            <a:r>
              <a:rPr lang="en-US" altLang="en-US" sz="2000" b="0" dirty="0" err="1" smtClean="0"/>
              <a:t>TGaz</a:t>
            </a:r>
            <a:r>
              <a:rPr lang="en-US" altLang="en-US" sz="2000" b="0" dirty="0" smtClean="0"/>
              <a:t> Ad hoc meeting and </a:t>
            </a:r>
            <a:r>
              <a:rPr lang="en-US" altLang="en-US" sz="2000" b="0" dirty="0" err="1" smtClean="0"/>
              <a:t>telecons</a:t>
            </a:r>
            <a:r>
              <a:rPr lang="en-US" altLang="en-US" sz="2000" b="0" dirty="0" smtClean="0"/>
              <a:t> (10min)</a:t>
            </a:r>
          </a:p>
          <a:p>
            <a:pPr algn="just">
              <a:spcBef>
                <a:spcPct val="20000"/>
              </a:spcBef>
              <a:buFontTx/>
              <a:buChar char="•"/>
            </a:pPr>
            <a:r>
              <a:rPr lang="en-US" altLang="en-US" sz="2000" b="0" dirty="0" smtClean="0"/>
              <a:t>Review process for </a:t>
            </a:r>
            <a:r>
              <a:rPr lang="en-US" altLang="en-US" sz="2000" b="0" dirty="0" err="1" smtClean="0"/>
              <a:t>TGaz</a:t>
            </a:r>
            <a:r>
              <a:rPr lang="en-US" altLang="en-US" sz="2000" b="0" dirty="0" smtClean="0"/>
              <a:t> Ad hoc (10 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p>
          <a:p>
            <a:pPr algn="just">
              <a:spcBef>
                <a:spcPct val="20000"/>
              </a:spcBef>
              <a:buFontTx/>
              <a:buChar char="•"/>
            </a:pPr>
            <a:r>
              <a:rPr lang="en-US" altLang="en-US" sz="2000" b="0" dirty="0"/>
              <a:t>Review TG timelines, accomplishments and targets </a:t>
            </a:r>
            <a:r>
              <a:rPr lang="en-US" altLang="en-US" sz="2000" b="0" dirty="0" smtClean="0"/>
              <a:t>(as time permits)</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02208198"/>
              </p:ext>
            </p:extLst>
          </p:nvPr>
        </p:nvGraphicFramePr>
        <p:xfrm>
          <a:off x="767408" y="1556792"/>
          <a:ext cx="10729192" cy="2216224"/>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additional</a:t>
                      </a:r>
                      <a:r>
                        <a:rPr lang="en-US" sz="1600" kern="1200" baseline="0" dirty="0" smtClean="0">
                          <a:solidFill>
                            <a:schemeClr val="dk1"/>
                          </a:solidFill>
                          <a:latin typeface="+mn-lt"/>
                          <a:ea typeface="+mn-ea"/>
                          <a:cs typeface="+mn-cs"/>
                        </a:rPr>
                        <a:t> time</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45min</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11-19-149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Multiband 60GHz </a:t>
                      </a:r>
                      <a:r>
                        <a:rPr lang="en-US" sz="1600" kern="1200" dirty="0" err="1" smtClean="0">
                          <a:solidFill>
                            <a:schemeClr val="dk1"/>
                          </a:solidFill>
                          <a:latin typeface="+mn-lt"/>
                          <a:ea typeface="+mn-ea"/>
                          <a:cs typeface="+mn-cs"/>
                        </a:rPr>
                        <a:t>Loc</a:t>
                      </a:r>
                      <a:r>
                        <a:rPr lang="en-US" sz="1600" kern="1200" dirty="0" smtClean="0">
                          <a:solidFill>
                            <a:schemeClr val="dk1"/>
                          </a:solidFill>
                          <a:latin typeface="+mn-lt"/>
                          <a:ea typeface="+mn-ea"/>
                          <a:cs typeface="+mn-cs"/>
                        </a:rPr>
                        <a:t> capability publishing txt.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r>
                        <a:rPr lang="en-US" sz="1400" kern="1200" baseline="0" dirty="0" smtClean="0">
                          <a:solidFill>
                            <a:schemeClr val="dk1"/>
                          </a:solidFill>
                          <a:latin typeface="+mn-lt"/>
                          <a:ea typeface="+mn-ea"/>
                          <a:cs typeface="+mn-cs"/>
                        </a:rPr>
                        <a:t> - completion</a:t>
                      </a: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24613</TotalTime>
  <Words>3546</Words>
  <Application>Microsoft Office PowerPoint</Application>
  <PresentationFormat>Widescreen</PresentationFormat>
  <Paragraphs>825</Paragraphs>
  <Slides>71</Slides>
  <Notes>17</Notes>
  <HiddenSlides>35</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Presentation ordering for slot # 1</vt:lpstr>
      <vt:lpstr>Approval of previous meeting minutes</vt:lpstr>
      <vt:lpstr>Approval of March/April Telecon Minutes</vt:lpstr>
      <vt:lpstr>Approval of March/April Telecon Minutes</vt:lpstr>
      <vt:lpstr>11-19-431 Comment Assignment</vt:lpstr>
      <vt:lpstr>Comment Resolution from Ad Hoc and Telecon</vt:lpstr>
      <vt:lpstr>June/July ad hoc meeting dates</vt:lpstr>
      <vt:lpstr>CR Submission 11-19-331 (to postpone) – March Meeting</vt:lpstr>
      <vt:lpstr>CR Submission 11-19-331 (amended) </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Reminder to do attendance</vt:lpstr>
      <vt:lpstr>Recess</vt:lpstr>
      <vt:lpstr>Meeting Slot # 3 discussion items</vt:lpstr>
      <vt:lpstr>Presentation ordering for slot # 3</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357</cp:revision>
  <cp:lastPrinted>1601-01-01T00:00:00Z</cp:lastPrinted>
  <dcterms:created xsi:type="dcterms:W3CDTF">2018-08-06T10:28:59Z</dcterms:created>
  <dcterms:modified xsi:type="dcterms:W3CDTF">2019-04-05T20:37:23Z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2019-04-05 20:37:23Z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