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58" r:id="rId2"/>
  </p:sldMasterIdLst>
  <p:notesMasterIdLst>
    <p:notesMasterId r:id="rId99"/>
  </p:notesMasterIdLst>
  <p:handoutMasterIdLst>
    <p:handoutMasterId r:id="rId100"/>
  </p:handoutMasterIdLst>
  <p:sldIdLst>
    <p:sldId id="256" r:id="rId3"/>
    <p:sldId id="257" r:id="rId4"/>
    <p:sldId id="303" r:id="rId5"/>
    <p:sldId id="329" r:id="rId6"/>
    <p:sldId id="330" r:id="rId7"/>
    <p:sldId id="331" r:id="rId8"/>
    <p:sldId id="332" r:id="rId9"/>
    <p:sldId id="333" r:id="rId10"/>
    <p:sldId id="334" r:id="rId11"/>
    <p:sldId id="335" r:id="rId12"/>
    <p:sldId id="336" r:id="rId13"/>
    <p:sldId id="337" r:id="rId14"/>
    <p:sldId id="341" r:id="rId15"/>
    <p:sldId id="342" r:id="rId16"/>
    <p:sldId id="343" r:id="rId17"/>
    <p:sldId id="344" r:id="rId18"/>
    <p:sldId id="345" r:id="rId19"/>
    <p:sldId id="346" r:id="rId20"/>
    <p:sldId id="347" r:id="rId21"/>
    <p:sldId id="348" r:id="rId22"/>
    <p:sldId id="350" r:id="rId23"/>
    <p:sldId id="349" r:id="rId24"/>
    <p:sldId id="351" r:id="rId25"/>
    <p:sldId id="352" r:id="rId26"/>
    <p:sldId id="353" r:id="rId27"/>
    <p:sldId id="354" r:id="rId28"/>
    <p:sldId id="355" r:id="rId29"/>
    <p:sldId id="356" r:id="rId30"/>
    <p:sldId id="357" r:id="rId31"/>
    <p:sldId id="358" r:id="rId32"/>
    <p:sldId id="359" r:id="rId33"/>
    <p:sldId id="365" r:id="rId34"/>
    <p:sldId id="390" r:id="rId35"/>
    <p:sldId id="391" r:id="rId36"/>
    <p:sldId id="392" r:id="rId37"/>
    <p:sldId id="393" r:id="rId38"/>
    <p:sldId id="394" r:id="rId39"/>
    <p:sldId id="395" r:id="rId40"/>
    <p:sldId id="396" r:id="rId41"/>
    <p:sldId id="397" r:id="rId42"/>
    <p:sldId id="398" r:id="rId43"/>
    <p:sldId id="375" r:id="rId44"/>
    <p:sldId id="376" r:id="rId45"/>
    <p:sldId id="377" r:id="rId46"/>
    <p:sldId id="371" r:id="rId47"/>
    <p:sldId id="378" r:id="rId48"/>
    <p:sldId id="379" r:id="rId49"/>
    <p:sldId id="372" r:id="rId50"/>
    <p:sldId id="380" r:id="rId51"/>
    <p:sldId id="373" r:id="rId52"/>
    <p:sldId id="374" r:id="rId53"/>
    <p:sldId id="381" r:id="rId54"/>
    <p:sldId id="382" r:id="rId55"/>
    <p:sldId id="383" r:id="rId56"/>
    <p:sldId id="384" r:id="rId57"/>
    <p:sldId id="385" r:id="rId58"/>
    <p:sldId id="386" r:id="rId59"/>
    <p:sldId id="387" r:id="rId60"/>
    <p:sldId id="388" r:id="rId61"/>
    <p:sldId id="389" r:id="rId62"/>
    <p:sldId id="400" r:id="rId63"/>
    <p:sldId id="401" r:id="rId64"/>
    <p:sldId id="402" r:id="rId65"/>
    <p:sldId id="404" r:id="rId66"/>
    <p:sldId id="405" r:id="rId67"/>
    <p:sldId id="403" r:id="rId68"/>
    <p:sldId id="406" r:id="rId69"/>
    <p:sldId id="407" r:id="rId70"/>
    <p:sldId id="408" r:id="rId71"/>
    <p:sldId id="412" r:id="rId72"/>
    <p:sldId id="413" r:id="rId73"/>
    <p:sldId id="414" r:id="rId74"/>
    <p:sldId id="415" r:id="rId75"/>
    <p:sldId id="409" r:id="rId76"/>
    <p:sldId id="417" r:id="rId77"/>
    <p:sldId id="418" r:id="rId78"/>
    <p:sldId id="419" r:id="rId79"/>
    <p:sldId id="421" r:id="rId80"/>
    <p:sldId id="422" r:id="rId81"/>
    <p:sldId id="424" r:id="rId82"/>
    <p:sldId id="423" r:id="rId83"/>
    <p:sldId id="425" r:id="rId84"/>
    <p:sldId id="426" r:id="rId85"/>
    <p:sldId id="427" r:id="rId86"/>
    <p:sldId id="428" r:id="rId87"/>
    <p:sldId id="429" r:id="rId88"/>
    <p:sldId id="430" r:id="rId89"/>
    <p:sldId id="431" r:id="rId90"/>
    <p:sldId id="432" r:id="rId91"/>
    <p:sldId id="433" r:id="rId92"/>
    <p:sldId id="434" r:id="rId93"/>
    <p:sldId id="435" r:id="rId94"/>
    <p:sldId id="436" r:id="rId95"/>
    <p:sldId id="437" r:id="rId96"/>
    <p:sldId id="438" r:id="rId97"/>
    <p:sldId id="453" r:id="rId98"/>
  </p:sldIdLst>
  <p:sldSz cx="9144000" cy="6858000" type="screen4x3"/>
  <p:notesSz cx="6934200" cy="9280525"/>
  <p:defaultTextStyle>
    <a:defPPr>
      <a:defRPr lang="en-GB"/>
    </a:defPPr>
    <a:lvl1pPr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1pPr>
    <a:lvl2pPr marL="742950" indent="-28575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2pPr>
    <a:lvl3pPr marL="11430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3pPr>
    <a:lvl4pPr marL="16002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4pPr>
    <a:lvl5pPr marL="20574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5pPr>
    <a:lvl6pPr marL="22860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6pPr>
    <a:lvl7pPr marL="27432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7pPr>
    <a:lvl8pPr marL="32004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8pPr>
    <a:lvl9pPr marL="36576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90"/>
            <p14:sldId id="391"/>
            <p14:sldId id="392"/>
            <p14:sldId id="393"/>
            <p14:sldId id="394"/>
            <p14:sldId id="395"/>
            <p14:sldId id="396"/>
            <p14:sldId id="397"/>
            <p14:sldId id="398"/>
            <p14:sldId id="375"/>
            <p14:sldId id="376"/>
            <p14:sldId id="377"/>
            <p14:sldId id="371"/>
            <p14:sldId id="378"/>
            <p14:sldId id="379"/>
            <p14:sldId id="372"/>
            <p14:sldId id="380"/>
            <p14:sldId id="373"/>
            <p14:sldId id="374"/>
            <p14:sldId id="381"/>
            <p14:sldId id="382"/>
            <p14:sldId id="383"/>
            <p14:sldId id="384"/>
            <p14:sldId id="385"/>
            <p14:sldId id="386"/>
            <p14:sldId id="387"/>
            <p14:sldId id="388"/>
            <p14:sldId id="389"/>
          </p14:sldIdLst>
        </p14:section>
        <p14:section name="2019-11-Kona, HI, USA" id="{CC5BE49C-10C0-4A52-B162-3997D9916F9B}">
          <p14:sldIdLst>
            <p14:sldId id="400"/>
            <p14:sldId id="401"/>
            <p14:sldId id="402"/>
            <p14:sldId id="404"/>
            <p14:sldId id="405"/>
            <p14:sldId id="403"/>
            <p14:sldId id="406"/>
            <p14:sldId id="407"/>
            <p14:sldId id="408"/>
            <p14:sldId id="412"/>
            <p14:sldId id="413"/>
            <p14:sldId id="414"/>
            <p14:sldId id="415"/>
            <p14:sldId id="409"/>
            <p14:sldId id="417"/>
            <p14:sldId id="418"/>
            <p14:sldId id="419"/>
          </p14:sldIdLst>
        </p14:section>
        <p14:section name="2020-1, Irvine, CA, USA" id="{8E3097E7-D44B-435D-99F3-923B2696886A}">
          <p14:sldIdLst>
            <p14:sldId id="421"/>
            <p14:sldId id="422"/>
            <p14:sldId id="424"/>
            <p14:sldId id="423"/>
            <p14:sldId id="425"/>
            <p14:sldId id="426"/>
            <p14:sldId id="427"/>
            <p14:sldId id="428"/>
            <p14:sldId id="429"/>
            <p14:sldId id="430"/>
            <p14:sldId id="431"/>
            <p14:sldId id="432"/>
            <p14:sldId id="433"/>
            <p14:sldId id="434"/>
            <p14:sldId id="435"/>
            <p14:sldId id="436"/>
            <p14:sldId id="437"/>
            <p14:sldId id="438"/>
            <p14:sldId id="4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5914" autoAdjust="0"/>
  </p:normalViewPr>
  <p:slideViewPr>
    <p:cSldViewPr>
      <p:cViewPr>
        <p:scale>
          <a:sx n="99" d="100"/>
          <a:sy n="99" d="100"/>
        </p:scale>
        <p:origin x="888" y="78"/>
      </p:cViewPr>
      <p:guideLst>
        <p:guide orient="horz" pos="2160"/>
        <p:guide pos="2880"/>
      </p:guideLst>
    </p:cSldViewPr>
  </p:slideViewPr>
  <p:outlineViewPr>
    <p:cViewPr varScale="1">
      <p:scale>
        <a:sx n="170" d="200"/>
        <a:sy n="170" d="200"/>
      </p:scale>
      <p:origin x="0" y="-29063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t>‹#›</a:t>
            </a:fld>
            <a:endParaRPr lang="en-US"/>
          </a:p>
        </p:txBody>
      </p:sp>
    </p:spTree>
    <p:extLst>
      <p:ext uri="{BB962C8B-B14F-4D97-AF65-F5344CB8AC3E}">
        <p14:creationId xmlns:p14="http://schemas.microsoft.com/office/powerpoint/2010/main" val="195034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ln>
          <a:effectLst/>
        </p:spPr>
        <p:txBody>
          <a:bodyPr vert="horz" wrap="square" lIns="0" tIns="0" rIns="0" bIns="0" numCol="1" anchor="b"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ln>
          <a:effectLst/>
        </p:spPr>
        <p:txBody>
          <a:bodyPr vert="horz" wrap="square" lIns="93600" tIns="46080" rIns="93600" bIns="46080" numCol="1" anchor="t" anchorCtr="0" compatLnSpc="1"/>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ln>
          <a:effectLst/>
        </p:spPr>
        <p:txBody>
          <a:bodyPr vert="horz" wrap="square" lIns="0" tIns="0" rIns="0" bIns="0" numCol="1" anchor="t" anchorCtr="0" compatLnSpc="1"/>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ln>
          <a:effectLst/>
        </p:spPr>
        <p:txBody>
          <a:bodyPr/>
          <a:lstStyle/>
          <a:p>
            <a:endParaRPr lang="en-GB"/>
          </a:p>
        </p:txBody>
      </p:sp>
    </p:spTree>
    <p:extLst>
      <p:ext uri="{BB962C8B-B14F-4D97-AF65-F5344CB8AC3E}">
        <p14:creationId xmlns:p14="http://schemas.microsoft.com/office/powerpoint/2010/main" val="904457035"/>
      </p:ext>
    </p:extLst>
  </p:cSld>
  <p:clrMap bg1="lt1" tx1="dk1" bg2="lt2" tx2="dk2" accent1="accent1" accent2="accent2" accent3="accent3" accent4="accent4" accent5="accent5" accent6="accent6" hlink="hlink" folHlink="folHlink"/>
  <p:hf/>
  <p:notesStyle>
    <a:lvl1pPr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1pPr>
    <a:lvl2pPr marL="742950" indent="-28575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2pPr>
    <a:lvl3pPr marL="11430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3pPr>
    <a:lvl4pPr marL="16002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4pPr>
    <a:lvl5pPr marL="20574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de-DE"/>
              <a:t>doc.: IEEE 802.11-18/2123r1</a:t>
            </a:r>
            <a:endParaRPr lang="en-US"/>
          </a:p>
        </p:txBody>
      </p:sp>
      <p:sp>
        <p:nvSpPr>
          <p:cNvPr id="5" name="Rectangle 3"/>
          <p:cNvSpPr>
            <a:spLocks noGrp="1" noChangeArrowheads="1"/>
          </p:cNvSpPr>
          <p:nvPr>
            <p:ph type="dt"/>
          </p:nvPr>
        </p:nvSpPr>
        <p:spPr/>
        <p:txBody>
          <a:bodyPr/>
          <a:lstStyle/>
          <a:p>
            <a:r>
              <a:rPr lang="en-US"/>
              <a:t>March 2019</a:t>
            </a:r>
          </a:p>
        </p:txBody>
      </p:sp>
      <p:sp>
        <p:nvSpPr>
          <p:cNvPr id="6" name="Rectangle 6"/>
          <p:cNvSpPr>
            <a:spLocks noGrp="1" noChangeArrowheads="1"/>
          </p:cNvSpPr>
          <p:nvPr>
            <p:ph type="ftr"/>
          </p:nvPr>
        </p:nvSpPr>
        <p:spPr/>
        <p:txBody>
          <a:bodyPr/>
          <a:lstStyle/>
          <a:p>
            <a:r>
              <a:rPr lang="de-DE"/>
              <a:t>Marc Emmelmann (Koden-TI)</a:t>
            </a:r>
            <a:endParaRPr lang="en-US"/>
          </a:p>
        </p:txBody>
      </p:sp>
      <p:sp>
        <p:nvSpPr>
          <p:cNvPr id="7" name="Rectangle 7"/>
          <p:cNvSpPr>
            <a:spLocks noGrp="1" noChangeArrowheads="1"/>
          </p:cNvSpPr>
          <p:nvPr>
            <p:ph type="sldNum"/>
          </p:nvPr>
        </p:nvSpPr>
        <p:spPr/>
        <p:txBody>
          <a:bodyPr/>
          <a:lstStyle/>
          <a:p>
            <a:r>
              <a:rPr lang="en-US"/>
              <a:t>Page </a:t>
            </a:r>
            <a:fld id="{465D53FD-DB5F-4815-BF01-6488A8FBD189}" type="slidenum">
              <a:rPr lang="en-US"/>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140920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de-DE"/>
              <a:t>doc.: IEEE 802.11-18/2123r1</a:t>
            </a:r>
            <a:endParaRPr lang="en-US"/>
          </a:p>
        </p:txBody>
      </p:sp>
      <p:sp>
        <p:nvSpPr>
          <p:cNvPr id="5" name="Rectangle 3"/>
          <p:cNvSpPr>
            <a:spLocks noGrp="1" noChangeArrowheads="1"/>
          </p:cNvSpPr>
          <p:nvPr>
            <p:ph type="dt"/>
          </p:nvPr>
        </p:nvSpPr>
        <p:spPr/>
        <p:txBody>
          <a:bodyPr/>
          <a:lstStyle/>
          <a:p>
            <a:r>
              <a:rPr lang="en-US"/>
              <a:t>March 2019</a:t>
            </a:r>
          </a:p>
        </p:txBody>
      </p:sp>
      <p:sp>
        <p:nvSpPr>
          <p:cNvPr id="6" name="Rectangle 6"/>
          <p:cNvSpPr>
            <a:spLocks noGrp="1" noChangeArrowheads="1"/>
          </p:cNvSpPr>
          <p:nvPr>
            <p:ph type="ftr"/>
          </p:nvPr>
        </p:nvSpPr>
        <p:spPr/>
        <p:txBody>
          <a:bodyPr/>
          <a:lstStyle/>
          <a:p>
            <a:r>
              <a:rPr lang="de-DE"/>
              <a:t>Marc Emmelmann (Koden-TI)</a:t>
            </a:r>
            <a:endParaRPr lang="en-US"/>
          </a:p>
        </p:txBody>
      </p:sp>
      <p:sp>
        <p:nvSpPr>
          <p:cNvPr id="7" name="Rectangle 7"/>
          <p:cNvSpPr>
            <a:spLocks noGrp="1" noChangeArrowheads="1"/>
          </p:cNvSpPr>
          <p:nvPr>
            <p:ph type="sldNum"/>
          </p:nvPr>
        </p:nvSpPr>
        <p:spPr/>
        <p:txBody>
          <a:bodyPr/>
          <a:lstStyle/>
          <a:p>
            <a:r>
              <a:rPr lang="en-US"/>
              <a:t>Page </a:t>
            </a:r>
            <a:fld id="{CA5AFF69-4AEE-4693-9CD6-98E2EBC076EC}" type="slidenum">
              <a:rPr lang="en-US"/>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299283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t>73</a:t>
            </a:fld>
            <a:endParaRPr lang="en-US"/>
          </a:p>
        </p:txBody>
      </p:sp>
    </p:spTree>
    <p:extLst>
      <p:ext uri="{BB962C8B-B14F-4D97-AF65-F5344CB8AC3E}">
        <p14:creationId xmlns:p14="http://schemas.microsoft.com/office/powerpoint/2010/main" val="1765114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t>88</a:t>
            </a:fld>
            <a:endParaRPr lang="en-US"/>
          </a:p>
        </p:txBody>
      </p:sp>
    </p:spTree>
    <p:extLst>
      <p:ext uri="{BB962C8B-B14F-4D97-AF65-F5344CB8AC3E}">
        <p14:creationId xmlns:p14="http://schemas.microsoft.com/office/powerpoint/2010/main" val="1433936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t>89</a:t>
            </a:fld>
            <a:endParaRPr lang="en-US"/>
          </a:p>
        </p:txBody>
      </p:sp>
    </p:spTree>
    <p:extLst>
      <p:ext uri="{BB962C8B-B14F-4D97-AF65-F5344CB8AC3E}">
        <p14:creationId xmlns:p14="http://schemas.microsoft.com/office/powerpoint/2010/main" val="2602362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3C593-AFE8-41F9-9FF1-1E1BACEAC107}"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3C593-AFE8-41F9-9FF1-1E1BACEAC107}"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3C593-AFE8-41F9-9FF1-1E1BACEAC107}"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3C593-AFE8-41F9-9FF1-1E1BACEAC107}"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dirty="0"/>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ln>
          <a:effectLst/>
        </p:spPr>
        <p:txBody>
          <a:bodyPr vert="horz" wrap="square" lIns="92160" tIns="46080" rIns="92160" bIns="46080" numCol="1"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ln>
          <a:effectLst/>
        </p:spPr>
        <p:txBody>
          <a:bodyPr/>
          <a:lstStyle/>
          <a:p>
            <a:endParaRPr lang="en-GB"/>
          </a:p>
        </p:txBody>
      </p:sp>
      <p:sp>
        <p:nvSpPr>
          <p:cNvPr id="10" name="Date Placeholder 3"/>
          <p:cNvSpPr txBox="1"/>
          <p:nvPr/>
        </p:nvSpPr>
        <p:spPr bwMode="auto">
          <a:xfrm>
            <a:off x="5000628" y="357166"/>
            <a:ext cx="3500462"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6" charset="0"/>
                <a:ea typeface="MS Gothic" panose="020B0609070205080204" charset="-128"/>
                <a:cs typeface="Arial Unicode MS" charset="0"/>
              </a:rPr>
              <a:t>802.11-19/0514r1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6" charset="0"/>
                <a:ea typeface="MS Gothic" panose="020B0609070205080204" charset="-128"/>
                <a:cs typeface="Arial Unicode MS" charset="0"/>
              </a:rPr>
              <a:t>4</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C593-AFE8-41F9-9FF1-1E1BACEAC107}" type="datetimeFigureOut">
              <a:rPr lang="en-US" smtClean="0"/>
              <a:t>1/16/2020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C84E-5B62-4EC0-9C25-8C55A475B1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dirty="0"/>
              <a:t>1</a:t>
            </a:fld>
            <a:endParaRPr lang="en-GB" dirty="0"/>
          </a:p>
        </p:txBody>
      </p:sp>
      <p:sp>
        <p:nvSpPr>
          <p:cNvPr id="3073"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494" name="Document" r:id="rId4" imgW="8255635" imgH="2513330" progId="Word.Document.8">
                  <p:embed/>
                </p:oleObj>
              </mc:Choice>
              <mc:Fallback>
                <p:oleObj name="Document" r:id="rId4" imgW="8255635" imgH="2513330"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t>2</a:t>
            </a:fld>
            <a:endParaRPr lang="en-GB"/>
          </a:p>
        </p:txBody>
      </p:sp>
      <p:sp>
        <p:nvSpPr>
          <p:cNvPr id="4097"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p:spPr>
        <p:txBody>
          <a:bodyPr/>
          <a:lstStyle/>
          <a:p>
            <a:pP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495" algn="l"/>
                <a:tab pos="1826895" algn="l"/>
                <a:tab pos="2741295" algn="l"/>
                <a:tab pos="3655695" algn="l"/>
                <a:tab pos="4570095" algn="l"/>
                <a:tab pos="5484495" algn="l"/>
                <a:tab pos="6398895" algn="l"/>
                <a:tab pos="7313295" algn="l"/>
                <a:tab pos="8227695" algn="l"/>
                <a:tab pos="9142095" algn="l"/>
                <a:tab pos="10056495" algn="l"/>
              </a:tabLst>
            </a:pPr>
            <a:endParaRPr lang="en-GB" dirty="0"/>
          </a:p>
          <a:p>
            <a:pPr>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p:spPr>
            <p:txBody>
              <a:bodyPr/>
              <a:lstStyle/>
              <a:p>
                <a:r>
                  <a:rPr lang="en-US">
                    <a:noFill/>
                  </a:rPr>
                  <a:t> </a:t>
                </a:r>
                <a:endParaRPr lang="en-US">
                  <a:noFill/>
                </a:endParaRPr>
              </a:p>
            </p:txBody>
          </p:sp>
        </mc:Fallback>
      </mc:AlternateContent>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t>
            </a:r>
            <a:r>
              <a:rPr lang="en-US" dirty="0"/>
              <a:t>2019 </a:t>
            </a:r>
            <a:r>
              <a:rPr lang="en-US" dirty="0" smtClean="0"/>
              <a:t/>
            </a:r>
            <a:br>
              <a:rPr lang="en-US" dirty="0" smtClean="0"/>
            </a:br>
            <a:r>
              <a:rPr lang="en-US" dirty="0" smtClean="0"/>
              <a:t>FRD &amp; SFD Motions</a:t>
            </a:r>
            <a:endParaRPr lang="en-US" dirty="0"/>
          </a:p>
        </p:txBody>
      </p:sp>
      <p:sp>
        <p:nvSpPr>
          <p:cNvPr id="3" name="Text Placeholder 2"/>
          <p:cNvSpPr>
            <a:spLocks noGrp="1"/>
          </p:cNvSpPr>
          <p:nvPr>
            <p:ph type="body" idx="1"/>
          </p:nvPr>
        </p:nvSpPr>
        <p:spPr/>
        <p:txBody>
          <a:bodyPr/>
          <a:lstStyle/>
          <a:p>
            <a:r>
              <a:rPr lang="en-US" dirty="0"/>
              <a:t>Motion </a:t>
            </a:r>
            <a:r>
              <a:rPr lang="en-US" dirty="0" smtClean="0"/>
              <a:t>#27 </a:t>
            </a:r>
            <a:r>
              <a:rPr lang="en-US"/>
              <a:t>-- </a:t>
            </a:r>
            <a:r>
              <a:rPr lang="en-US" smtClean="0"/>
              <a:t>#54</a:t>
            </a:r>
            <a:endParaRPr lang="en-US" dirty="0"/>
          </a:p>
          <a:p>
            <a:endParaRPr lang="en-US" dirty="0"/>
          </a:p>
          <a:p>
            <a:r>
              <a:rPr lang="en-US" dirty="0" smtClean="0"/>
              <a:t>Hanoi, Vietnam</a:t>
            </a:r>
            <a:endParaRPr lang="en-US" dirty="0"/>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altLang="zh-CN" dirty="0"/>
              <a:t>Second: </a:t>
            </a:r>
            <a:r>
              <a:rPr lang="en-US" altLang="zh-CN" dirty="0" err="1"/>
              <a:t>Hongyuan</a:t>
            </a:r>
            <a:r>
              <a:rPr lang="en-US" altLang="zh-CN" dirty="0"/>
              <a:t> Zhang</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p:cNvSpPr txBox="1"/>
          <p:nvPr/>
        </p:nvSpPr>
        <p:spPr>
          <a:xfrm>
            <a:off x="5510218" y="6488385"/>
            <a:ext cx="3184520" cy="180975"/>
          </a:xfrm>
          <a:prstGeom prst="rect">
            <a:avLst/>
          </a:prstGeom>
        </p:spPr>
        <p:txBody>
          <a:bodyPr/>
          <a:lstStyle>
            <a:defPPr>
              <a:defRPr lang="en-GB"/>
            </a:defPPr>
            <a:lvl1pPr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1pPr>
            <a:lvl2pPr marL="742950" indent="-28575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2pPr>
            <a:lvl3pPr marL="11430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3pPr>
            <a:lvl4pPr marL="16002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4pPr>
            <a:lvl5pPr marL="20574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5pPr>
            <a:lvl6pPr marL="22860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6pPr>
            <a:lvl7pPr marL="27432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7pPr>
            <a:lvl8pPr marL="32004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8pPr>
            <a:lvl9pPr marL="36576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9pPr>
          </a:lstStyle>
          <a:p>
            <a:r>
              <a:rPr lang="de-DE" dirty="0" smtClean="0"/>
              <a:t>Bo Sun (ZTE)</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altLang="zh-CN" dirty="0"/>
              <a:t>Second: </a:t>
            </a:r>
            <a:r>
              <a:rPr lang="en-US" altLang="zh-CN" dirty="0" err="1"/>
              <a:t>Hongyuan</a:t>
            </a:r>
            <a:r>
              <a:rPr lang="en-US" altLang="zh-CN" dirty="0"/>
              <a:t> Zhang</a:t>
            </a:r>
          </a:p>
          <a:p>
            <a:r>
              <a:rPr lang="en-US" altLang="zh-CN" dirty="0"/>
              <a:t>Result: </a:t>
            </a:r>
            <a:r>
              <a:rPr lang="en-US" altLang="zh-CN" dirty="0" smtClean="0"/>
              <a:t>Y6/N4/A5.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#28</a:t>
            </a:r>
            <a:br>
              <a:rPr lang="en-US" altLang="zh-CN" dirty="0" smtClean="0"/>
            </a:br>
            <a:r>
              <a:rPr lang="en-US" altLang="zh-CN" sz="2000" dirty="0" smtClean="0"/>
              <a:t>(DCN:</a:t>
            </a:r>
            <a:r>
              <a:rPr lang="en-US" sz="2000" dirty="0" smtClean="0"/>
              <a:t>1470r0)</a:t>
            </a:r>
            <a:endParaRPr lang="en-US" altLang="zh-CN" sz="2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altLang="zh-CN" dirty="0"/>
              <a:t>Second: </a:t>
            </a:r>
            <a:r>
              <a:rPr lang="en-US" altLang="zh-CN" dirty="0" err="1"/>
              <a:t>Bahar</a:t>
            </a:r>
            <a:r>
              <a:rPr lang="en-US" altLang="zh-CN" dirty="0"/>
              <a:t> </a:t>
            </a:r>
            <a:r>
              <a:rPr lang="en-US" altLang="zh-CN" dirty="0" err="1"/>
              <a:t>Sadeghi</a:t>
            </a:r>
            <a:endParaRPr lang="en-US" altLang="zh-CN" dirty="0"/>
          </a:p>
          <a:p>
            <a:r>
              <a:rPr lang="en-US" altLang="zh-CN" dirty="0"/>
              <a:t>Result: </a:t>
            </a:r>
            <a:r>
              <a:rPr lang="en-US" altLang="zh-CN" dirty="0" smtClean="0"/>
              <a:t>Approved by </a:t>
            </a:r>
            <a:r>
              <a:rPr lang="en-US" altLang="zh-CN" dirty="0"/>
              <a:t>unanimous </a:t>
            </a:r>
            <a:r>
              <a:rPr lang="en-US" altLang="zh-CN" dirty="0" smtClean="0"/>
              <a:t>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#29</a:t>
            </a:r>
            <a:br>
              <a:rPr lang="en-US" altLang="zh-CN" dirty="0" smtClean="0"/>
            </a:br>
            <a:r>
              <a:rPr lang="en-US" altLang="zh-CN" sz="2400" dirty="0" smtClean="0"/>
              <a:t>(DCN:11-19/1162r0)</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Y9/N0/A4.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#31</a:t>
            </a:r>
            <a:r>
              <a:rPr lang="en-US" altLang="zh-CN" dirty="0"/>
              <a:t/>
            </a:r>
            <a:br>
              <a:rPr lang="en-US" altLang="zh-CN" dirty="0"/>
            </a:br>
            <a:r>
              <a:rPr lang="en-US" altLang="zh-CN" sz="2400" dirty="0"/>
              <a:t>(DCN: </a:t>
            </a:r>
            <a:r>
              <a:rPr lang="en-US" sz="2400" dirty="0"/>
              <a:t>11-19/1151r3)</a:t>
            </a:r>
            <a:endParaRPr lang="en-US" altLang="zh-CN"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a:t>
            </a:r>
            <a:r>
              <a:rPr lang="en-US" dirty="0" smtClean="0"/>
              <a:t>in </a:t>
            </a:r>
            <a:r>
              <a:rPr lang="en-US" dirty="0"/>
              <a:t>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#32</a:t>
            </a:r>
            <a:br>
              <a:rPr lang="en-US" altLang="zh-CN" dirty="0" smtClean="0"/>
            </a:br>
            <a:r>
              <a:rPr lang="en-US" altLang="zh-CN" sz="2400" dirty="0"/>
              <a:t>(DCN: </a:t>
            </a:r>
            <a:r>
              <a:rPr lang="en-US" sz="2400" dirty="0"/>
              <a:t>11-19/1151r3</a:t>
            </a:r>
            <a:r>
              <a:rPr lang="en-US" sz="2400" dirty="0" smtClean="0"/>
              <a:t>)</a:t>
            </a:r>
            <a:br>
              <a:rPr lang="en-US" sz="2400" dirty="0" smtClean="0"/>
            </a:br>
            <a:r>
              <a:rPr lang="en-US" sz="2000" dirty="0" smtClean="0">
                <a:solidFill>
                  <a:srgbClr val="C00000"/>
                </a:solidFill>
              </a:rPr>
              <a:t>[Motion was amended---refer to the minutes]</a:t>
            </a:r>
            <a:endParaRPr lang="en-US" altLang="zh-CN" sz="2000" dirty="0" smtClean="0">
              <a:solidFill>
                <a:srgbClr val="C0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Y9/N0/A6.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#33</a:t>
            </a:r>
            <a:br>
              <a:rPr lang="en-US" altLang="zh-CN" dirty="0" smtClean="0"/>
            </a:br>
            <a:r>
              <a:rPr lang="en-US" sz="2400" dirty="0"/>
              <a:t> </a:t>
            </a:r>
            <a:r>
              <a:rPr lang="en-US" sz="2400" dirty="0" smtClean="0"/>
              <a:t>(DCN: 11-19/1152r2)</a:t>
            </a:r>
            <a:endParaRPr lang="en-US" altLang="zh-CN"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smtClean="0"/>
              <a:t>Y8/N1/A5.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#34</a:t>
            </a:r>
            <a:br>
              <a:rPr lang="en-US" altLang="zh-CN" dirty="0" smtClean="0"/>
            </a:br>
            <a:r>
              <a:rPr lang="en-US" sz="2400" dirty="0"/>
              <a:t> (DCN: 11-19/1152r2)</a:t>
            </a:r>
            <a:endParaRPr lang="en-US" altLang="zh-CN"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altLang="zh-CN" dirty="0"/>
              <a:t>Second: Joseph Levy</a:t>
            </a:r>
          </a:p>
          <a:p>
            <a:r>
              <a:rPr lang="en-US" altLang="zh-CN" dirty="0"/>
              <a:t>Result: </a:t>
            </a:r>
            <a:r>
              <a:rPr lang="en-US" altLang="zh-CN" dirty="0" smtClean="0"/>
              <a:t>Y6/N6/A4.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#35</a:t>
            </a:r>
            <a:br>
              <a:rPr lang="en-US" altLang="zh-CN" dirty="0" smtClean="0"/>
            </a:br>
            <a:r>
              <a:rPr lang="en-US" altLang="zh-CN" sz="2400" dirty="0" smtClean="0"/>
              <a:t>(DCN:11-19/1502r1 )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 Joseph Levy</a:t>
            </a:r>
          </a:p>
          <a:p>
            <a:r>
              <a:rPr lang="en-US" dirty="0" smtClean="0"/>
              <a:t>Result: </a:t>
            </a:r>
            <a:r>
              <a:rPr lang="en-US" altLang="zh-CN" dirty="0"/>
              <a:t>Approved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#36</a:t>
            </a:r>
            <a:br>
              <a:rPr lang="en-US" altLang="zh-CN" dirty="0" smtClean="0"/>
            </a:br>
            <a:r>
              <a:rPr lang="en-US" altLang="zh-CN" sz="2400" dirty="0" smtClean="0"/>
              <a:t>(DCN:11-19/1502r1 )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 </a:t>
            </a:r>
            <a:r>
              <a:rPr lang="en-US" dirty="0" err="1" smtClean="0"/>
              <a:t>Rui</a:t>
            </a:r>
            <a:r>
              <a:rPr lang="en-US" dirty="0" smtClean="0"/>
              <a:t> Yang</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#37</a:t>
            </a:r>
            <a:br>
              <a:rPr lang="en-US" altLang="zh-CN" dirty="0" smtClean="0"/>
            </a:br>
            <a:r>
              <a:rPr lang="en-US" altLang="zh-CN" sz="2400" dirty="0" smtClean="0"/>
              <a:t>(DCN:11-19/1503r1 )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 </a:t>
            </a:r>
            <a:r>
              <a:rPr lang="en-US" dirty="0" err="1" smtClean="0"/>
              <a:t>Hanseul</a:t>
            </a:r>
            <a:r>
              <a:rPr lang="en-US" dirty="0" smtClean="0"/>
              <a:t> Hong</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#38</a:t>
            </a:r>
            <a:br>
              <a:rPr lang="en-US" altLang="zh-CN" dirty="0" smtClean="0"/>
            </a:br>
            <a:r>
              <a:rPr lang="en-US" altLang="zh-CN" sz="2400" dirty="0" smtClean="0"/>
              <a:t>(DCN:1503r2, </a:t>
            </a:r>
            <a:r>
              <a:rPr lang="en-US" altLang="zh-CN" sz="2400" dirty="0" smtClean="0">
                <a:solidFill>
                  <a:srgbClr val="FF0000"/>
                </a:solidFill>
              </a:rPr>
              <a:t>tabled, see minutes</a:t>
            </a:r>
            <a:r>
              <a:rPr lang="en-US" altLang="zh-CN" sz="2400" dirty="0" smtClean="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dirty="0"/>
              <a:t> </a:t>
            </a:r>
            <a:r>
              <a:rPr lang="en-US" dirty="0" smtClean="0"/>
              <a:t>periodicity.”</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#40</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a:t>
            </a:r>
            <a:r>
              <a:rPr lang="en-US" dirty="0" smtClean="0"/>
              <a:t>periodicity values </a:t>
            </a:r>
            <a:r>
              <a:rPr lang="en-US" dirty="0"/>
              <a:t>is 4.”</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Y9/N0/A6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#41</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#43</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ln>
          <a:extLst>
            <a:ext uri="{909E8E84-426E-40DD-AFC4-6F175D3DCCD1}">
              <a14:hiddenFill xmlns:a14="http://schemas.microsoft.com/office/drawing/2010/main">
                <a:solidFill>
                  <a:srgbClr val="FFFFFF"/>
                </a:solidFill>
              </a14:hiddenFill>
            </a:ext>
          </a:extLst>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6" charset="0"/>
              <a:buNone/>
            </a:pPr>
            <a:endParaRPr lang="en-US" altLang="zh-CN" sz="1600" b="0">
              <a:ea typeface="MS Gothic" panose="020B0609070205080204"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kumimoji="1" lang="en-US" altLang="ko-KR" sz="1200" b="0">
                <a:ea typeface="Gulim" panose="020B0600000101010101" pitchFamily="34" charset="-127"/>
              </a:rPr>
              <a:t>11bd PPDU </a:t>
            </a:r>
            <a:endParaRPr kumimoji="1" lang="ko-KR" altLang="en-US" sz="1200" b="0">
              <a:ea typeface="Gulim" panose="020B0600000101010101"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kumimoji="1" lang="en-US" altLang="ko-KR" sz="1200">
                <a:ea typeface="Gulim" panose="020B0600000101010101" pitchFamily="34" charset="-127"/>
              </a:rPr>
              <a:t>Figure 3.x 11bd PPDU format</a:t>
            </a:r>
            <a:endParaRPr kumimoji="1" lang="ko-KR" altLang="en-US" sz="1200" b="0">
              <a:ea typeface="Gulim" panose="020B0600000101010101" pitchFamily="34" charset="-127"/>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 James </a:t>
            </a:r>
            <a:r>
              <a:rPr lang="en-US" dirty="0" err="1" smtClean="0"/>
              <a:t>Lepp</a:t>
            </a:r>
            <a:endParaRPr lang="en-US" dirty="0" smtClean="0"/>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#44</a:t>
            </a:r>
            <a:br>
              <a:rPr lang="en-US" altLang="zh-CN" dirty="0" smtClean="0"/>
            </a:br>
            <a:r>
              <a:rPr lang="en-US" altLang="zh-CN" sz="2400" dirty="0" smtClean="0"/>
              <a:t>(DCN:11-19/1480r2)</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 Ronny Kim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#45</a:t>
            </a:r>
            <a:br>
              <a:rPr lang="en-US" altLang="zh-CN" dirty="0" smtClean="0"/>
            </a:br>
            <a:r>
              <a:rPr lang="en-US" altLang="zh-CN" sz="2400" dirty="0" smtClean="0"/>
              <a:t>(DCN:11-19/1478r2)</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   </a:t>
            </a:r>
            <a:r>
              <a:rPr lang="en-US" dirty="0" smtClean="0"/>
              <a:t>The </a:t>
            </a:r>
            <a:r>
              <a:rPr lang="en-US" dirty="0"/>
              <a:t>NGV-SIG field carries information required to interpret 11bd </a:t>
            </a:r>
            <a:r>
              <a:rPr lang="en-US" dirty="0" smtClean="0"/>
              <a:t>   PPDU</a:t>
            </a:r>
            <a:r>
              <a:rPr lang="en-US" dirty="0"/>
              <a:t>. The NGV-SIG field is composed of 24 data bits.</a:t>
            </a:r>
            <a:endParaRPr lang="en-US" sz="3200" dirty="0"/>
          </a:p>
          <a:p>
            <a:pPr lvl="1" latinLnBrk="1"/>
            <a:r>
              <a:rPr lang="en-US" dirty="0" smtClean="0"/>
              <a:t>    The </a:t>
            </a:r>
            <a:r>
              <a:rPr lang="en-US" dirty="0"/>
              <a:t>contents for 24 data bits are TBD</a:t>
            </a:r>
            <a:r>
              <a:rPr lang="ko-KR" altLang="en-US" dirty="0"/>
              <a:t>”</a:t>
            </a:r>
            <a:endParaRPr lang="en-US" sz="3200" dirty="0"/>
          </a:p>
          <a:p>
            <a:pPr lvl="1" latinLnBrk="1"/>
            <a:r>
              <a:rPr lang="en-US" dirty="0" smtClean="0"/>
              <a:t>    The </a:t>
            </a:r>
            <a:r>
              <a:rPr lang="en-US" dirty="0"/>
              <a:t>NGV-SIG symbol shall be BCC encoded at rate, R = 1/2, be </a:t>
            </a:r>
            <a:r>
              <a:rPr lang="en-US" dirty="0" smtClean="0"/>
              <a:t>       interleaved</a:t>
            </a:r>
            <a:r>
              <a:rPr lang="en-US" dirty="0"/>
              <a:t>,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#46</a:t>
            </a:r>
            <a:br>
              <a:rPr lang="en-US" altLang="zh-CN" dirty="0" smtClean="0"/>
            </a:br>
            <a:r>
              <a:rPr lang="en-US" altLang="zh-CN" sz="2400" dirty="0" smtClean="0"/>
              <a:t>(DCN:11-19/1484r3)</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a:t>
            </a:r>
            <a:r>
              <a:rPr lang="en-US" dirty="0" smtClean="0"/>
              <a:t>   NGV-SIG.”</a:t>
            </a:r>
            <a:endParaRPr lang="en-US" dirty="0"/>
          </a:p>
          <a:p>
            <a:endParaRPr lang="en-US" sz="2000" b="0" dirty="0"/>
          </a:p>
          <a:p>
            <a:r>
              <a:rPr lang="en-US" dirty="0" smtClean="0"/>
              <a:t>Mover: </a:t>
            </a:r>
            <a:r>
              <a:rPr lang="en-US" dirty="0" err="1" smtClean="0"/>
              <a:t>Rui</a:t>
            </a:r>
            <a:r>
              <a:rPr lang="en-US" dirty="0" smtClean="0"/>
              <a:t> Cao</a:t>
            </a:r>
          </a:p>
          <a:p>
            <a:r>
              <a:rPr lang="en-US" dirty="0" smtClean="0"/>
              <a:t>Second: </a:t>
            </a:r>
            <a:r>
              <a:rPr lang="en-US" dirty="0" err="1" smtClean="0"/>
              <a:t>Insun</a:t>
            </a:r>
            <a:r>
              <a:rPr lang="en-US" dirty="0" smtClean="0"/>
              <a:t> Jang</a:t>
            </a:r>
          </a:p>
          <a:p>
            <a:r>
              <a:rPr lang="en-US" dirty="0" smtClean="0"/>
              <a:t>Result</a:t>
            </a:r>
            <a:r>
              <a:rPr lang="en-US" smtClean="0"/>
              <a:t>: Y7/N0/A4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#47</a:t>
            </a:r>
            <a:br>
              <a:rPr lang="en-US" altLang="zh-CN" dirty="0" smtClean="0"/>
            </a:br>
            <a:r>
              <a:rPr lang="en-US" altLang="zh-CN" sz="2400" dirty="0" smtClean="0"/>
              <a:t>(DCN:11-19/1484r3)</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Rui</a:t>
            </a:r>
            <a:r>
              <a:rPr lang="en-US" dirty="0" smtClean="0"/>
              <a:t> Cao</a:t>
            </a:r>
          </a:p>
          <a:p>
            <a:r>
              <a:rPr lang="en-US" dirty="0" smtClean="0"/>
              <a:t>Result</a:t>
            </a:r>
            <a:r>
              <a:rPr lang="en-US" smtClean="0"/>
              <a:t>: Y8/N0/A2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#48</a:t>
            </a:r>
            <a:br>
              <a:rPr lang="en-US" altLang="zh-CN" dirty="0" smtClean="0"/>
            </a:br>
            <a:r>
              <a:rPr lang="en-US" altLang="zh-CN" sz="2400" dirty="0" smtClean="0"/>
              <a:t>(DCN:11-19/1484r3)</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#49</a:t>
            </a:r>
            <a:br>
              <a:rPr lang="en-US" altLang="zh-CN" dirty="0" smtClean="0"/>
            </a:br>
            <a:r>
              <a:rPr lang="en-US" altLang="zh-CN" sz="2400" dirty="0" smtClean="0"/>
              <a:t>(DCN:11-19/1485r2)</a:t>
            </a:r>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10MHz PPDU shall use 11ac 20MHz VHT-STF with 2x </a:t>
            </a:r>
            <a:r>
              <a:rPr lang="en-US" dirty="0" err="1"/>
              <a:t>downclock</a:t>
            </a:r>
            <a:r>
              <a:rPr lang="en-US" dirty="0"/>
              <a:t>.”</a:t>
            </a:r>
          </a:p>
          <a:p>
            <a:pPr lvl="1"/>
            <a:r>
              <a:rPr lang="en-US" dirty="0"/>
              <a:t>“The NGV-LTF in 11bd 10MHz PPDU shall use 11ac 20MHz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#50</a:t>
            </a:r>
            <a:br>
              <a:rPr lang="en-US" altLang="zh-CN" dirty="0" smtClean="0"/>
            </a:br>
            <a:r>
              <a:rPr lang="en-US" altLang="zh-CN" sz="2400" dirty="0" smtClean="0"/>
              <a:t>(DCN:11-19/1471r1)</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20MHz PPDU shall use 11ac 40MHz VHT-STF with 2x </a:t>
            </a:r>
            <a:r>
              <a:rPr lang="en-US" dirty="0" err="1"/>
              <a:t>downclock</a:t>
            </a:r>
            <a:r>
              <a:rPr lang="en-US" dirty="0"/>
              <a:t>.”</a:t>
            </a:r>
          </a:p>
          <a:p>
            <a:pPr lvl="1"/>
            <a:r>
              <a:rPr lang="en-US" dirty="0"/>
              <a:t>“The NGV-LTF in 11bd 20MHz PPDU shall use 11ac 40MHz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Yujin</a:t>
            </a:r>
            <a:r>
              <a:rPr lang="en-US" dirty="0" smtClean="0"/>
              <a:t> Noh</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#51</a:t>
            </a:r>
            <a:br>
              <a:rPr lang="en-US" altLang="zh-CN" dirty="0" smtClean="0"/>
            </a:br>
            <a:r>
              <a:rPr lang="en-US" altLang="zh-CN" sz="2400" dirty="0" smtClean="0"/>
              <a:t>(DCN:11-19/1471r1)</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a:t>11bd 20MHz PPDU Data symbol shall use 11ac 40MHz OFDM </a:t>
            </a:r>
            <a:r>
              <a:rPr lang="en-US" dirty="0" err="1"/>
              <a:t>downclock</a:t>
            </a:r>
            <a:r>
              <a:rPr lang="en-US" dirty="0"/>
              <a:t> by </a:t>
            </a:r>
            <a:r>
              <a:rPr lang="en-US" dirty="0" smtClean="0"/>
              <a:t>2”</a:t>
            </a:r>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#52</a:t>
            </a:r>
            <a:br>
              <a:rPr lang="en-US" altLang="zh-CN" dirty="0" smtClean="0"/>
            </a:br>
            <a:r>
              <a:rPr lang="en-US" altLang="zh-CN" sz="2400" dirty="0" smtClean="0"/>
              <a:t>(DCN:11-19/1473r1)</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endParaRPr lang="en-US" dirty="0" smtClean="0"/>
          </a:p>
          <a:p>
            <a:pPr lvl="1"/>
            <a:endParaRPr lang="en-US" dirty="0"/>
          </a:p>
          <a:p>
            <a:pPr lvl="1"/>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59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#53</a:t>
            </a:r>
            <a:br>
              <a:rPr lang="en-US" altLang="zh-CN" dirty="0" smtClean="0"/>
            </a:br>
            <a:r>
              <a:rPr lang="en-US" altLang="zh-CN" sz="2400" dirty="0" smtClean="0"/>
              <a:t>(DCN:11-19/1473r1)</a:t>
            </a:r>
          </a:p>
        </p:txBody>
      </p:sp>
      <p:pic>
        <p:nvPicPr>
          <p:cNvPr id="9" name="table"/>
          <p:cNvPicPr>
            <a:picLocks noChangeAspect="1"/>
          </p:cNvPicPr>
          <p:nvPr/>
        </p:nvPicPr>
        <p:blipFill>
          <a:blip r:embed="rId2"/>
          <a:stretch>
            <a:fillRect/>
          </a:stretch>
        </p:blipFill>
        <p:spPr>
          <a:xfrm>
            <a:off x="323849" y="2772008"/>
            <a:ext cx="8496303" cy="131398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b="1" dirty="0"/>
              <a:t>RL-SIG is modulated same as </a:t>
            </a:r>
            <a:r>
              <a:rPr lang="en-US" b="1" dirty="0" smtClean="0"/>
              <a:t>L-SIG”</a:t>
            </a:r>
          </a:p>
          <a:p>
            <a:pPr lvl="1" latinLnBrk="1"/>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#54</a:t>
            </a:r>
            <a:br>
              <a:rPr lang="en-US" altLang="zh-CN" dirty="0" smtClean="0"/>
            </a:br>
            <a:r>
              <a:rPr lang="en-US" altLang="zh-CN" sz="2400" dirty="0" smtClean="0"/>
              <a:t>(DCN:11-19/1484r3)</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a:t>
            </a:r>
            <a:r>
              <a:rPr lang="en-US" dirty="0"/>
              <a:t>2019 </a:t>
            </a:r>
            <a:r>
              <a:rPr lang="en-US" dirty="0" smtClean="0"/>
              <a:t/>
            </a:r>
            <a:br>
              <a:rPr lang="en-US" dirty="0" smtClean="0"/>
            </a:br>
            <a:r>
              <a:rPr lang="en-US" dirty="0" smtClean="0"/>
              <a:t>FRD &amp; SFD Motions</a:t>
            </a:r>
            <a:endParaRPr lang="en-US" dirty="0"/>
          </a:p>
        </p:txBody>
      </p:sp>
      <p:sp>
        <p:nvSpPr>
          <p:cNvPr id="3" name="Text Placeholder 2"/>
          <p:cNvSpPr>
            <a:spLocks noGrp="1"/>
          </p:cNvSpPr>
          <p:nvPr>
            <p:ph type="body" idx="1"/>
          </p:nvPr>
        </p:nvSpPr>
        <p:spPr/>
        <p:txBody>
          <a:bodyPr/>
          <a:lstStyle/>
          <a:p>
            <a:r>
              <a:rPr lang="en-US" dirty="0"/>
              <a:t>Motion </a:t>
            </a:r>
            <a:r>
              <a:rPr lang="en-US" dirty="0" smtClean="0"/>
              <a:t>#55 </a:t>
            </a:r>
            <a:r>
              <a:rPr lang="en-US" dirty="0"/>
              <a:t>-- </a:t>
            </a:r>
            <a:r>
              <a:rPr lang="en-US" dirty="0" smtClean="0"/>
              <a:t>#70</a:t>
            </a:r>
            <a:endParaRPr lang="en-US" dirty="0"/>
          </a:p>
          <a:p>
            <a:endParaRPr lang="en-US" dirty="0"/>
          </a:p>
          <a:p>
            <a:r>
              <a:rPr lang="en-US" dirty="0" smtClean="0"/>
              <a:t>Kona, HI, USA</a:t>
            </a:r>
            <a:endParaRPr lang="en-US" dirty="0"/>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t>61</a:t>
            </a:fld>
            <a:endParaRPr lang="en-GB"/>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section </a:t>
            </a:r>
            <a:r>
              <a:rPr lang="en-US" dirty="0" smtClean="0"/>
              <a:t>3.2 of the 11bd </a:t>
            </a:r>
            <a:r>
              <a:rPr lang="en-US" dirty="0"/>
              <a:t>SFD </a:t>
            </a:r>
            <a:endParaRPr lang="en-US" dirty="0" smtClean="0"/>
          </a:p>
          <a:p>
            <a:r>
              <a:rPr lang="en-US" sz="2000" b="0" dirty="0" smtClean="0"/>
              <a:t>	“</a:t>
            </a:r>
            <a:r>
              <a:rPr lang="en-US" sz="2000" b="0" dirty="0"/>
              <a:t>The MAC service interface (MAC_SAP and MLME_SAP) shall be extended to provide higher layers with the ability to control NGV transmissions and receive status regarding NGV receptions and the radio environment when operating with dot11OCBActivated = TRUE.”</a:t>
            </a:r>
          </a:p>
          <a:p>
            <a:pPr lvl="1" latinLnBrk="1"/>
            <a:endParaRPr lang="en-US" sz="2000" b="0" dirty="0"/>
          </a:p>
          <a:p>
            <a:r>
              <a:rPr lang="en-US" dirty="0" smtClean="0"/>
              <a:t>Mover: Alessio Filippi</a:t>
            </a:r>
          </a:p>
          <a:p>
            <a:r>
              <a:rPr lang="en-US" dirty="0" smtClean="0"/>
              <a:t>Second: James </a:t>
            </a:r>
            <a:r>
              <a:rPr lang="en-US" dirty="0" err="1" smtClean="0"/>
              <a:t>Lepp</a:t>
            </a:r>
            <a:endParaRPr lang="en-US" dirty="0" smtClean="0"/>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#55</a:t>
            </a:r>
            <a:br>
              <a:rPr lang="en-US" altLang="zh-CN" dirty="0" smtClean="0"/>
            </a:br>
            <a:r>
              <a:rPr lang="en-US" altLang="zh-CN" sz="2400" dirty="0" smtClean="0"/>
              <a:t>(DCN:11-19/1805r1)</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a:t>
            </a:r>
            <a:r>
              <a:rPr lang="en-US" dirty="0"/>
              <a:t>spec-framework document of 11bd </a:t>
            </a:r>
            <a:endParaRPr lang="en-US" sz="3600" dirty="0"/>
          </a:p>
          <a:p>
            <a:pPr lvl="1" latinLnBrk="1"/>
            <a:r>
              <a:rPr lang="en-US" dirty="0" smtClean="0"/>
              <a:t>“For </a:t>
            </a:r>
            <a:r>
              <a:rPr lang="en-US" dirty="0"/>
              <a:t>the 10MHz transmission, the NGV-LTF-1x sequence on subcarriers[-28:28] is given by following sequence </a:t>
            </a:r>
            <a:endParaRPr lang="en-US" sz="3200" dirty="0"/>
          </a:p>
          <a:p>
            <a:pPr lvl="2" latinLnBrk="1"/>
            <a:r>
              <a:rPr lang="en-US" dirty="0"/>
              <a:t> NGV-LTF-1x</a:t>
            </a:r>
            <a:r>
              <a:rPr lang="en-US" baseline="-25000" dirty="0"/>
              <a:t>(-28:2:28)</a:t>
            </a:r>
            <a:r>
              <a:rPr lang="en-US" dirty="0"/>
              <a:t> = [1     1      -1     1     -1    -1     1     1     1    -1     1     1     1     1  0   -1     1    -1     -1     -1    -1     -1      1     -1     -1     -1     1     1     -1</a:t>
            </a:r>
            <a:r>
              <a:rPr lang="en-US" dirty="0" smtClean="0"/>
              <a:t>]”</a:t>
            </a:r>
            <a:endParaRPr lang="en-US" sz="2800" dirty="0"/>
          </a:p>
          <a:p>
            <a:pPr lvl="1" latinLnBrk="1"/>
            <a:endParaRPr lang="en-US" sz="2000" b="0" dirty="0"/>
          </a:p>
          <a:p>
            <a:r>
              <a:rPr lang="en-US" dirty="0" smtClean="0"/>
              <a:t>Mover: Dongguk Lim</a:t>
            </a:r>
          </a:p>
          <a:p>
            <a:r>
              <a:rPr lang="en-US" dirty="0" smtClean="0"/>
              <a:t>Second: </a:t>
            </a:r>
            <a:r>
              <a:rPr lang="en-US" dirty="0" err="1" smtClean="0"/>
              <a:t>Insun</a:t>
            </a:r>
            <a:r>
              <a:rPr lang="en-US" dirty="0" smtClean="0"/>
              <a:t> Jang</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#56</a:t>
            </a:r>
            <a:br>
              <a:rPr lang="en-US" altLang="zh-CN" dirty="0" smtClean="0"/>
            </a:br>
            <a:r>
              <a:rPr lang="en-US" altLang="zh-CN" sz="2400" dirty="0" smtClean="0"/>
              <a:t>(DCN:11-19/</a:t>
            </a:r>
            <a:r>
              <a:rPr lang="en-US" sz="2400" dirty="0"/>
              <a:t>1849r3</a:t>
            </a:r>
            <a:r>
              <a:rPr lang="en-US" altLang="zh-CN" sz="2400" dirty="0" smtClean="0"/>
              <a:t>)</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a:t>
            </a:r>
            <a:r>
              <a:rPr lang="en-US" dirty="0"/>
              <a:t>spec-framework document of 11bd </a:t>
            </a:r>
            <a:endParaRPr lang="en-US" sz="3600" dirty="0"/>
          </a:p>
          <a:p>
            <a:pPr lvl="1" latinLnBrk="1"/>
            <a:r>
              <a:rPr lang="en-US" dirty="0" smtClean="0"/>
              <a:t>“</a:t>
            </a:r>
            <a:r>
              <a:rPr lang="en-US" dirty="0"/>
              <a:t>For the 20MHz transmission, the NGV-LTF-1x sequence on subcarriers[-58:58] is given by following sequence </a:t>
            </a:r>
            <a:endParaRPr lang="en-US" sz="3200" dirty="0"/>
          </a:p>
          <a:p>
            <a:pPr lvl="2" latinLnBrk="1"/>
            <a:r>
              <a:rPr lang="nn-NO" dirty="0"/>
              <a:t>NGV-LTF-1x</a:t>
            </a:r>
            <a:r>
              <a:rPr lang="nn-NO" baseline="-25000" dirty="0"/>
              <a:t>(-58:2:58)</a:t>
            </a:r>
            <a:r>
              <a:rPr lang="nn-NO" dirty="0"/>
              <a:t> = [</a:t>
            </a:r>
            <a:r>
              <a:rPr lang="en-US" dirty="0"/>
              <a:t>1      -1     1   -1    -1     1      1      1     -1      1     1     1      1     1    -1     1    -1    -1    -1    -1    -1     1    -1    -1    -1     1     1    -1     1  0    1    -1    -1     1     -1    1     1     -1     -1     -1     1     -1    -1     -1    -1     -1     1     -1      1     1     1      1     1     -1     1     1     1    -1     -1</a:t>
            </a:r>
            <a:r>
              <a:rPr lang="nn-NO" dirty="0"/>
              <a:t>] </a:t>
            </a:r>
            <a:r>
              <a:rPr lang="nn-NO" dirty="0" smtClean="0"/>
              <a:t>«</a:t>
            </a:r>
            <a:endParaRPr lang="en-US" sz="2000" b="0" dirty="0"/>
          </a:p>
          <a:p>
            <a:r>
              <a:rPr lang="en-US" dirty="0" smtClean="0"/>
              <a:t>Mover: Dongguk Lim</a:t>
            </a:r>
          </a:p>
          <a:p>
            <a:r>
              <a:rPr lang="en-US" dirty="0" smtClean="0"/>
              <a:t>Second: </a:t>
            </a:r>
            <a:r>
              <a:rPr lang="en-US" dirty="0" err="1" smtClean="0"/>
              <a:t>Insun</a:t>
            </a:r>
            <a:r>
              <a:rPr lang="en-US" dirty="0" smtClean="0"/>
              <a:t> Jang</a:t>
            </a:r>
          </a:p>
          <a:p>
            <a:r>
              <a:rPr lang="en-US" dirty="0" smtClean="0"/>
              <a:t>Result: </a:t>
            </a:r>
            <a:r>
              <a:rPr lang="en-US" altLang="zh-CN" dirty="0"/>
              <a:t>Approved by unanimous consent</a:t>
            </a:r>
          </a:p>
          <a:p>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#57</a:t>
            </a:r>
            <a:br>
              <a:rPr lang="en-US" altLang="zh-CN" dirty="0" smtClean="0"/>
            </a:br>
            <a:r>
              <a:rPr lang="en-US" altLang="zh-CN" sz="2400" dirty="0" smtClean="0"/>
              <a:t>(DCN:11-19/</a:t>
            </a:r>
            <a:r>
              <a:rPr lang="en-US" sz="2400" dirty="0"/>
              <a:t>1849r3</a:t>
            </a:r>
            <a:r>
              <a:rPr lang="en-US" altLang="zh-CN" sz="2400" dirty="0" smtClean="0"/>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a:t>Move to </a:t>
            </a:r>
            <a:r>
              <a:rPr lang="en-US" sz="2000" dirty="0" smtClean="0"/>
              <a:t>add the </a:t>
            </a:r>
            <a:r>
              <a:rPr lang="en-US" sz="2000" dirty="0"/>
              <a:t>following text to </a:t>
            </a:r>
            <a:r>
              <a:rPr lang="en-US" sz="2000" dirty="0" smtClean="0"/>
              <a:t>the </a:t>
            </a:r>
            <a:r>
              <a:rPr lang="en-US" sz="2000" dirty="0"/>
              <a:t>spec-framework document of 11bd </a:t>
            </a:r>
            <a:endParaRPr lang="en-US" sz="3200" dirty="0"/>
          </a:p>
          <a:p>
            <a:pPr lvl="1" latinLnBrk="1"/>
            <a:r>
              <a:rPr lang="en-US" sz="1800" dirty="0" smtClean="0"/>
              <a:t>“</a:t>
            </a:r>
            <a:r>
              <a:rPr lang="nn-NO" sz="1800" dirty="0"/>
              <a:t>The same number of pilot tones are used in NGV-LTF-1x, NGV-LTF-2x and </a:t>
            </a:r>
            <a:r>
              <a:rPr lang="nn-NO" sz="1800" dirty="0" smtClean="0"/>
              <a:t>data field. </a:t>
            </a:r>
            <a:endParaRPr lang="en-US" sz="2800" dirty="0"/>
          </a:p>
          <a:p>
            <a:pPr lvl="2" latinLnBrk="1"/>
            <a:r>
              <a:rPr lang="nn-NO" sz="1600" dirty="0"/>
              <a:t>In 10MHz, 4 pilot tones shall be inserted.</a:t>
            </a:r>
            <a:endParaRPr lang="en-US" sz="2400" dirty="0"/>
          </a:p>
          <a:p>
            <a:pPr lvl="2" latinLnBrk="1"/>
            <a:r>
              <a:rPr lang="nn-NO" sz="1600" dirty="0"/>
              <a:t>In 20MHz, 6 pilot tones shall be inserted.</a:t>
            </a:r>
            <a:endParaRPr lang="en-US" sz="2400" dirty="0"/>
          </a:p>
          <a:p>
            <a:pPr lvl="1" latinLnBrk="1"/>
            <a:r>
              <a:rPr lang="en-US" sz="1800" dirty="0"/>
              <a:t>The pilot tones use the even tone </a:t>
            </a:r>
            <a:r>
              <a:rPr lang="en-US" sz="1800" dirty="0" smtClean="0"/>
              <a:t>indices defined for data field. </a:t>
            </a:r>
            <a:endParaRPr lang="en-US" sz="2800" dirty="0"/>
          </a:p>
          <a:p>
            <a:pPr lvl="2" latinLnBrk="1"/>
            <a:r>
              <a:rPr lang="en-US" sz="1600" dirty="0"/>
              <a:t>In 10MHz, the tone indices are [</a:t>
            </a:r>
            <a:r>
              <a:rPr lang="en-US" altLang="ko-KR" sz="1600" dirty="0"/>
              <a:t>±</a:t>
            </a:r>
            <a:r>
              <a:rPr lang="en-US" sz="1600" dirty="0"/>
              <a:t>8, </a:t>
            </a:r>
            <a:r>
              <a:rPr lang="en-US" altLang="ko-KR" sz="1600" dirty="0"/>
              <a:t>±</a:t>
            </a:r>
            <a:r>
              <a:rPr lang="en-US" sz="1600" dirty="0"/>
              <a:t>22 ].</a:t>
            </a:r>
            <a:endParaRPr lang="en-US" sz="2400" dirty="0"/>
          </a:p>
          <a:p>
            <a:pPr lvl="2" latinLnBrk="1"/>
            <a:r>
              <a:rPr lang="en-US" sz="1600" dirty="0"/>
              <a:t>In 20MHz, the tone indices are [</a:t>
            </a:r>
            <a:r>
              <a:rPr lang="en-US" altLang="ko-KR" sz="1600" dirty="0"/>
              <a:t>±</a:t>
            </a:r>
            <a:r>
              <a:rPr lang="en-US" sz="1600" dirty="0"/>
              <a:t>54, </a:t>
            </a:r>
            <a:r>
              <a:rPr lang="en-US" altLang="ko-KR" sz="1600" dirty="0"/>
              <a:t>±</a:t>
            </a:r>
            <a:r>
              <a:rPr lang="en-US" sz="1600" dirty="0"/>
              <a:t>26, </a:t>
            </a:r>
            <a:r>
              <a:rPr lang="en-US" altLang="ko-KR" sz="1600" dirty="0"/>
              <a:t>±</a:t>
            </a:r>
            <a:r>
              <a:rPr lang="en-US" sz="1600" dirty="0"/>
              <a:t>12]. </a:t>
            </a:r>
            <a:r>
              <a:rPr lang="en-US" sz="1600" dirty="0" smtClean="0"/>
              <a:t>”</a:t>
            </a:r>
            <a:endParaRPr lang="en-US" sz="2400" dirty="0"/>
          </a:p>
          <a:p>
            <a:pPr lvl="1" latinLnBrk="1"/>
            <a:endParaRPr lang="en-US" sz="1800" b="0" dirty="0"/>
          </a:p>
          <a:p>
            <a:r>
              <a:rPr lang="en-US" sz="2000" dirty="0" smtClean="0"/>
              <a:t>Mover: Dongguk Lim</a:t>
            </a:r>
          </a:p>
          <a:p>
            <a:r>
              <a:rPr lang="en-US" sz="2000" dirty="0" smtClean="0"/>
              <a:t>Second: </a:t>
            </a:r>
            <a:r>
              <a:rPr lang="en-US" sz="2000" dirty="0" err="1" smtClean="0"/>
              <a:t>Insun</a:t>
            </a:r>
            <a:r>
              <a:rPr lang="en-US" sz="2000" dirty="0" smtClean="0"/>
              <a:t> Jang</a:t>
            </a:r>
          </a:p>
          <a:p>
            <a:r>
              <a:rPr lang="en-US" sz="2000" dirty="0" smtClean="0"/>
              <a:t>Result: </a:t>
            </a:r>
            <a:r>
              <a:rPr lang="en-US" altLang="zh-CN" sz="2000"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#58</a:t>
            </a:r>
            <a:br>
              <a:rPr lang="en-US" altLang="zh-CN" dirty="0" smtClean="0"/>
            </a:br>
            <a:r>
              <a:rPr lang="en-US" altLang="zh-CN" sz="2400" dirty="0" smtClean="0"/>
              <a:t>(DCN:11-19/</a:t>
            </a:r>
            <a:r>
              <a:rPr lang="en-US" sz="2400" dirty="0"/>
              <a:t>1849r3</a:t>
            </a:r>
            <a:r>
              <a:rPr lang="en-US" altLang="zh-CN" sz="2400" dirty="0" smtClean="0"/>
              <a: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a:t>
            </a:r>
            <a:r>
              <a:rPr lang="en-US" dirty="0" smtClean="0"/>
              <a:t>to the 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8</a:t>
            </a:r>
            <a:r>
              <a:rPr lang="en-US" sz="2000" b="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#59</a:t>
            </a:r>
            <a:br>
              <a:rPr lang="en-US" altLang="zh-CN" dirty="0" smtClean="0"/>
            </a:br>
            <a:r>
              <a:rPr lang="en-US" altLang="zh-CN" sz="2400" dirty="0" smtClean="0"/>
              <a:t>(DCN:11-19/</a:t>
            </a:r>
            <a:r>
              <a:rPr lang="en-US" sz="2400" dirty="0" smtClean="0"/>
              <a:t>1826r2</a:t>
            </a:r>
            <a:r>
              <a:rPr lang="en-US" altLang="zh-CN" sz="2400" dirty="0" smtClean="0"/>
              <a: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a:t>
            </a:r>
            <a:r>
              <a:rPr lang="en-US" sz="2000" dirty="0" smtClean="0"/>
              <a:t>16</a:t>
            </a:r>
            <a:r>
              <a:rPr lang="en-US" sz="2000" b="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#60</a:t>
            </a:r>
            <a:br>
              <a:rPr lang="en-US" altLang="zh-CN" dirty="0" smtClean="0"/>
            </a:br>
            <a:r>
              <a:rPr lang="en-US" altLang="zh-CN" sz="2400" dirty="0" smtClean="0"/>
              <a:t>(DCN:11-19/</a:t>
            </a:r>
            <a:r>
              <a:rPr lang="en-US" sz="2400" dirty="0" smtClean="0"/>
              <a:t>1826r2</a:t>
            </a:r>
            <a:r>
              <a:rPr lang="en-US" altLang="zh-CN" sz="2400" dirty="0" smtClean="0"/>
              <a: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Only three </a:t>
            </a:r>
            <a:r>
              <a:rPr lang="en-US" sz="2000" dirty="0" err="1"/>
              <a:t>Midamble</a:t>
            </a:r>
            <a:r>
              <a:rPr lang="en-US" sz="2000" dirty="0"/>
              <a:t> periodicity options are defined in 11bd. The fourth option is Reserved.</a:t>
            </a:r>
            <a:r>
              <a:rPr lang="ko-KR" altLang="en-US" sz="200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13Y/5N/10A,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#61</a:t>
            </a:r>
            <a:br>
              <a:rPr lang="en-US" altLang="zh-CN" dirty="0" smtClean="0"/>
            </a:br>
            <a:r>
              <a:rPr lang="en-US" altLang="zh-CN" sz="2400" dirty="0" smtClean="0"/>
              <a:t>(DCN:11-19/</a:t>
            </a:r>
            <a:r>
              <a:rPr lang="en-US" sz="2400" dirty="0" smtClean="0"/>
              <a:t>1826r2</a:t>
            </a:r>
            <a:r>
              <a:rPr lang="en-US" altLang="zh-CN" sz="2400" dirty="0" smtClean="0"/>
              <a: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shall allow </a:t>
            </a:r>
            <a:r>
              <a:rPr lang="en-US" sz="2000" dirty="0" err="1" smtClean="0"/>
              <a:t>Mulitcast</a:t>
            </a:r>
            <a:r>
              <a:rPr lang="en-US" sz="2000" dirty="0" smtClean="0"/>
              <a:t> </a:t>
            </a:r>
            <a:r>
              <a:rPr lang="en-US" sz="2000" dirty="0"/>
              <a:t>reception </a:t>
            </a:r>
            <a:r>
              <a:rPr lang="en-US" sz="2000" dirty="0" smtClean="0"/>
              <a:t>feedback. </a:t>
            </a:r>
            <a:r>
              <a:rPr lang="en-US" sz="2000" dirty="0"/>
              <a:t>Upper layer initiates </a:t>
            </a:r>
            <a:r>
              <a:rPr lang="en-US" sz="2000" dirty="0" smtClean="0"/>
              <a:t>the </a:t>
            </a:r>
            <a:r>
              <a:rPr lang="en-US" sz="2000" dirty="0" err="1" smtClean="0"/>
              <a:t>Ack</a:t>
            </a:r>
            <a:r>
              <a:rPr lang="en-US" sz="2000" dirty="0" smtClean="0"/>
              <a:t> request and selects </a:t>
            </a:r>
            <a:r>
              <a:rPr lang="en-US" sz="2000" dirty="0"/>
              <a:t>the recipients</a:t>
            </a:r>
            <a:r>
              <a:rPr lang="en-US" sz="2000" dirty="0" smtClean="0"/>
              <a:t>.</a:t>
            </a:r>
            <a:r>
              <a:rPr lang="ko-KR" altLang="en-US" sz="2000" dirty="0" smtClean="0"/>
              <a:t>”</a:t>
            </a:r>
            <a:endParaRPr lang="en-US" sz="2000" b="0" dirty="0"/>
          </a:p>
          <a:p>
            <a:pPr lvl="1" latinLnBrk="1"/>
            <a:endParaRPr lang="en-US" sz="2000" b="0" dirty="0"/>
          </a:p>
          <a:p>
            <a:r>
              <a:rPr lang="en-US" dirty="0" smtClean="0"/>
              <a:t>Mover: </a:t>
            </a:r>
            <a:r>
              <a:rPr lang="en-US" dirty="0" err="1" smtClean="0"/>
              <a:t>Bahar</a:t>
            </a:r>
            <a:r>
              <a:rPr lang="en-US" dirty="0" smtClean="0"/>
              <a:t> Sadeghi</a:t>
            </a:r>
          </a:p>
          <a:p>
            <a:r>
              <a:rPr lang="en-US" dirty="0" smtClean="0"/>
              <a:t>Second: James </a:t>
            </a:r>
            <a:r>
              <a:rPr lang="en-US" dirty="0" err="1" smtClean="0"/>
              <a:t>Lepp</a:t>
            </a:r>
            <a:endParaRPr lang="en-US" dirty="0" smtClean="0"/>
          </a:p>
          <a:p>
            <a:r>
              <a:rPr lang="en-US" dirty="0" smtClean="0"/>
              <a:t>Result: 13Y/5N/7A, Failed</a:t>
            </a:r>
          </a:p>
          <a:p>
            <a:endParaRPr lang="en-US" altLang="zh-CN" dirty="0"/>
          </a:p>
          <a:p>
            <a:r>
              <a:rPr lang="en-US" altLang="zh-CN" dirty="0" smtClean="0"/>
              <a:t>Motion to amend to text shown above</a:t>
            </a:r>
          </a:p>
          <a:p>
            <a:r>
              <a:rPr lang="en-US" altLang="zh-CN" dirty="0" smtClean="0"/>
              <a:t>Moved: </a:t>
            </a:r>
            <a:r>
              <a:rPr lang="en-US" altLang="zh-CN" dirty="0" err="1" smtClean="0"/>
              <a:t>Bahar</a:t>
            </a:r>
            <a:r>
              <a:rPr lang="en-US" altLang="zh-CN" dirty="0" smtClean="0"/>
              <a:t>; 	Seconded: Joseph Levy</a:t>
            </a:r>
          </a:p>
          <a:p>
            <a:r>
              <a:rPr lang="en-US" altLang="zh-CN" dirty="0" smtClean="0"/>
              <a:t>11Y/0N/9A, Passed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69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#62</a:t>
            </a:r>
            <a:br>
              <a:rPr lang="en-US" altLang="zh-CN" dirty="0" smtClean="0"/>
            </a:br>
            <a:r>
              <a:rPr lang="en-US" altLang="zh-CN" sz="2400" dirty="0" smtClean="0"/>
              <a:t>(DCN:11-19/</a:t>
            </a:r>
            <a:r>
              <a:rPr lang="en-US" sz="2400" dirty="0" smtClean="0"/>
              <a:t>1784r2</a:t>
            </a:r>
            <a:r>
              <a:rPr lang="en-US" altLang="zh-CN" sz="2400"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ln>
          <a:extLst>
            <a:ext uri="{909E8E84-426E-40DD-AFC4-6F175D3DCCD1}">
              <a14:hiddenFill xmlns:a14="http://schemas.microsoft.com/office/drawing/2010/main">
                <a:solidFill>
                  <a:srgbClr val="FFFFFF"/>
                </a:solidFill>
              </a14:hiddenFill>
            </a:ext>
          </a:extLst>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6" charset="0"/>
              <a:buNone/>
            </a:pPr>
            <a:endParaRPr lang="en-US" altLang="zh-CN" sz="1600" b="0">
              <a:ea typeface="MS Gothic" panose="020B0609070205080204" charset="-128"/>
            </a:endParaRPr>
          </a:p>
        </p:txBody>
      </p:sp>
      <p:cxnSp>
        <p:nvCxnSpPr>
          <p:cNvPr id="32776" name="Straight Arrow Connector 14"/>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kumimoji="1" lang="en-US" altLang="zh-CN" sz="1400" b="0">
                <a:ea typeface="Gulim" panose="020B0600000101010101"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kumimoji="1" lang="en-US" altLang="zh-CN" sz="1400" b="0">
                <a:ea typeface="Gulim" panose="020B0600000101010101"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ln>
        </p:spPr>
        <p:txBody>
          <a:bodyPr/>
          <a:lstStyle>
            <a:lvl1pPr defTabSz="449580">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defTabSz="44958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defTabSz="44958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defTabSz="44958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defTabSz="44958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6" charset="0"/>
              <a:buNone/>
            </a:pPr>
            <a:r>
              <a:rPr lang="en-US" altLang="zh-CN" sz="1600" b="0">
                <a:ea typeface="MS Gothic" panose="020B0609070205080204"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kumimoji="1" lang="en-US" altLang="ko-KR" sz="1200" b="0">
                <a:ea typeface="Gulim" panose="020B0600000101010101" pitchFamily="34" charset="-127"/>
              </a:rPr>
              <a:t>11bd PPDU </a:t>
            </a:r>
            <a:endParaRPr kumimoji="1" lang="ko-KR" altLang="en-US" sz="1200" b="0">
              <a:ea typeface="Gulim" panose="020B0600000101010101" pitchFamily="34" charset="-127"/>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PPDU modulated with BPSK and DCM shall power boost L-STF and L-LTF by 3dB</a:t>
            </a:r>
            <a:r>
              <a:rPr lang="en-US" sz="2000" dirty="0" smtClean="0"/>
              <a:t>.”</a:t>
            </a:r>
            <a:endParaRPr lang="en-US" sz="2000" b="0" dirty="0"/>
          </a:p>
          <a:p>
            <a:pPr lvl="1" latinLnBrk="1"/>
            <a:endParaRPr lang="en-US" sz="2000" b="0"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#63</a:t>
            </a:r>
            <a:br>
              <a:rPr lang="en-US" altLang="zh-CN" dirty="0" smtClean="0"/>
            </a:br>
            <a:r>
              <a:rPr lang="en-US" altLang="zh-CN" sz="2400" dirty="0" smtClean="0"/>
              <a:t>(DCN:11-19/</a:t>
            </a:r>
            <a:r>
              <a:rPr lang="en-US" sz="2400" dirty="0" smtClean="0"/>
              <a:t>1824r1</a:t>
            </a:r>
            <a:r>
              <a:rPr lang="en-US" altLang="zh-CN" sz="2400" dirty="0" smtClean="0"/>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PPDU modulated with BPSK shall power boost L-STF and L-LTF by 3dB</a:t>
            </a:r>
            <a:r>
              <a:rPr lang="en-US" sz="2000" dirty="0" smtClean="0"/>
              <a:t>.”</a:t>
            </a:r>
            <a:endParaRPr lang="en-US" sz="2000" b="0" dirty="0"/>
          </a:p>
          <a:p>
            <a:pPr lvl="1" latinLnBrk="1"/>
            <a:endParaRPr lang="en-US" sz="2000" b="0"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#64</a:t>
            </a:r>
            <a:br>
              <a:rPr lang="en-US" altLang="zh-CN" dirty="0" smtClean="0"/>
            </a:br>
            <a:r>
              <a:rPr lang="en-US" altLang="zh-CN" sz="2400" dirty="0" smtClean="0"/>
              <a:t>(DCN:11-19/</a:t>
            </a:r>
            <a:r>
              <a:rPr lang="en-US" sz="2400" dirty="0" smtClean="0"/>
              <a:t>1824r1</a:t>
            </a:r>
            <a:r>
              <a:rPr lang="en-US" altLang="zh-CN" sz="2400" dirty="0" smtClean="0"/>
              <a:t>)</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the </a:t>
            </a:r>
            <a:r>
              <a:rPr lang="en-US" sz="1800" dirty="0"/>
              <a:t>following text to </a:t>
            </a:r>
            <a:r>
              <a:rPr lang="en-US" sz="1800" dirty="0" smtClean="0"/>
              <a:t>the 11bd </a:t>
            </a:r>
            <a:r>
              <a:rPr lang="en-US" sz="1800" dirty="0"/>
              <a:t>SFD </a:t>
            </a:r>
            <a:endParaRPr lang="en-US" sz="1800" dirty="0" smtClean="0"/>
          </a:p>
          <a:p>
            <a:r>
              <a:rPr lang="en-US" sz="1600" b="0" dirty="0" smtClean="0"/>
              <a:t>	“</a:t>
            </a:r>
            <a:r>
              <a:rPr lang="en-US" sz="1600" dirty="0"/>
              <a:t>NGV SIG field shall include the following bits with bit order TBD:</a:t>
            </a:r>
          </a:p>
          <a:p>
            <a:r>
              <a:rPr lang="en-US" sz="1600" dirty="0"/>
              <a:t>•	BW: 1 bit</a:t>
            </a:r>
          </a:p>
          <a:p>
            <a:r>
              <a:rPr lang="en-US" sz="1600" dirty="0"/>
              <a:t>•	MCS: 4 bits </a:t>
            </a:r>
          </a:p>
          <a:p>
            <a:r>
              <a:rPr lang="en-US" sz="1600" dirty="0"/>
              <a:t>•	</a:t>
            </a:r>
            <a:r>
              <a:rPr lang="en-US" sz="1600" dirty="0" err="1"/>
              <a:t>Nss</a:t>
            </a:r>
            <a:r>
              <a:rPr lang="en-US" sz="1600" dirty="0"/>
              <a:t>: 1 bit</a:t>
            </a:r>
          </a:p>
          <a:p>
            <a:r>
              <a:rPr lang="en-US" sz="1600" dirty="0"/>
              <a:t>•	</a:t>
            </a:r>
            <a:r>
              <a:rPr lang="en-US" sz="1600" dirty="0" err="1"/>
              <a:t>Midamble</a:t>
            </a:r>
            <a:r>
              <a:rPr lang="en-US" sz="1600" dirty="0"/>
              <a:t> periodicity: 2 bits</a:t>
            </a:r>
          </a:p>
          <a:p>
            <a:r>
              <a:rPr lang="en-US" sz="1600" dirty="0"/>
              <a:t>•	LDPC Extra symbol: 1bit</a:t>
            </a:r>
          </a:p>
          <a:p>
            <a:r>
              <a:rPr lang="en-US" sz="1600" dirty="0"/>
              <a:t>•	LTF format: 1 bit </a:t>
            </a:r>
          </a:p>
          <a:p>
            <a:r>
              <a:rPr lang="en-US" sz="1600" dirty="0"/>
              <a:t>•	Tail bit: 6 </a:t>
            </a:r>
            <a:r>
              <a:rPr lang="en-US" sz="1600" dirty="0" smtClean="0"/>
              <a:t>bits.”</a:t>
            </a:r>
            <a:endParaRPr lang="en-US" sz="1600" b="0" dirty="0" smtClean="0"/>
          </a:p>
          <a:p>
            <a:pPr lvl="1" latinLnBrk="1"/>
            <a:endParaRPr lang="en-US" sz="1600" b="0" dirty="0"/>
          </a:p>
          <a:p>
            <a:r>
              <a:rPr lang="en-US" sz="1800" dirty="0" smtClean="0"/>
              <a:t>Mover: Rui Cao</a:t>
            </a:r>
          </a:p>
          <a:p>
            <a:r>
              <a:rPr lang="en-US" sz="1800" dirty="0" smtClean="0"/>
              <a:t>Second: </a:t>
            </a:r>
            <a:r>
              <a:rPr lang="en-US" sz="1800" dirty="0" err="1" smtClean="0"/>
              <a:t>Dongguk</a:t>
            </a:r>
            <a:r>
              <a:rPr lang="en-US" sz="1800" dirty="0" smtClean="0"/>
              <a:t> Lim</a:t>
            </a:r>
          </a:p>
          <a:p>
            <a:r>
              <a:rPr lang="en-US" sz="1800" dirty="0" smtClean="0"/>
              <a:t>Result: </a:t>
            </a:r>
            <a:r>
              <a:rPr lang="en-US" altLang="zh-CN" sz="1800"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#65</a:t>
            </a:r>
            <a:br>
              <a:rPr lang="en-US" altLang="zh-CN" dirty="0" smtClean="0"/>
            </a:br>
            <a:r>
              <a:rPr lang="en-US" altLang="zh-CN" sz="2400" dirty="0" smtClean="0"/>
              <a:t>(DCN:11-19/</a:t>
            </a:r>
            <a:r>
              <a:rPr lang="en-US" sz="2400" dirty="0" smtClean="0"/>
              <a:t>1824r1</a:t>
            </a:r>
            <a:r>
              <a:rPr lang="en-US" altLang="zh-CN" sz="2400" dirty="0" smtClean="0"/>
              <a: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the </a:t>
            </a:r>
            <a:r>
              <a:rPr lang="en-US" sz="1800" dirty="0"/>
              <a:t>following text to </a:t>
            </a:r>
            <a:r>
              <a:rPr lang="en-US" sz="1800" dirty="0" smtClean="0"/>
              <a:t>the 11bd </a:t>
            </a:r>
            <a:r>
              <a:rPr lang="en-US" sz="1800" dirty="0"/>
              <a:t>SFD </a:t>
            </a:r>
            <a:endParaRPr lang="en-US" sz="1800" dirty="0" smtClean="0"/>
          </a:p>
          <a:p>
            <a:r>
              <a:rPr lang="en-US" sz="1600" b="0" dirty="0" smtClean="0"/>
              <a:t>	</a:t>
            </a:r>
          </a:p>
          <a:p>
            <a:endParaRPr lang="en-US" sz="1600" b="0" dirty="0"/>
          </a:p>
          <a:p>
            <a:endParaRPr lang="en-US" sz="1600" b="0" dirty="0" smtClean="0"/>
          </a:p>
          <a:p>
            <a:endParaRPr lang="en-US" sz="1600" b="0" dirty="0"/>
          </a:p>
          <a:p>
            <a:endParaRPr lang="en-US" sz="1600" b="0" dirty="0" smtClean="0"/>
          </a:p>
          <a:p>
            <a:endParaRPr lang="en-US" sz="1600" b="0" dirty="0"/>
          </a:p>
          <a:p>
            <a:endParaRPr lang="en-US" sz="1600" b="0" dirty="0"/>
          </a:p>
          <a:p>
            <a:endParaRPr lang="en-US" sz="1800" dirty="0" smtClean="0"/>
          </a:p>
          <a:p>
            <a:r>
              <a:rPr lang="en-US" sz="1800" dirty="0" smtClean="0"/>
              <a:t>Mover: </a:t>
            </a:r>
            <a:r>
              <a:rPr lang="en-US" sz="1800" dirty="0" err="1"/>
              <a:t>Ioannis</a:t>
            </a:r>
            <a:r>
              <a:rPr lang="en-US" sz="1800" dirty="0"/>
              <a:t> Sarris</a:t>
            </a:r>
            <a:endParaRPr lang="en-US" sz="1800" dirty="0" smtClean="0"/>
          </a:p>
          <a:p>
            <a:r>
              <a:rPr lang="en-US" sz="1800" dirty="0" smtClean="0"/>
              <a:t>Second: Joseph Levy</a:t>
            </a:r>
          </a:p>
          <a:p>
            <a:r>
              <a:rPr lang="en-US" sz="1800" dirty="0" smtClean="0"/>
              <a:t>Result: </a:t>
            </a:r>
            <a:r>
              <a:rPr lang="en-US" altLang="zh-CN" sz="1800"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#66</a:t>
            </a:r>
            <a:br>
              <a:rPr lang="en-US" altLang="zh-CN" dirty="0" smtClean="0"/>
            </a:br>
            <a:r>
              <a:rPr lang="en-US" altLang="zh-CN" sz="2400" dirty="0" smtClean="0"/>
              <a:t>(DCN:11-19/</a:t>
            </a:r>
            <a:r>
              <a:rPr lang="en-US" sz="2400" dirty="0" smtClean="0"/>
              <a:t>1824r1</a:t>
            </a:r>
            <a:r>
              <a:rPr lang="en-US" altLang="zh-CN" sz="2400" dirty="0" smtClean="0"/>
              <a:t>)</a:t>
            </a:r>
          </a:p>
        </p:txBody>
      </p:sp>
      <p:graphicFrame>
        <p:nvGraphicFramePr>
          <p:cNvPr id="9" name="Table 8"/>
          <p:cNvGraphicFramePr>
            <a:graphicFrameLocks noGrp="1"/>
          </p:cNvGraphicFramePr>
          <p:nvPr/>
        </p:nvGraphicFramePr>
        <p:xfrm>
          <a:off x="919955" y="2961054"/>
          <a:ext cx="7302501" cy="1283335"/>
        </p:xfrm>
        <a:graphic>
          <a:graphicData uri="http://schemas.openxmlformats.org/drawingml/2006/table">
            <a:tbl>
              <a:tblPr firstRow="1" firstCol="1" bandRow="1">
                <a:tableStyleId>{5C22544A-7EE6-4342-B048-85BDC9FD1C3A}</a:tableStyleId>
              </a:tblPr>
              <a:tblGrid>
                <a:gridCol w="1190221"/>
                <a:gridCol w="1128230"/>
                <a:gridCol w="1289406"/>
                <a:gridCol w="1289406"/>
                <a:gridCol w="1215017"/>
                <a:gridCol w="1190221"/>
              </a:tblGrid>
              <a:tr h="429895">
                <a:tc rowSpan="2">
                  <a:txBody>
                    <a:bodyPr/>
                    <a:lstStyle/>
                    <a:p>
                      <a:endParaRPr lang="en-US" sz="1100" dirty="0">
                        <a:effectLst/>
                        <a:latin typeface="Calibri" panose="020F0502020204030204" charset="0"/>
                        <a:cs typeface="Times New Roman" panose="02020603050405020304" pitchFamily="16" charset="0"/>
                      </a:endParaRPr>
                    </a:p>
                  </a:txBody>
                  <a:tcPr/>
                </a:tc>
                <a:tc gridSpan="5">
                  <a:txBody>
                    <a:bodyPr/>
                    <a:lstStyle/>
                    <a:p>
                      <a:pPr marL="0" marR="0" algn="ctr">
                        <a:spcBef>
                          <a:spcPts val="0"/>
                        </a:spcBef>
                        <a:spcAft>
                          <a:spcPts val="0"/>
                        </a:spcAft>
                      </a:pPr>
                      <a:r>
                        <a:rPr lang="en-US" sz="1100" dirty="0">
                          <a:effectLst/>
                        </a:rPr>
                        <a:t>Permitted power spectral density, </a:t>
                      </a:r>
                      <a:r>
                        <a:rPr lang="en-US" sz="1100" dirty="0" err="1">
                          <a:effectLst/>
                        </a:rPr>
                        <a:t>dBr</a:t>
                      </a:r>
                      <a:endParaRPr lang="en-US" sz="1100" dirty="0">
                        <a:effectLst/>
                        <a:latin typeface="Calibri" panose="020F0502020204030204" charset="0"/>
                        <a:ea typeface="Calibri" panose="020F0502020204030204" charset="0"/>
                        <a:cs typeface="Times New Roman" panose="02020603050405020304" pitchFamily="16"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5415">
                <a:tc vMerge="1">
                  <a:txBody>
                    <a:bodyPr/>
                    <a:lstStyle/>
                    <a:p>
                      <a:endParaRPr lang="en-US"/>
                    </a:p>
                  </a:txBody>
                  <a:tcPr/>
                </a:tc>
                <a:tc>
                  <a:txBody>
                    <a:bodyPr/>
                    <a:lstStyle/>
                    <a:p>
                      <a:pPr marL="0" marR="0" algn="ctr">
                        <a:spcBef>
                          <a:spcPts val="0"/>
                        </a:spcBef>
                        <a:spcAft>
                          <a:spcPts val="0"/>
                        </a:spcAft>
                      </a:pPr>
                      <a:r>
                        <a:rPr lang="en-US" sz="1100">
                          <a:effectLst/>
                        </a:rPr>
                        <a:t>+/-9.5 MHz offset (+/-f1)</a:t>
                      </a:r>
                      <a:endParaRPr lang="en-US" sz="1100">
                        <a:effectLst/>
                        <a:latin typeface="Calibri" panose="020F0502020204030204" charset="0"/>
                        <a:ea typeface="Calibri" panose="020F0502020204030204" charset="0"/>
                        <a:cs typeface="Times New Roman" panose="02020603050405020304" pitchFamily="16" charset="0"/>
                      </a:endParaRPr>
                    </a:p>
                  </a:txBody>
                  <a:tcPr/>
                </a:tc>
                <a:tc>
                  <a:txBody>
                    <a:bodyPr/>
                    <a:lstStyle/>
                    <a:p>
                      <a:pPr marL="0" marR="0" algn="ctr">
                        <a:spcBef>
                          <a:spcPts val="0"/>
                        </a:spcBef>
                        <a:spcAft>
                          <a:spcPts val="0"/>
                        </a:spcAft>
                      </a:pPr>
                      <a:r>
                        <a:rPr lang="en-US" sz="1100">
                          <a:effectLst/>
                        </a:rPr>
                        <a:t>+/-10 MHz offset (+/-f2)</a:t>
                      </a:r>
                      <a:endParaRPr lang="en-US" sz="1100">
                        <a:effectLst/>
                        <a:latin typeface="Calibri" panose="020F0502020204030204" charset="0"/>
                        <a:ea typeface="Calibri" panose="020F0502020204030204" charset="0"/>
                        <a:cs typeface="Times New Roman" panose="02020603050405020304" pitchFamily="16" charset="0"/>
                      </a:endParaRPr>
                    </a:p>
                  </a:txBody>
                  <a:tcPr/>
                </a:tc>
                <a:tc>
                  <a:txBody>
                    <a:bodyPr/>
                    <a:lstStyle/>
                    <a:p>
                      <a:pPr marL="0" marR="0" algn="ctr">
                        <a:spcBef>
                          <a:spcPts val="0"/>
                        </a:spcBef>
                        <a:spcAft>
                          <a:spcPts val="0"/>
                        </a:spcAft>
                      </a:pPr>
                      <a:r>
                        <a:rPr lang="en-US" sz="1100">
                          <a:effectLst/>
                        </a:rPr>
                        <a:t>+/-10.5MHz offset (+/-f3)</a:t>
                      </a:r>
                      <a:endParaRPr lang="en-US" sz="1100">
                        <a:effectLst/>
                        <a:latin typeface="Calibri" panose="020F0502020204030204" charset="0"/>
                        <a:ea typeface="Calibri" panose="020F0502020204030204" charset="0"/>
                        <a:cs typeface="Times New Roman" panose="02020603050405020304" pitchFamily="16" charset="0"/>
                      </a:endParaRPr>
                    </a:p>
                  </a:txBody>
                  <a:tcPr/>
                </a:tc>
                <a:tc>
                  <a:txBody>
                    <a:bodyPr/>
                    <a:lstStyle/>
                    <a:p>
                      <a:pPr marL="0" marR="0" algn="ctr">
                        <a:spcBef>
                          <a:spcPts val="0"/>
                        </a:spcBef>
                        <a:spcAft>
                          <a:spcPts val="0"/>
                        </a:spcAft>
                      </a:pPr>
                      <a:r>
                        <a:rPr lang="en-US" sz="1100">
                          <a:effectLst/>
                        </a:rPr>
                        <a:t>+/-15MHz offset (+/-f4)</a:t>
                      </a:r>
                      <a:endParaRPr lang="en-US" sz="1100">
                        <a:effectLst/>
                        <a:latin typeface="Calibri" panose="020F0502020204030204" charset="0"/>
                        <a:ea typeface="Calibri" panose="020F0502020204030204" charset="0"/>
                        <a:cs typeface="Times New Roman" panose="02020603050405020304" pitchFamily="16" charset="0"/>
                      </a:endParaRPr>
                    </a:p>
                  </a:txBody>
                  <a:tcPr/>
                </a:tc>
                <a:tc>
                  <a:txBody>
                    <a:bodyPr/>
                    <a:lstStyle/>
                    <a:p>
                      <a:pPr marL="0" marR="0" algn="ctr">
                        <a:spcBef>
                          <a:spcPts val="0"/>
                        </a:spcBef>
                        <a:spcAft>
                          <a:spcPts val="0"/>
                        </a:spcAft>
                      </a:pPr>
                      <a:r>
                        <a:rPr lang="en-US" sz="1100" dirty="0">
                          <a:effectLst/>
                        </a:rPr>
                        <a:t>+/-25MHz offset (+/-</a:t>
                      </a:r>
                      <a:r>
                        <a:rPr lang="en-US" sz="1100" dirty="0" smtClean="0">
                          <a:effectLst/>
                        </a:rPr>
                        <a:t>f5)</a:t>
                      </a:r>
                      <a:endParaRPr lang="en-US" sz="1100" dirty="0">
                        <a:effectLst/>
                        <a:latin typeface="Calibri" panose="020F0502020204030204" charset="0"/>
                        <a:ea typeface="Calibri" panose="020F0502020204030204" charset="0"/>
                        <a:cs typeface="Times New Roman" panose="02020603050405020304" pitchFamily="16" charset="0"/>
                      </a:endParaRPr>
                    </a:p>
                  </a:txBody>
                  <a:tcPr/>
                </a:tc>
              </a:tr>
              <a:tr h="182880">
                <a:tc>
                  <a:txBody>
                    <a:bodyPr/>
                    <a:lstStyle/>
                    <a:p>
                      <a:pPr marL="0" marR="0" algn="ctr">
                        <a:spcBef>
                          <a:spcPts val="0"/>
                        </a:spcBef>
                        <a:spcAft>
                          <a:spcPts val="0"/>
                        </a:spcAft>
                      </a:pPr>
                      <a:r>
                        <a:rPr lang="en-US" sz="1100">
                          <a:effectLst/>
                        </a:rPr>
                        <a:t>Class-C2 20MHz</a:t>
                      </a:r>
                      <a:endParaRPr lang="en-US" sz="1100">
                        <a:effectLst/>
                        <a:latin typeface="Calibri" panose="020F0502020204030204" charset="0"/>
                        <a:ea typeface="Calibri" panose="020F0502020204030204" charset="0"/>
                        <a:cs typeface="Times New Roman" panose="02020603050405020304" pitchFamily="16" charset="0"/>
                      </a:endParaRPr>
                    </a:p>
                  </a:txBody>
                  <a:tcPr/>
                </a:tc>
                <a:tc>
                  <a:txBody>
                    <a:bodyPr/>
                    <a:lstStyle/>
                    <a:p>
                      <a:pPr marL="0" marR="0" algn="ctr">
                        <a:spcBef>
                          <a:spcPts val="0"/>
                        </a:spcBef>
                        <a:spcAft>
                          <a:spcPts val="0"/>
                        </a:spcAft>
                      </a:pPr>
                      <a:r>
                        <a:rPr lang="en-US" sz="1100">
                          <a:effectLst/>
                        </a:rPr>
                        <a:t>0</a:t>
                      </a:r>
                      <a:endParaRPr lang="en-US" sz="1100">
                        <a:effectLst/>
                        <a:latin typeface="Calibri" panose="020F0502020204030204" charset="0"/>
                        <a:ea typeface="Calibri" panose="020F0502020204030204" charset="0"/>
                        <a:cs typeface="Times New Roman" panose="02020603050405020304" pitchFamily="16" charset="0"/>
                      </a:endParaRPr>
                    </a:p>
                  </a:txBody>
                  <a:tcPr anchor="ctr"/>
                </a:tc>
                <a:tc>
                  <a:txBody>
                    <a:bodyPr/>
                    <a:lstStyle/>
                    <a:p>
                      <a:pPr marL="0" marR="0" algn="ctr">
                        <a:spcBef>
                          <a:spcPts val="0"/>
                        </a:spcBef>
                        <a:spcAft>
                          <a:spcPts val="0"/>
                        </a:spcAft>
                      </a:pPr>
                      <a:r>
                        <a:rPr lang="en-US" sz="1100">
                          <a:effectLst/>
                        </a:rPr>
                        <a:t>-26</a:t>
                      </a:r>
                      <a:endParaRPr lang="en-US" sz="1100">
                        <a:effectLst/>
                        <a:latin typeface="Calibri" panose="020F0502020204030204" charset="0"/>
                        <a:ea typeface="Calibri" panose="020F0502020204030204" charset="0"/>
                        <a:cs typeface="Times New Roman" panose="02020603050405020304" pitchFamily="16" charset="0"/>
                      </a:endParaRPr>
                    </a:p>
                  </a:txBody>
                  <a:tcPr anchor="ctr"/>
                </a:tc>
                <a:tc>
                  <a:txBody>
                    <a:bodyPr/>
                    <a:lstStyle/>
                    <a:p>
                      <a:pPr marL="0" marR="0" algn="ctr">
                        <a:spcBef>
                          <a:spcPts val="0"/>
                        </a:spcBef>
                        <a:spcAft>
                          <a:spcPts val="0"/>
                        </a:spcAft>
                      </a:pPr>
                      <a:r>
                        <a:rPr lang="en-US" sz="1100">
                          <a:effectLst/>
                        </a:rPr>
                        <a:t>-32</a:t>
                      </a:r>
                      <a:endParaRPr lang="en-US" sz="1100">
                        <a:effectLst/>
                        <a:latin typeface="Calibri" panose="020F0502020204030204" charset="0"/>
                        <a:ea typeface="Calibri" panose="020F0502020204030204" charset="0"/>
                        <a:cs typeface="Times New Roman" panose="02020603050405020304" pitchFamily="16" charset="0"/>
                      </a:endParaRPr>
                    </a:p>
                  </a:txBody>
                  <a:tcPr anchor="ctr"/>
                </a:tc>
                <a:tc>
                  <a:txBody>
                    <a:bodyPr/>
                    <a:lstStyle/>
                    <a:p>
                      <a:pPr marL="0" marR="0" algn="ctr">
                        <a:spcBef>
                          <a:spcPts val="0"/>
                        </a:spcBef>
                        <a:spcAft>
                          <a:spcPts val="0"/>
                        </a:spcAft>
                      </a:pPr>
                      <a:r>
                        <a:rPr lang="en-US" sz="1100">
                          <a:effectLst/>
                        </a:rPr>
                        <a:t>-40</a:t>
                      </a:r>
                      <a:endParaRPr lang="en-US" sz="1100">
                        <a:effectLst/>
                        <a:latin typeface="Calibri" panose="020F0502020204030204" charset="0"/>
                        <a:ea typeface="Calibri" panose="020F0502020204030204" charset="0"/>
                        <a:cs typeface="Times New Roman" panose="02020603050405020304" pitchFamily="16" charset="0"/>
                      </a:endParaRPr>
                    </a:p>
                  </a:txBody>
                  <a:tcPr anchor="ctr"/>
                </a:tc>
                <a:tc>
                  <a:txBody>
                    <a:bodyPr/>
                    <a:lstStyle/>
                    <a:p>
                      <a:pPr marL="0" marR="0" algn="ctr">
                        <a:spcBef>
                          <a:spcPts val="0"/>
                        </a:spcBef>
                        <a:spcAft>
                          <a:spcPts val="0"/>
                        </a:spcAft>
                      </a:pPr>
                      <a:r>
                        <a:rPr lang="en-US" sz="1100" dirty="0">
                          <a:effectLst/>
                        </a:rPr>
                        <a:t>-50</a:t>
                      </a:r>
                      <a:endParaRPr lang="en-US" sz="1100" dirty="0">
                        <a:effectLst/>
                        <a:latin typeface="Calibri" panose="020F0502020204030204" charset="0"/>
                        <a:ea typeface="Calibri" panose="020F0502020204030204" charset="0"/>
                        <a:cs typeface="Times New Roman" panose="02020603050405020304" pitchFamily="16" charset="0"/>
                      </a:endParaRPr>
                    </a:p>
                  </a:txBody>
                  <a:tcPr anchor="ctr"/>
                </a:tc>
              </a:tr>
            </a:tbl>
          </a:graphicData>
        </a:graphic>
      </p:graphicFrame>
      <p:sp>
        <p:nvSpPr>
          <p:cNvPr id="10" name="Rectangle 2"/>
          <p:cNvSpPr>
            <a:spLocks noChangeArrowheads="1"/>
          </p:cNvSpPr>
          <p:nvPr/>
        </p:nvSpPr>
        <p:spPr bwMode="auto">
          <a:xfrm>
            <a:off x="685800" y="2514962"/>
            <a:ext cx="419903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lang="en-US" altLang="en-US" sz="1200" dirty="0" smtClean="0">
                <a:solidFill>
                  <a:schemeClr val="tx1"/>
                </a:solidFill>
                <a:latin typeface="Times New Roman" panose="02020603050405020304" pitchFamily="16" charset="0"/>
                <a:ea typeface="Calibri" panose="020F0502020204030204" charset="0"/>
                <a:cs typeface="Times New Roman" panose="02020603050405020304" pitchFamily="16" charset="0"/>
              </a:rPr>
              <a:t>NGV </a:t>
            </a:r>
            <a:r>
              <a:rPr kumimoji="0" lang="en-US" altLang="en-US" sz="1200" b="0" i="0" u="none" strike="noStrike" cap="none" normalizeH="0" baseline="0" dirty="0" smtClean="0">
                <a:ln>
                  <a:noFill/>
                </a:ln>
                <a:solidFill>
                  <a:schemeClr val="tx1"/>
                </a:solidFill>
                <a:effectLst/>
                <a:latin typeface="Times New Roman" panose="02020603050405020304" pitchFamily="16" charset="0"/>
                <a:ea typeface="Calibri" panose="020F0502020204030204" charset="0"/>
                <a:cs typeface="Times New Roman" panose="02020603050405020304" pitchFamily="16" charset="0"/>
              </a:rPr>
              <a:t>adds a new spectrum mask definition for 20 MHz Class C2</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#67</a:t>
            </a:r>
            <a:br>
              <a:rPr lang="en-US" altLang="zh-CN" dirty="0" smtClean="0"/>
            </a:br>
            <a:r>
              <a:rPr lang="en-US" altLang="zh-CN" sz="2400" dirty="0" smtClean="0"/>
              <a:t>(DCN:11-19/</a:t>
            </a:r>
            <a:r>
              <a:rPr lang="en-US" sz="2400" dirty="0" smtClean="0"/>
              <a:t>1824r1</a:t>
            </a:r>
            <a:r>
              <a:rPr lang="en-US" altLang="zh-CN" sz="2400" dirty="0" smtClean="0"/>
              <a:t>)</a:t>
            </a:r>
          </a:p>
        </p:txBody>
      </p:sp>
      <p:sp>
        <p:nvSpPr>
          <p:cNvPr id="10" name="Rectangle 2"/>
          <p:cNvSpPr>
            <a:spLocks noGrp="1" noChangeArrowheads="1"/>
          </p:cNvSpPr>
          <p:nvPr>
            <p:ph idx="1"/>
          </p:nvPr>
        </p:nvSpPr>
        <p:spPr bwMode="auto">
          <a:xfrm>
            <a:off x="523119" y="2022956"/>
            <a:ext cx="7929757" cy="32470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800" b="1" i="0" u="none" strike="noStrike" cap="none" normalizeH="0" baseline="0" dirty="0" smtClean="0">
                <a:ln>
                  <a:noFill/>
                </a:ln>
                <a:solidFill>
                  <a:srgbClr val="000000"/>
                </a:solidFill>
                <a:effectLst/>
                <a:latin typeface="Calibri" panose="020F0502020204030204" charset="0"/>
              </a:rPr>
              <a:t>Move to add the following text into Section 3 of 11bd SFD?</a:t>
            </a:r>
            <a:endParaRPr kumimoji="0" lang="zh-CN" altLang="zh-CN"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sz="3200" b="0" i="0" u="none" strike="noStrike" cap="none" normalizeH="0" baseline="0" dirty="0" smtClean="0">
                <a:ln>
                  <a:noFill/>
                </a:ln>
                <a:solidFill>
                  <a:srgbClr val="000000"/>
                </a:solidFill>
                <a:effectLst/>
                <a:cs typeface="Arial" panose="020B0604020202020204" pitchFamily="34" charset="0"/>
              </a:rPr>
              <a:t>•</a:t>
            </a:r>
            <a:r>
              <a:rPr kumimoji="0" lang="zh-CN" altLang="zh-CN" sz="3200" b="0" i="0" u="none" strike="noStrike" cap="none" normalizeH="0" baseline="0" dirty="0" smtClean="0">
                <a:ln>
                  <a:noFill/>
                </a:ln>
                <a:solidFill>
                  <a:srgbClr val="000000"/>
                </a:solidFill>
                <a:effectLst/>
                <a:latin typeface="Times New Roman" panose="02020603050405020304" pitchFamily="16" charset="0"/>
                <a:cs typeface="Times New Roman" panose="02020603050405020304" pitchFamily="16" charset="0"/>
              </a:rPr>
              <a:t>        </a:t>
            </a:r>
            <a:r>
              <a:rPr kumimoji="0" lang="zh-CN" altLang="zh-CN" sz="2800" b="0" i="0" u="none" strike="noStrike" cap="none" normalizeH="0" baseline="0" dirty="0" smtClean="0">
                <a:ln>
                  <a:noFill/>
                </a:ln>
                <a:solidFill>
                  <a:srgbClr val="000000"/>
                </a:solidFill>
                <a:effectLst/>
                <a:latin typeface="Calibri" panose="020F0502020204030204" charset="0"/>
              </a:rPr>
              <a:t>“NGV SIG field shall use 4-bit CRC.”</a:t>
            </a:r>
            <a:endParaRPr kumimoji="0" lang="zh-CN" altLang="zh-CN"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zh-CN" sz="28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800" b="0" i="0" u="none" strike="noStrike" cap="none" normalizeH="0" baseline="0" dirty="0" smtClean="0">
                <a:ln>
                  <a:noFill/>
                </a:ln>
                <a:solidFill>
                  <a:srgbClr val="000000"/>
                </a:solidFill>
                <a:effectLst/>
                <a:latin typeface="Calibri" panose="020F0502020204030204" charset="0"/>
              </a:rPr>
              <a:t>Moved by: Rui Cao</a:t>
            </a:r>
            <a:endParaRPr kumimoji="0" lang="en-US" altLang="zh-CN" sz="28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800" b="0" dirty="0" smtClean="0">
                <a:solidFill>
                  <a:srgbClr val="000000"/>
                </a:solidFill>
                <a:latin typeface="Calibri" panose="020F0502020204030204" charset="0"/>
              </a:rPr>
              <a:t>Seconded:  </a:t>
            </a:r>
            <a:r>
              <a:rPr lang="en-US" altLang="zh-CN" sz="2800" b="0" dirty="0" err="1" smtClean="0">
                <a:solidFill>
                  <a:srgbClr val="000000"/>
                </a:solidFill>
                <a:latin typeface="Calibri" panose="020F0502020204030204" charset="0"/>
              </a:rPr>
              <a:t>Dongguk</a:t>
            </a:r>
            <a:r>
              <a:rPr lang="en-US" altLang="zh-CN" sz="2800" b="0" dirty="0" smtClean="0">
                <a:solidFill>
                  <a:srgbClr val="000000"/>
                </a:solidFill>
                <a:latin typeface="Calibri" panose="020F0502020204030204" charset="0"/>
              </a:rPr>
              <a:t> Lim</a:t>
            </a:r>
          </a:p>
          <a:p>
            <a:r>
              <a:rPr lang="en-US" altLang="zh-CN" sz="2800" b="0" dirty="0" smtClean="0">
                <a:solidFill>
                  <a:srgbClr val="000000"/>
                </a:solidFill>
                <a:latin typeface="Calibri" panose="020F0502020204030204" charset="0"/>
              </a:rPr>
              <a:t>Result: </a:t>
            </a:r>
            <a:r>
              <a:rPr lang="en-US" altLang="zh-CN" b="0" dirty="0"/>
              <a:t>Approved by unanimous consent</a:t>
            </a:r>
            <a:endParaRPr lang="en-US" altLang="zh-CN" sz="2800" b="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#68</a:t>
            </a:r>
            <a:br>
              <a:rPr lang="en-US" altLang="zh-CN" dirty="0" smtClean="0"/>
            </a:br>
            <a:r>
              <a:rPr lang="en-US" altLang="zh-CN" sz="2400" dirty="0" smtClean="0"/>
              <a:t>(DCN:11-19/</a:t>
            </a:r>
            <a:r>
              <a:rPr lang="en-US" sz="2400" dirty="0" smtClean="0"/>
              <a:t>1824r1</a:t>
            </a:r>
            <a:r>
              <a:rPr lang="en-US" altLang="zh-CN" sz="2400" dirty="0" smtClean="0"/>
              <a:t>)</a:t>
            </a:r>
          </a:p>
        </p:txBody>
      </p:sp>
      <p:sp>
        <p:nvSpPr>
          <p:cNvPr id="3" name="Content Placeholder 2"/>
          <p:cNvSpPr>
            <a:spLocks noGrp="1" noChangeArrowheads="1"/>
          </p:cNvSpPr>
          <p:nvPr>
            <p:ph idx="1"/>
          </p:nvPr>
        </p:nvSpPr>
        <p:spPr bwMode="auto">
          <a:xfrm>
            <a:off x="638968" y="1803159"/>
            <a:ext cx="7864475" cy="27546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1" i="0" u="none" strike="noStrike" cap="none" normalizeH="0" baseline="0" dirty="0" smtClean="0">
                <a:ln>
                  <a:noFill/>
                </a:ln>
                <a:solidFill>
                  <a:srgbClr val="000000"/>
                </a:solidFill>
                <a:effectLst/>
                <a:latin typeface="Calibri" panose="020F050202020403020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6" charset="0"/>
                <a:cs typeface="Times New Roman" panose="02020603050405020304" pitchFamily="16" charset="0"/>
              </a:rPr>
              <a:t>        </a:t>
            </a:r>
            <a:r>
              <a:rPr kumimoji="0" lang="zh-CN" altLang="zh-CN" sz="2000" b="0" i="0" u="none" strike="noStrike" cap="none" normalizeH="0" baseline="0" dirty="0" smtClean="0">
                <a:ln>
                  <a:noFill/>
                </a:ln>
                <a:solidFill>
                  <a:srgbClr val="000000"/>
                </a:solidFill>
                <a:effectLst/>
                <a:latin typeface="Calibri" panose="020F0502020204030204" charset="0"/>
              </a:rPr>
              <a:t>“NGV-LTF and Midamble field shall use repeated NGV-LTF-2x when NGV Data is modulated using BPSK-1/2 with DCM.”</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zh-CN" sz="20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zh-CN" sz="2000" b="0" dirty="0">
              <a:solidFill>
                <a:srgbClr val="000000"/>
              </a:solidFill>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0" i="0" u="none" strike="noStrike" cap="none" normalizeH="0" baseline="0" dirty="0" smtClean="0">
                <a:ln>
                  <a:noFill/>
                </a:ln>
                <a:solidFill>
                  <a:srgbClr val="000000"/>
                </a:solidFill>
                <a:effectLst/>
                <a:latin typeface="Calibri" panose="020F050202020403020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000" b="0" dirty="0" smtClean="0">
                <a:solidFill>
                  <a:srgbClr val="000000"/>
                </a:solidFill>
                <a:latin typeface="Calibri" panose="020F0502020204030204" charset="0"/>
              </a:rPr>
              <a:t>Second: </a:t>
            </a:r>
            <a:r>
              <a:rPr lang="en-US" altLang="zh-CN" sz="2000" b="0" dirty="0" err="1" smtClean="0">
                <a:solidFill>
                  <a:srgbClr val="000000"/>
                </a:solidFill>
                <a:latin typeface="Calibri" panose="020F0502020204030204" charset="0"/>
              </a:rPr>
              <a:t>Dongguk</a:t>
            </a:r>
            <a:r>
              <a:rPr lang="en-US" altLang="zh-CN" sz="2000" b="0" dirty="0" smtClean="0">
                <a:solidFill>
                  <a:srgbClr val="000000"/>
                </a:solidFill>
                <a:latin typeface="Calibri" panose="020F0502020204030204" charset="0"/>
              </a:rPr>
              <a:t> Lim</a:t>
            </a:r>
          </a:p>
          <a:p>
            <a:r>
              <a:rPr kumimoji="0" lang="en-US" altLang="zh-CN" sz="2000" b="0" i="0" u="none" strike="noStrike" cap="none" normalizeH="0" baseline="0" dirty="0" smtClean="0">
                <a:ln>
                  <a:noFill/>
                </a:ln>
                <a:solidFill>
                  <a:srgbClr val="000000"/>
                </a:solidFill>
                <a:effectLst/>
                <a:latin typeface="Calibri" panose="020F0502020204030204" charset="0"/>
              </a:rPr>
              <a:t>Result:</a:t>
            </a:r>
            <a:r>
              <a:rPr kumimoji="0" lang="en-US" altLang="zh-CN" sz="2000" b="0" i="0" u="none" strike="noStrike" cap="none" normalizeH="0" dirty="0" smtClean="0">
                <a:ln>
                  <a:noFill/>
                </a:ln>
                <a:solidFill>
                  <a:srgbClr val="000000"/>
                </a:solidFill>
                <a:effectLst/>
                <a:latin typeface="Calibri" panose="020F0502020204030204" charset="0"/>
              </a:rPr>
              <a:t> </a:t>
            </a:r>
            <a:r>
              <a:rPr lang="en-US" altLang="zh-CN" sz="2000" b="0" dirty="0"/>
              <a:t>Approved by unanimous consent</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#69</a:t>
            </a:r>
            <a:br>
              <a:rPr lang="en-US" altLang="zh-CN" dirty="0" smtClean="0"/>
            </a:br>
            <a:r>
              <a:rPr lang="en-US" altLang="zh-CN" sz="2400" dirty="0" smtClean="0"/>
              <a:t>(DCN:11-19/</a:t>
            </a:r>
            <a:r>
              <a:rPr lang="en-US" sz="2400" dirty="0" smtClean="0"/>
              <a:t>1824r1</a:t>
            </a:r>
            <a:r>
              <a:rPr lang="en-US" altLang="zh-CN" sz="2400" dirty="0" smtClean="0"/>
              <a:t>)</a:t>
            </a:r>
          </a:p>
        </p:txBody>
      </p:sp>
      <p:sp>
        <p:nvSpPr>
          <p:cNvPr id="3" name="Rectangle 1"/>
          <p:cNvSpPr>
            <a:spLocks noGrp="1" noChangeArrowheads="1"/>
          </p:cNvSpPr>
          <p:nvPr>
            <p:ph idx="1"/>
          </p:nvPr>
        </p:nvSpPr>
        <p:spPr bwMode="auto">
          <a:xfrm>
            <a:off x="611786" y="2276872"/>
            <a:ext cx="7917061" cy="28007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1" i="0" u="none" strike="noStrike" cap="none" normalizeH="0" baseline="0" dirty="0" smtClean="0">
                <a:ln>
                  <a:noFill/>
                </a:ln>
                <a:solidFill>
                  <a:srgbClr val="000000"/>
                </a:solidFill>
                <a:effectLst/>
                <a:latin typeface="Calibri" panose="020F050202020403020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6" charset="0"/>
                <a:cs typeface="Times New Roman" panose="02020603050405020304" pitchFamily="16" charset="0"/>
              </a:rPr>
              <a:t>        </a:t>
            </a:r>
            <a:r>
              <a:rPr kumimoji="0" lang="zh-CN" altLang="zh-CN" sz="2000" b="0" i="0" u="none" strike="noStrike" cap="none" normalizeH="0" baseline="0" dirty="0" smtClean="0">
                <a:ln>
                  <a:noFill/>
                </a:ln>
                <a:solidFill>
                  <a:srgbClr val="000000"/>
                </a:solidFill>
                <a:effectLst/>
                <a:latin typeface="Calibri" panose="020F0502020204030204" charset="0"/>
              </a:rPr>
              <a:t>“Repeated NGV-LTF-2x is constructed by repeating the IFFT output of NGV-LTF-2x and pre-append one cyclic prefix of duration 1.6us.”</a:t>
            </a:r>
            <a:endParaRPr kumimoji="0" lang="en-US" altLang="zh-CN" sz="20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altLang="zh-CN" sz="2000" b="0" dirty="0">
              <a:solidFill>
                <a:srgbClr val="000000"/>
              </a:solidFill>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0" i="0" u="none" strike="noStrike" cap="none" normalizeH="0" baseline="0" dirty="0" smtClean="0">
                <a:ln>
                  <a:noFill/>
                </a:ln>
                <a:solidFill>
                  <a:srgbClr val="000000"/>
                </a:solidFill>
                <a:effectLst/>
                <a:latin typeface="Calibri" panose="020F050202020403020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000" b="0" dirty="0" smtClean="0">
                <a:solidFill>
                  <a:srgbClr val="000000"/>
                </a:solidFill>
                <a:latin typeface="Calibri" panose="020F0502020204030204" charset="0"/>
              </a:rPr>
              <a:t>Second: </a:t>
            </a:r>
            <a:r>
              <a:rPr lang="en-US" altLang="zh-CN" sz="2000" b="0" dirty="0" err="1" smtClean="0">
                <a:solidFill>
                  <a:srgbClr val="000000"/>
                </a:solidFill>
                <a:latin typeface="Calibri" panose="020F0502020204030204" charset="0"/>
              </a:rPr>
              <a:t>Alessio</a:t>
            </a:r>
            <a:r>
              <a:rPr lang="en-US" altLang="zh-CN" sz="2000" b="0" dirty="0" smtClean="0">
                <a:solidFill>
                  <a:srgbClr val="000000"/>
                </a:solidFill>
                <a:latin typeface="Calibri" panose="020F0502020204030204" charset="0"/>
              </a:rPr>
              <a:t> </a:t>
            </a:r>
            <a:r>
              <a:rPr lang="en-US" altLang="zh-CN" sz="2000" b="0" dirty="0" err="1" smtClean="0">
                <a:solidFill>
                  <a:srgbClr val="000000"/>
                </a:solidFill>
                <a:latin typeface="Calibri" panose="020F0502020204030204" charset="0"/>
              </a:rPr>
              <a:t>Filippi</a:t>
            </a:r>
            <a:endParaRPr lang="en-US" altLang="zh-CN" sz="2000" b="0" dirty="0" smtClean="0">
              <a:solidFill>
                <a:srgbClr val="000000"/>
              </a:solidFill>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000" b="0" i="0" u="none" strike="noStrike" cap="none" normalizeH="0" baseline="0" dirty="0" smtClean="0">
                <a:ln>
                  <a:noFill/>
                </a:ln>
                <a:solidFill>
                  <a:srgbClr val="000000"/>
                </a:solidFill>
                <a:effectLst/>
                <a:latin typeface="Calibri" panose="020F0502020204030204" charset="0"/>
              </a:rPr>
              <a:t>Result:  16Y/0N/5A,</a:t>
            </a:r>
            <a:r>
              <a:rPr kumimoji="0" lang="en-US" altLang="zh-CN" sz="2000" b="0" i="0" u="none" strike="noStrike" cap="none" normalizeH="0" dirty="0" smtClean="0">
                <a:ln>
                  <a:noFill/>
                </a:ln>
                <a:solidFill>
                  <a:srgbClr val="000000"/>
                </a:solidFill>
                <a:effectLst/>
                <a:latin typeface="Calibri" panose="020F0502020204030204" charset="0"/>
              </a:rPr>
              <a:t> Passed</a:t>
            </a:r>
            <a:endParaRPr kumimoji="0" lang="zh-CN" altLang="zh-CN" sz="36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#70</a:t>
            </a:r>
            <a:br>
              <a:rPr lang="en-US" altLang="zh-CN" dirty="0" smtClean="0"/>
            </a:br>
            <a:r>
              <a:rPr lang="en-US" altLang="zh-CN" sz="2400" dirty="0" smtClean="0"/>
              <a:t>(DCN:11-19/</a:t>
            </a:r>
            <a:r>
              <a:rPr lang="en-US" sz="2400" dirty="0" smtClean="0"/>
              <a:t>1824r1</a:t>
            </a:r>
            <a:r>
              <a:rPr lang="en-US" altLang="zh-CN" sz="2400" dirty="0" smtClean="0"/>
              <a:t>)</a:t>
            </a:r>
          </a:p>
        </p:txBody>
      </p:sp>
      <p:sp>
        <p:nvSpPr>
          <p:cNvPr id="2" name="Rectangle 1"/>
          <p:cNvSpPr>
            <a:spLocks noChangeArrowheads="1"/>
          </p:cNvSpPr>
          <p:nvPr/>
        </p:nvSpPr>
        <p:spPr bwMode="auto">
          <a:xfrm>
            <a:off x="696912" y="2078562"/>
            <a:ext cx="7403480" cy="23083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1" i="0" u="none" strike="noStrike" cap="none" normalizeH="0" baseline="0" dirty="0" smtClean="0">
                <a:ln>
                  <a:noFill/>
                </a:ln>
                <a:solidFill>
                  <a:srgbClr val="000000"/>
                </a:solidFill>
                <a:effectLst/>
                <a:latin typeface="Calibri" panose="020F050202020403020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6" charset="0"/>
                <a:cs typeface="Times New Roman" panose="02020603050405020304" pitchFamily="16" charset="0"/>
              </a:rPr>
              <a:t>        </a:t>
            </a:r>
            <a:r>
              <a:rPr kumimoji="0" lang="zh-CN" altLang="zh-CN" sz="2000" b="0" i="0" u="none" strike="noStrike" cap="none" normalizeH="0" baseline="0" dirty="0" smtClean="0">
                <a:ln>
                  <a:noFill/>
                </a:ln>
                <a:solidFill>
                  <a:srgbClr val="000000"/>
                </a:solidFill>
                <a:effectLst/>
                <a:latin typeface="Calibri" panose="020F0502020204030204" charset="0"/>
              </a:rPr>
              <a:t>“NGV-LTF-2x, NGV-LTF-1x and Data symbols shall define the same pilot location.”</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zh-CN" sz="20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zh-CN" altLang="zh-CN" sz="2000" b="0" i="0" u="none" strike="noStrike" cap="none" normalizeH="0" baseline="0" dirty="0" smtClean="0">
                <a:ln>
                  <a:noFill/>
                </a:ln>
                <a:solidFill>
                  <a:srgbClr val="000000"/>
                </a:solidFill>
                <a:effectLst/>
                <a:latin typeface="Calibri" panose="020F050202020403020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sz="2000" dirty="0" smtClean="0">
                <a:solidFill>
                  <a:srgbClr val="000000"/>
                </a:solidFill>
                <a:latin typeface="Calibri" panose="020F0502020204030204" charset="0"/>
              </a:rPr>
              <a:t>Seconded: </a:t>
            </a:r>
            <a:r>
              <a:rPr lang="en-US" altLang="zh-CN" sz="2000" dirty="0" err="1" smtClean="0">
                <a:solidFill>
                  <a:srgbClr val="000000"/>
                </a:solidFill>
                <a:latin typeface="Calibri" panose="020F0502020204030204" charset="0"/>
              </a:rPr>
              <a:t>Alessio</a:t>
            </a:r>
            <a:r>
              <a:rPr lang="en-US" altLang="zh-CN" sz="2000" dirty="0" smtClean="0">
                <a:solidFill>
                  <a:srgbClr val="000000"/>
                </a:solidFill>
                <a:latin typeface="Calibri" panose="020F0502020204030204" charset="0"/>
              </a:rPr>
              <a:t> </a:t>
            </a:r>
            <a:r>
              <a:rPr lang="en-US" altLang="zh-CN" sz="2000" dirty="0" err="1" smtClean="0">
                <a:solidFill>
                  <a:srgbClr val="000000"/>
                </a:solidFill>
                <a:latin typeface="Calibri" panose="020F0502020204030204" charset="0"/>
              </a:rPr>
              <a:t>Filippi</a:t>
            </a:r>
            <a:endParaRPr lang="en-US" altLang="zh-CN" sz="2000" dirty="0" smtClean="0">
              <a:solidFill>
                <a:srgbClr val="000000"/>
              </a:solidFill>
              <a:latin typeface="Calibri" panose="020F050202020403020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000" b="0" i="0" u="none" strike="noStrike" cap="none" normalizeH="0" baseline="0" dirty="0" smtClean="0">
                <a:ln>
                  <a:noFill/>
                </a:ln>
                <a:solidFill>
                  <a:srgbClr val="000000"/>
                </a:solidFill>
                <a:effectLst/>
                <a:latin typeface="Calibri" panose="020F0502020204030204" charset="0"/>
              </a:rPr>
              <a:t>Result:</a:t>
            </a:r>
            <a:r>
              <a:rPr kumimoji="0" lang="en-US" altLang="zh-CN" sz="2000" b="0" i="0" u="none" strike="noStrike" cap="none" normalizeH="0" dirty="0" smtClean="0">
                <a:ln>
                  <a:noFill/>
                </a:ln>
                <a:solidFill>
                  <a:srgbClr val="000000"/>
                </a:solidFill>
                <a:effectLst/>
                <a:latin typeface="Calibri" panose="020F0502020204030204" charset="0"/>
              </a:rPr>
              <a:t> 15Y/0N/5A, PASSED</a:t>
            </a:r>
            <a:endParaRPr kumimoji="0" lang="zh-CN" altLang="zh-CN" sz="36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2020 </a:t>
            </a:r>
            <a:br>
              <a:rPr lang="en-US" dirty="0" smtClean="0"/>
            </a:br>
            <a:r>
              <a:rPr lang="en-US" dirty="0" smtClean="0"/>
              <a:t>FRD &amp; SFD Motions</a:t>
            </a:r>
            <a:endParaRPr lang="en-US" dirty="0"/>
          </a:p>
        </p:txBody>
      </p:sp>
      <p:sp>
        <p:nvSpPr>
          <p:cNvPr id="3" name="Text Placeholder 2"/>
          <p:cNvSpPr>
            <a:spLocks noGrp="1"/>
          </p:cNvSpPr>
          <p:nvPr>
            <p:ph type="body" idx="1"/>
          </p:nvPr>
        </p:nvSpPr>
        <p:spPr/>
        <p:txBody>
          <a:bodyPr/>
          <a:lstStyle/>
          <a:p>
            <a:r>
              <a:rPr lang="en-US" dirty="0"/>
              <a:t>Motion </a:t>
            </a:r>
            <a:r>
              <a:rPr lang="en-US" dirty="0" smtClean="0"/>
              <a:t>#</a:t>
            </a:r>
            <a:r>
              <a:rPr lang="en-US" dirty="0" smtClean="0"/>
              <a:t>71 </a:t>
            </a:r>
            <a:r>
              <a:rPr lang="en-US" dirty="0"/>
              <a:t>-- </a:t>
            </a:r>
            <a:r>
              <a:rPr lang="en-US" dirty="0" smtClean="0"/>
              <a:t>#</a:t>
            </a:r>
            <a:r>
              <a:rPr lang="en-US" dirty="0" smtClean="0"/>
              <a:t>88</a:t>
            </a:r>
            <a:endParaRPr lang="en-US" dirty="0" smtClean="0"/>
          </a:p>
          <a:p>
            <a:endParaRPr lang="en-US" dirty="0" smtClean="0"/>
          </a:p>
          <a:p>
            <a:r>
              <a:rPr lang="en-US" dirty="0" smtClean="0"/>
              <a:t>Irvine, CA, USA</a:t>
            </a:r>
            <a:endParaRPr lang="en-US" dirty="0"/>
          </a:p>
        </p:txBody>
      </p:sp>
      <p:sp>
        <p:nvSpPr>
          <p:cNvPr id="4" name="Date Placeholder 3"/>
          <p:cNvSpPr>
            <a:spLocks noGrp="1"/>
          </p:cNvSpPr>
          <p:nvPr>
            <p:ph type="dt" idx="10"/>
          </p:nvPr>
        </p:nvSpPr>
        <p:spPr/>
        <p:txBody>
          <a:bodyPr/>
          <a:lstStyle/>
          <a:p>
            <a:r>
              <a:rPr lang="en-US"/>
              <a:t>March 2019</a:t>
            </a:r>
            <a:endParaRPr lang="en-GB"/>
          </a:p>
        </p:txBody>
      </p:sp>
      <p:sp>
        <p:nvSpPr>
          <p:cNvPr id="5" name="Footer Placeholder 4"/>
          <p:cNvSpPr>
            <a:spLocks noGrp="1"/>
          </p:cNvSpPr>
          <p:nvPr>
            <p:ph type="ftr" idx="11"/>
          </p:nvPr>
        </p:nvSpPr>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t>78</a:t>
            </a:fld>
            <a:endParaRPr lang="en-GB"/>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section 3.2 of the  11bd </a:t>
            </a:r>
            <a:r>
              <a:rPr lang="en-US" dirty="0"/>
              <a:t>SFD </a:t>
            </a:r>
          </a:p>
          <a:p>
            <a:pPr latinLnBrk="1"/>
            <a:r>
              <a:rPr lang="en-US" sz="1800" dirty="0" smtClean="0"/>
              <a:t>“</a:t>
            </a:r>
            <a:r>
              <a:rPr lang="en-US" sz="1600" b="0" dirty="0" smtClean="0"/>
              <a:t>20 </a:t>
            </a:r>
            <a:r>
              <a:rPr lang="en-US" sz="1600" b="0" dirty="0"/>
              <a:t>MHz channel consists of two contiguous 10 MHz channel:</a:t>
            </a:r>
          </a:p>
          <a:p>
            <a:pPr latinLnBrk="1"/>
            <a:r>
              <a:rPr lang="en-US" sz="1600" b="0" dirty="0"/>
              <a:t>-In one 10 MHz channel (denoted as </a:t>
            </a:r>
            <a:r>
              <a:rPr lang="en-US" sz="1600" b="0" i="1" dirty="0"/>
              <a:t>OCB primary channel</a:t>
            </a:r>
            <a:r>
              <a:rPr lang="en-US" sz="1600" b="0" dirty="0"/>
              <a:t>), the channel sensing with PD and ED with NAV setting method shall be applied.</a:t>
            </a:r>
          </a:p>
          <a:p>
            <a:r>
              <a:rPr lang="en-US" sz="1600" b="0" dirty="0"/>
              <a:t>When the </a:t>
            </a:r>
            <a:r>
              <a:rPr lang="en-US" sz="1600" b="0" i="1" dirty="0"/>
              <a:t>OCB primary channel</a:t>
            </a:r>
            <a:r>
              <a:rPr lang="en-US" sz="1600" b="0" dirty="0"/>
              <a:t> is sensed as channel busy, the </a:t>
            </a:r>
            <a:r>
              <a:rPr lang="en-US" sz="1600" b="0" dirty="0" err="1"/>
              <a:t>backoff</a:t>
            </a:r>
            <a:r>
              <a:rPr lang="en-US" sz="1600" b="0" dirty="0"/>
              <a:t> procedure on the </a:t>
            </a:r>
            <a:r>
              <a:rPr lang="en-US" sz="1600" b="0" i="1" dirty="0"/>
              <a:t>OCB primary channel</a:t>
            </a:r>
            <a:r>
              <a:rPr lang="en-US" sz="1600" b="0" dirty="0"/>
              <a:t> shall be same as the </a:t>
            </a:r>
            <a:r>
              <a:rPr lang="en-US" sz="1600" b="0" dirty="0" err="1"/>
              <a:t>backoff</a:t>
            </a:r>
            <a:r>
              <a:rPr lang="en-US" sz="1600" b="0" dirty="0"/>
              <a:t> procedure of 10 MHz transmission</a:t>
            </a:r>
            <a:r>
              <a:rPr lang="en-US" sz="1600" b="0" dirty="0" smtClean="0"/>
              <a:t>.”</a:t>
            </a:r>
          </a:p>
          <a:p>
            <a:endParaRPr lang="en-US" dirty="0"/>
          </a:p>
          <a:p>
            <a:r>
              <a:rPr lang="en-US" dirty="0" smtClean="0"/>
              <a:t>Mover: </a:t>
            </a:r>
            <a:r>
              <a:rPr lang="en-US" dirty="0"/>
              <a:t>Hanseul Hong</a:t>
            </a:r>
            <a:endParaRPr lang="en-US" dirty="0" smtClean="0"/>
          </a:p>
          <a:p>
            <a:r>
              <a:rPr lang="en-US" altLang="zh-CN" dirty="0"/>
              <a:t>Second: Ronny Kim</a:t>
            </a:r>
          </a:p>
          <a:p>
            <a:r>
              <a:rPr lang="en-US" altLang="zh-CN" dirty="0"/>
              <a:t>Result: 12Y/0N/10A, PASSED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79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#71</a:t>
            </a:r>
            <a:br>
              <a:rPr lang="en-US" altLang="zh-CN" dirty="0" smtClean="0"/>
            </a:br>
            <a:r>
              <a:rPr lang="en-US" altLang="zh-CN" sz="2400" dirty="0" smtClean="0"/>
              <a:t>(DCN:11-19/1973r2 )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350696" cy="4494213"/>
          </a:xfrm>
        </p:spPr>
        <p:txBody>
          <a:bodyPr/>
          <a:lstStyle/>
          <a:p>
            <a:r>
              <a:rPr lang="en-US" dirty="0"/>
              <a:t>Move to include the following text to </a:t>
            </a:r>
            <a:r>
              <a:rPr lang="en-US" dirty="0" smtClean="0"/>
              <a:t>section 3.2 of the  11bd </a:t>
            </a:r>
            <a:r>
              <a:rPr lang="en-US" dirty="0"/>
              <a:t>SFD </a:t>
            </a:r>
          </a:p>
          <a:p>
            <a:pPr latinLnBrk="1"/>
            <a:r>
              <a:rPr lang="en-US" sz="1800" dirty="0" smtClean="0"/>
              <a:t>“</a:t>
            </a:r>
            <a:r>
              <a:rPr lang="en-US" sz="1600" b="0" dirty="0"/>
              <a:t>When OCB secondary channel is sensed busy and the duration of channel busy is not known, after the channel state transitions from busy to idle, EIFS interval shall be used to detect if the channel remains idle before resuming the backoff procedure.</a:t>
            </a:r>
          </a:p>
          <a:p>
            <a:pPr latinLnBrk="1"/>
            <a:r>
              <a:rPr lang="en-US" sz="1600" b="0" dirty="0"/>
              <a:t>When OCB secondary channel is sensed busy and the duration of channel busy is known, after the channel state transitions from busy to idle, AIFS interval shall be used to detect if the channel remains idle before resuming the backoff procedure.</a:t>
            </a:r>
          </a:p>
          <a:p>
            <a:pPr latinLnBrk="1"/>
            <a:r>
              <a:rPr lang="en-US" sz="1600" b="0" dirty="0"/>
              <a:t>Note: STA is not required to decode the duration of channel busy on the OCB secondary channel</a:t>
            </a:r>
            <a:r>
              <a:rPr lang="en-US" sz="1600" b="0" dirty="0" smtClean="0"/>
              <a:t>.”</a:t>
            </a:r>
            <a:endParaRPr lang="en-US" dirty="0"/>
          </a:p>
          <a:p>
            <a:r>
              <a:rPr lang="en-US" sz="1800" dirty="0" smtClean="0"/>
              <a:t>Mover: </a:t>
            </a:r>
            <a:r>
              <a:rPr lang="en-US" sz="1800" dirty="0"/>
              <a:t>Hanseul Hong</a:t>
            </a:r>
            <a:endParaRPr lang="en-US" sz="1800" dirty="0" smtClean="0"/>
          </a:p>
          <a:p>
            <a:r>
              <a:rPr lang="en-US" altLang="zh-CN" sz="1800" dirty="0"/>
              <a:t>Second: Ronny Kim</a:t>
            </a:r>
          </a:p>
          <a:p>
            <a:r>
              <a:rPr lang="en-US" altLang="zh-CN" sz="1800" dirty="0"/>
              <a:t>Result:  </a:t>
            </a:r>
            <a:r>
              <a:rPr lang="en-US" altLang="zh-CN" sz="1800" dirty="0"/>
              <a:t>Approved by unanimous consent</a:t>
            </a:r>
          </a:p>
          <a:p>
            <a:endParaRPr lang="en-US" altLang="zh-CN" sz="1800" dirty="0"/>
          </a:p>
          <a:p>
            <a:r>
              <a:rPr lang="en-US" altLang="zh-CN" sz="1800" dirty="0" smtClean="0">
                <a:solidFill>
                  <a:srgbClr val="FF0000"/>
                </a:solidFill>
              </a:rPr>
              <a:t>Motion was amended, see the details in the minutes</a:t>
            </a:r>
            <a:endParaRPr lang="en-US" altLang="zh-CN" sz="1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#72</a:t>
            </a:r>
            <a:br>
              <a:rPr lang="en-US" altLang="zh-CN" dirty="0" smtClean="0"/>
            </a:br>
            <a:r>
              <a:rPr lang="en-US" altLang="zh-CN" sz="2400" dirty="0" smtClean="0"/>
              <a:t>(DCN:11-19/1973r2 )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3.2 of the  11bd </a:t>
            </a:r>
            <a:r>
              <a:rPr lang="en-US" dirty="0"/>
              <a:t>SFD </a:t>
            </a:r>
          </a:p>
          <a:p>
            <a:pPr latinLnBrk="1"/>
            <a:r>
              <a:rPr lang="en-US" sz="1800" dirty="0" smtClean="0"/>
              <a:t>“</a:t>
            </a:r>
            <a:r>
              <a:rPr lang="en-US" sz="1600" b="0" dirty="0"/>
              <a:t>The decision of whether the STA is allowed to use 10 MHz fallback mechanism, as specified in the baseline 802.11 specification, is indicated by the upper layer</a:t>
            </a:r>
            <a:r>
              <a:rPr lang="en-US" sz="1600" b="0" dirty="0" smtClean="0"/>
              <a:t>.”</a:t>
            </a:r>
          </a:p>
          <a:p>
            <a:endParaRPr lang="en-US" dirty="0"/>
          </a:p>
          <a:p>
            <a:r>
              <a:rPr lang="en-US" dirty="0" smtClean="0"/>
              <a:t>Mover: </a:t>
            </a:r>
            <a:r>
              <a:rPr lang="en-US" dirty="0"/>
              <a:t>Hanseul Hong</a:t>
            </a:r>
            <a:endParaRPr lang="en-US" dirty="0" smtClean="0"/>
          </a:p>
          <a:p>
            <a:r>
              <a:rPr lang="en-US" altLang="zh-CN" dirty="0"/>
              <a:t>Second: Ronny Kim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#73</a:t>
            </a:r>
            <a:br>
              <a:rPr lang="en-US" altLang="zh-CN" dirty="0" smtClean="0"/>
            </a:br>
            <a:r>
              <a:rPr lang="en-US" altLang="zh-CN" sz="2400" dirty="0" smtClean="0"/>
              <a:t>(DCN:11-19/1973r2 )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smtClean="0"/>
              <a:t>For </a:t>
            </a:r>
            <a:r>
              <a:rPr lang="en-US" sz="1600" dirty="0"/>
              <a:t>20 MHz operation, the minimum CCA sensitivity on the secondary 10 MHz channel shall be -85 </a:t>
            </a:r>
            <a:r>
              <a:rPr lang="en-US" sz="1600" dirty="0" err="1"/>
              <a:t>dBm</a:t>
            </a:r>
            <a:r>
              <a:rPr lang="en-US" sz="1600" dirty="0"/>
              <a:t> for NGV and legacy 802.11p PPDUs, and shall be -65 </a:t>
            </a:r>
            <a:r>
              <a:rPr lang="en-US" sz="1600" dirty="0" err="1"/>
              <a:t>dBm</a:t>
            </a:r>
            <a:r>
              <a:rPr lang="en-US" sz="1600" dirty="0"/>
              <a:t> for any </a:t>
            </a:r>
            <a:r>
              <a:rPr lang="en-US" sz="1600" dirty="0" smtClean="0"/>
              <a:t>  other signal.”</a:t>
            </a:r>
            <a:endParaRPr lang="en-US" sz="1600" b="0" dirty="0" smtClean="0"/>
          </a:p>
          <a:p>
            <a:endParaRPr lang="en-US" dirty="0"/>
          </a:p>
          <a:p>
            <a:r>
              <a:rPr lang="en-US" dirty="0" smtClean="0"/>
              <a:t>Mover: Rui Cao</a:t>
            </a:r>
          </a:p>
          <a:p>
            <a:r>
              <a:rPr lang="en-US" altLang="zh-CN" dirty="0"/>
              <a:t>Second: Dongguk Lim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#74</a:t>
            </a:r>
            <a:br>
              <a:rPr lang="en-US" altLang="zh-CN" dirty="0" smtClean="0"/>
            </a:br>
            <a:r>
              <a:rPr lang="en-US" altLang="zh-CN" sz="2400" dirty="0" smtClean="0"/>
              <a:t>(DCN:11-20/0046r4 )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LDPC is the only coding scheme for the data portion of 11bd </a:t>
            </a:r>
            <a:r>
              <a:rPr lang="en-US" sz="1600" dirty="0" smtClean="0"/>
              <a:t>PPDU.”</a:t>
            </a:r>
            <a:endParaRPr lang="en-US" sz="1600" b="0" dirty="0" smtClean="0"/>
          </a:p>
          <a:p>
            <a:endParaRPr lang="en-US" dirty="0"/>
          </a:p>
          <a:p>
            <a:r>
              <a:rPr lang="en-US" dirty="0" smtClean="0"/>
              <a:t>Mover: Rui Cao</a:t>
            </a:r>
          </a:p>
          <a:p>
            <a:r>
              <a:rPr lang="en-US" altLang="zh-CN" dirty="0"/>
              <a:t>Second: Dongguk Lim</a:t>
            </a:r>
          </a:p>
          <a:p>
            <a:r>
              <a:rPr lang="en-US" altLang="zh-CN" dirty="0"/>
              <a:t>Result:  7Y/2N/11A, PASSED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#75</a:t>
            </a:r>
            <a:br>
              <a:rPr lang="en-US" altLang="zh-CN" dirty="0" smtClean="0"/>
            </a:br>
            <a:r>
              <a:rPr lang="en-US" altLang="zh-CN" sz="2400" dirty="0" smtClean="0"/>
              <a:t>(DCN:11-20/0045r3 )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Only three </a:t>
            </a:r>
            <a:r>
              <a:rPr lang="en-US" sz="1600" dirty="0" err="1"/>
              <a:t>Midamble</a:t>
            </a:r>
            <a:r>
              <a:rPr lang="en-US" sz="1600" dirty="0"/>
              <a:t> periodicity are defined in 11bd. The fourth option is Reserved</a:t>
            </a:r>
            <a:r>
              <a:rPr lang="en-US" sz="1600" dirty="0" smtClean="0"/>
              <a:t>.”</a:t>
            </a:r>
            <a:endParaRPr lang="en-US" sz="1600" b="0" dirty="0" smtClean="0"/>
          </a:p>
          <a:p>
            <a:endParaRPr lang="en-US" dirty="0"/>
          </a:p>
          <a:p>
            <a:r>
              <a:rPr lang="en-US" dirty="0" smtClean="0"/>
              <a:t>Mover: Rui Cao</a:t>
            </a:r>
          </a:p>
          <a:p>
            <a:r>
              <a:rPr lang="en-US" altLang="zh-CN" dirty="0"/>
              <a:t>Second: Dongguk Lim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#76</a:t>
            </a:r>
            <a:br>
              <a:rPr lang="en-US" altLang="zh-CN" dirty="0" smtClean="0"/>
            </a:br>
            <a:r>
              <a:rPr lang="en-US" altLang="zh-CN" sz="2400" dirty="0" smtClean="0"/>
              <a:t>(DCN:11-20/0045r3 )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L-STF and L-LTF power boost and repeated NGV-LTF only apply to 11bd transmission using 10MHz bandwidth, one spatial stream and BPSK </a:t>
            </a:r>
            <a:r>
              <a:rPr lang="en-US" sz="1600" dirty="0" smtClean="0"/>
              <a:t>modulation.”</a:t>
            </a:r>
            <a:endParaRPr lang="en-US" sz="1600" b="0" dirty="0" smtClean="0"/>
          </a:p>
          <a:p>
            <a:endParaRPr lang="en-US" dirty="0"/>
          </a:p>
          <a:p>
            <a:r>
              <a:rPr lang="en-US" dirty="0" smtClean="0"/>
              <a:t>Mover: Rui Cao</a:t>
            </a:r>
          </a:p>
          <a:p>
            <a:r>
              <a:rPr lang="en-US" altLang="zh-CN" dirty="0"/>
              <a:t>Second: Dongguk Lim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#77</a:t>
            </a:r>
            <a:br>
              <a:rPr lang="en-US" altLang="zh-CN" dirty="0" smtClean="0"/>
            </a:br>
            <a:r>
              <a:rPr lang="en-US" altLang="zh-CN" sz="2400" dirty="0" smtClean="0"/>
              <a:t>(DCN:11-20/0045r3 )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NGV-LTF-1x only applies to 11bd transmissions with one spatial stream</a:t>
            </a:r>
            <a:r>
              <a:rPr lang="en-US" sz="1600" dirty="0" smtClean="0"/>
              <a:t>.”</a:t>
            </a:r>
            <a:endParaRPr lang="en-US" sz="1600" b="0" dirty="0" smtClean="0"/>
          </a:p>
          <a:p>
            <a:endParaRPr lang="en-US" dirty="0"/>
          </a:p>
          <a:p>
            <a:r>
              <a:rPr lang="en-US" dirty="0" smtClean="0"/>
              <a:t>Mover: Rui Cao</a:t>
            </a:r>
          </a:p>
          <a:p>
            <a:r>
              <a:rPr lang="en-US" altLang="zh-CN" dirty="0"/>
              <a:t>Second: Dongguk Lim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#78</a:t>
            </a:r>
            <a:br>
              <a:rPr lang="en-US" altLang="zh-CN" dirty="0" smtClean="0"/>
            </a:br>
            <a:r>
              <a:rPr lang="en-US" altLang="zh-CN" sz="2400" dirty="0" smtClean="0"/>
              <a:t>(DCN:11-20/0045r3 )</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990656" cy="4113213"/>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r>
              <a:rPr lang="en-US" sz="1600" dirty="0"/>
              <a:t>NGV SIG includes 2 PHY version bits and 2 Reserved </a:t>
            </a:r>
            <a:r>
              <a:rPr lang="en-US" sz="1600" dirty="0" smtClean="0"/>
              <a:t>bits.”</a:t>
            </a:r>
            <a:endParaRPr lang="en-US" sz="1600" b="0" dirty="0" smtClean="0"/>
          </a:p>
          <a:p>
            <a:endParaRPr lang="en-US" dirty="0"/>
          </a:p>
          <a:p>
            <a:r>
              <a:rPr lang="en-US" dirty="0" smtClean="0"/>
              <a:t>Mover: Rui Cao</a:t>
            </a:r>
          </a:p>
          <a:p>
            <a:r>
              <a:rPr lang="en-US" altLang="zh-CN" dirty="0"/>
              <a:t>Second: Dongguk Lim</a:t>
            </a:r>
          </a:p>
          <a:p>
            <a:r>
              <a:rPr lang="en-US" altLang="zh-CN" dirty="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#79</a:t>
            </a:r>
            <a:br>
              <a:rPr lang="en-US" altLang="zh-CN" dirty="0" smtClean="0"/>
            </a:br>
            <a:r>
              <a:rPr lang="en-US" altLang="zh-CN" sz="2400" dirty="0" smtClean="0"/>
              <a:t>(DCN:11-20/0044r2 )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29088"/>
            <a:ext cx="8568952" cy="5046325"/>
          </a:xfrm>
        </p:spPr>
        <p:txBody>
          <a:bodyPr/>
          <a:lstStyle/>
          <a:p>
            <a:r>
              <a:rPr lang="en-US" sz="2000" dirty="0"/>
              <a:t>Move to include the following text to </a:t>
            </a:r>
            <a:r>
              <a:rPr lang="en-US" sz="2000" dirty="0" smtClean="0"/>
              <a:t>section 3 of the 11bd </a:t>
            </a:r>
            <a:r>
              <a:rPr lang="en-US" sz="2000" dirty="0"/>
              <a:t>SFD </a:t>
            </a:r>
          </a:p>
          <a:p>
            <a:pPr latinLnBrk="1"/>
            <a:r>
              <a:rPr lang="en-US" sz="1800" dirty="0" smtClean="0"/>
              <a:t>“</a:t>
            </a:r>
            <a:r>
              <a:rPr lang="en-US" sz="1600" dirty="0" smtClean="0"/>
              <a:t>The </a:t>
            </a:r>
            <a:r>
              <a:rPr lang="en-US" sz="1600" dirty="0"/>
              <a:t>24-bit NGV SIG content table is defined as below</a:t>
            </a:r>
            <a:r>
              <a:rPr lang="en-US" sz="1600" dirty="0" smtClean="0"/>
              <a:t>.”</a:t>
            </a:r>
          </a:p>
          <a:p>
            <a:pPr latinLnBrk="1"/>
            <a:endParaRPr lang="en-US" sz="1600" dirty="0" smtClean="0"/>
          </a:p>
          <a:p>
            <a:pPr latinLnBrk="1"/>
            <a:endParaRPr lang="en-US" sz="1600" b="0" dirty="0"/>
          </a:p>
          <a:p>
            <a:pPr latinLnBrk="1"/>
            <a:endParaRPr lang="en-US" sz="1600" b="0" dirty="0" smtClean="0"/>
          </a:p>
          <a:p>
            <a:endParaRPr lang="en-US" dirty="0" smtClean="0"/>
          </a:p>
          <a:p>
            <a:endParaRPr lang="en-US" dirty="0"/>
          </a:p>
          <a:p>
            <a:endParaRPr lang="en-US" dirty="0" smtClean="0"/>
          </a:p>
          <a:p>
            <a:endParaRPr lang="en-US" dirty="0"/>
          </a:p>
          <a:p>
            <a:endParaRPr lang="en-US" dirty="0"/>
          </a:p>
          <a:p>
            <a:r>
              <a:rPr lang="en-US" sz="2000" dirty="0" smtClean="0"/>
              <a:t>Mover: Rui Cao</a:t>
            </a:r>
          </a:p>
          <a:p>
            <a:r>
              <a:rPr lang="en-US" altLang="zh-CN" sz="2000" dirty="0"/>
              <a:t>Second: Dongguk Lim</a:t>
            </a:r>
          </a:p>
          <a:p>
            <a:r>
              <a:rPr lang="en-US" altLang="zh-CN" sz="2000" dirty="0"/>
              <a:t>Result: </a:t>
            </a:r>
            <a:r>
              <a:rPr lang="en-US" altLang="zh-CN" sz="2000" dirty="0"/>
              <a:t>Approved by unanimous consent</a:t>
            </a:r>
            <a:endParaRPr lang="en-US" altLang="zh-CN"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454818"/>
            <a:ext cx="7770813" cy="1065213"/>
          </a:xfrm>
        </p:spPr>
        <p:txBody>
          <a:bodyPr/>
          <a:lstStyle/>
          <a:p>
            <a:r>
              <a:rPr lang="en-US" altLang="zh-CN" dirty="0" smtClean="0"/>
              <a:t>FRD&amp;SFD Motion #80</a:t>
            </a:r>
            <a:br>
              <a:rPr lang="en-US" altLang="zh-CN" dirty="0" smtClean="0"/>
            </a:br>
            <a:r>
              <a:rPr lang="en-US" altLang="zh-CN" sz="2400" dirty="0" smtClean="0"/>
              <a:t>(DCN:11-20/0044r2 )</a:t>
            </a:r>
          </a:p>
        </p:txBody>
      </p:sp>
      <p:graphicFrame>
        <p:nvGraphicFramePr>
          <p:cNvPr id="2" name="Table 1"/>
          <p:cNvGraphicFramePr>
            <a:graphicFrameLocks noGrp="1"/>
          </p:cNvGraphicFramePr>
          <p:nvPr/>
        </p:nvGraphicFramePr>
        <p:xfrm>
          <a:off x="179512" y="2204864"/>
          <a:ext cx="8603580" cy="3193419"/>
        </p:xfrm>
        <a:graphic>
          <a:graphicData uri="http://schemas.openxmlformats.org/drawingml/2006/table">
            <a:tbl>
              <a:tblPr firstRow="1" firstCol="1" bandRow="1">
                <a:tableStyleId>{5940675A-B579-460E-94D1-54222C63F5DA}</a:tableStyleId>
              </a:tblPr>
              <a:tblGrid>
                <a:gridCol w="720079"/>
                <a:gridCol w="1440160"/>
                <a:gridCol w="1709702"/>
                <a:gridCol w="4733639"/>
              </a:tblGrid>
              <a:tr h="216024">
                <a:tc>
                  <a:txBody>
                    <a:bodyPr/>
                    <a:lstStyle/>
                    <a:p>
                      <a:pPr marL="0" marR="0">
                        <a:spcBef>
                          <a:spcPts val="0"/>
                        </a:spcBef>
                        <a:spcAft>
                          <a:spcPts val="0"/>
                        </a:spcAft>
                      </a:pPr>
                      <a:r>
                        <a:rPr lang="en-US" sz="1100" b="1" dirty="0">
                          <a:effectLst/>
                        </a:rPr>
                        <a:t>Bit</a:t>
                      </a:r>
                      <a:endParaRPr lang="en-US" sz="1100" b="1" dirty="0">
                        <a:effectLst/>
                        <a:latin typeface="Calibri" panose="020F0502020204030204" charset="0"/>
                        <a:ea typeface="Calibri" panose="020F0502020204030204" charset="0"/>
                      </a:endParaRPr>
                    </a:p>
                  </a:txBody>
                  <a:tcPr anchor="ctr"/>
                </a:tc>
                <a:tc>
                  <a:txBody>
                    <a:bodyPr/>
                    <a:lstStyle/>
                    <a:p>
                      <a:pPr marL="0" marR="0">
                        <a:spcBef>
                          <a:spcPts val="0"/>
                        </a:spcBef>
                        <a:spcAft>
                          <a:spcPts val="0"/>
                        </a:spcAft>
                      </a:pPr>
                      <a:r>
                        <a:rPr lang="en-US" sz="1100" b="1" dirty="0">
                          <a:effectLst/>
                        </a:rPr>
                        <a:t>Field</a:t>
                      </a:r>
                      <a:endParaRPr lang="en-US" sz="1100" b="1" dirty="0">
                        <a:effectLst/>
                        <a:latin typeface="Calibri" panose="020F0502020204030204" charset="0"/>
                        <a:ea typeface="Calibri" panose="020F0502020204030204" charset="0"/>
                      </a:endParaRPr>
                    </a:p>
                  </a:txBody>
                  <a:tcPr anchor="ctr"/>
                </a:tc>
                <a:tc>
                  <a:txBody>
                    <a:bodyPr/>
                    <a:lstStyle/>
                    <a:p>
                      <a:pPr marL="0" marR="0">
                        <a:spcBef>
                          <a:spcPts val="0"/>
                        </a:spcBef>
                        <a:spcAft>
                          <a:spcPts val="0"/>
                        </a:spcAft>
                      </a:pPr>
                      <a:r>
                        <a:rPr lang="en-US" sz="1100" b="1" dirty="0">
                          <a:effectLst/>
                        </a:rPr>
                        <a:t>Number of bits</a:t>
                      </a:r>
                      <a:endParaRPr lang="en-US" sz="1100" b="1" dirty="0">
                        <a:effectLst/>
                        <a:latin typeface="Calibri" panose="020F0502020204030204" charset="0"/>
                        <a:ea typeface="Calibri" panose="020F0502020204030204" charset="0"/>
                      </a:endParaRPr>
                    </a:p>
                  </a:txBody>
                  <a:tcPr anchor="ctr"/>
                </a:tc>
                <a:tc>
                  <a:txBody>
                    <a:bodyPr/>
                    <a:lstStyle/>
                    <a:p>
                      <a:pPr marL="0" marR="0">
                        <a:spcBef>
                          <a:spcPts val="0"/>
                        </a:spcBef>
                        <a:spcAft>
                          <a:spcPts val="0"/>
                        </a:spcAft>
                      </a:pPr>
                      <a:r>
                        <a:rPr lang="en-US" sz="1100" b="1" dirty="0">
                          <a:effectLst/>
                        </a:rPr>
                        <a:t>Description</a:t>
                      </a:r>
                      <a:endParaRPr lang="en-US" sz="1100" b="1" dirty="0">
                        <a:effectLst/>
                        <a:latin typeface="Calibri" panose="020F0502020204030204" charset="0"/>
                        <a:ea typeface="Calibri" panose="020F0502020204030204" charset="0"/>
                      </a:endParaRPr>
                    </a:p>
                  </a:txBody>
                  <a:tcPr anchor="ctr"/>
                </a:tc>
              </a:tr>
              <a:tr h="266993">
                <a:tc>
                  <a:txBody>
                    <a:bodyPr/>
                    <a:lstStyle/>
                    <a:p>
                      <a:pPr marL="0" marR="0">
                        <a:spcBef>
                          <a:spcPts val="0"/>
                        </a:spcBef>
                        <a:spcAft>
                          <a:spcPts val="0"/>
                        </a:spcAft>
                      </a:pPr>
                      <a:r>
                        <a:rPr lang="en-US" sz="1100">
                          <a:effectLst/>
                        </a:rPr>
                        <a:t>B0-B1</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PHY version </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2</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Set 0 for 11bd, other three options are reserved for future generations.</a:t>
                      </a:r>
                      <a:endParaRPr lang="en-US" sz="1100">
                        <a:effectLst/>
                        <a:latin typeface="Calibri" panose="020F0502020204030204" charset="0"/>
                        <a:ea typeface="Calibri" panose="020F0502020204030204" charset="0"/>
                      </a:endParaRPr>
                    </a:p>
                  </a:txBody>
                  <a:tcPr/>
                </a:tc>
              </a:tr>
              <a:tr h="266993">
                <a:tc>
                  <a:txBody>
                    <a:bodyPr/>
                    <a:lstStyle/>
                    <a:p>
                      <a:pPr marL="0" marR="0">
                        <a:spcBef>
                          <a:spcPts val="0"/>
                        </a:spcBef>
                        <a:spcAft>
                          <a:spcPts val="0"/>
                        </a:spcAft>
                      </a:pPr>
                      <a:r>
                        <a:rPr lang="en-US" sz="1100">
                          <a:effectLst/>
                        </a:rPr>
                        <a:t>B2</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Bandwidth</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1</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Set 0 for 10MHz, set 1 for 20MHz.</a:t>
                      </a:r>
                      <a:endParaRPr lang="en-US" sz="1100">
                        <a:effectLst/>
                        <a:latin typeface="Calibri" panose="020F0502020204030204" charset="0"/>
                        <a:ea typeface="Calibri" panose="020F0502020204030204" charset="0"/>
                      </a:endParaRPr>
                    </a:p>
                  </a:txBody>
                  <a:tcPr/>
                </a:tc>
              </a:tr>
              <a:tr h="266993">
                <a:tc>
                  <a:txBody>
                    <a:bodyPr/>
                    <a:lstStyle/>
                    <a:p>
                      <a:pPr marL="0" marR="0">
                        <a:spcBef>
                          <a:spcPts val="0"/>
                        </a:spcBef>
                        <a:spcAft>
                          <a:spcPts val="0"/>
                        </a:spcAft>
                      </a:pPr>
                      <a:r>
                        <a:rPr lang="en-US" sz="1100">
                          <a:effectLst/>
                        </a:rPr>
                        <a:t>B3-B6</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MCS</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4</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MCS table</a:t>
                      </a:r>
                      <a:endParaRPr lang="en-US" sz="1100">
                        <a:effectLst/>
                        <a:latin typeface="Calibri" panose="020F0502020204030204" charset="0"/>
                        <a:ea typeface="Calibri" panose="020F0502020204030204" charset="0"/>
                      </a:endParaRPr>
                    </a:p>
                  </a:txBody>
                  <a:tcPr/>
                </a:tc>
              </a:tr>
              <a:tr h="266993">
                <a:tc>
                  <a:txBody>
                    <a:bodyPr/>
                    <a:lstStyle/>
                    <a:p>
                      <a:pPr marL="0" marR="0">
                        <a:spcBef>
                          <a:spcPts val="0"/>
                        </a:spcBef>
                        <a:spcAft>
                          <a:spcPts val="0"/>
                        </a:spcAft>
                      </a:pPr>
                      <a:r>
                        <a:rPr lang="en-US" sz="1100">
                          <a:effectLst/>
                        </a:rPr>
                        <a:t>B7</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Nss</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1</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Set 0 for 1 </a:t>
                      </a:r>
                      <a:r>
                        <a:rPr lang="en-US" sz="1100" dirty="0" err="1">
                          <a:effectLst/>
                        </a:rPr>
                        <a:t>ss</a:t>
                      </a:r>
                      <a:r>
                        <a:rPr lang="en-US" sz="1100" dirty="0">
                          <a:effectLst/>
                        </a:rPr>
                        <a:t>, and set 1 for 2ss.</a:t>
                      </a:r>
                      <a:endParaRPr lang="en-US" sz="1100" dirty="0">
                        <a:effectLst/>
                        <a:latin typeface="Calibri" panose="020F0502020204030204" charset="0"/>
                        <a:ea typeface="Calibri" panose="020F0502020204030204" charset="0"/>
                      </a:endParaRPr>
                    </a:p>
                  </a:txBody>
                  <a:tcPr/>
                </a:tc>
              </a:tr>
              <a:tr h="305514">
                <a:tc>
                  <a:txBody>
                    <a:bodyPr/>
                    <a:lstStyle/>
                    <a:p>
                      <a:pPr marL="0" marR="0">
                        <a:spcBef>
                          <a:spcPts val="0"/>
                        </a:spcBef>
                        <a:spcAft>
                          <a:spcPts val="0"/>
                        </a:spcAft>
                      </a:pPr>
                      <a:r>
                        <a:rPr lang="en-US" sz="1100" dirty="0">
                          <a:effectLst/>
                        </a:rPr>
                        <a:t>B8-B9</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err="1">
                          <a:effectLst/>
                        </a:rPr>
                        <a:t>Midamble</a:t>
                      </a:r>
                      <a:r>
                        <a:rPr lang="en-US" sz="1100" dirty="0">
                          <a:effectLst/>
                        </a:rPr>
                        <a:t> Periodicity</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2</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Set 0 for 4 symbols, set 1 for 8 symbols, set 2 for 16 symbol. Value 3 is reserved. </a:t>
                      </a:r>
                      <a:endParaRPr lang="en-US" sz="1100" dirty="0">
                        <a:effectLst/>
                        <a:latin typeface="Calibri" panose="020F0502020204030204" charset="0"/>
                        <a:ea typeface="Calibri" panose="020F0502020204030204" charset="0"/>
                      </a:endParaRPr>
                    </a:p>
                  </a:txBody>
                  <a:tcPr/>
                </a:tc>
              </a:tr>
              <a:tr h="266993">
                <a:tc>
                  <a:txBody>
                    <a:bodyPr/>
                    <a:lstStyle/>
                    <a:p>
                      <a:pPr marL="0" marR="0">
                        <a:spcBef>
                          <a:spcPts val="0"/>
                        </a:spcBef>
                        <a:spcAft>
                          <a:spcPts val="0"/>
                        </a:spcAft>
                      </a:pPr>
                      <a:r>
                        <a:rPr lang="en-US" sz="1100">
                          <a:effectLst/>
                        </a:rPr>
                        <a:t>B10</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LTF format</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1</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Set 0 for uncompressed LTF; set 1 for compressed LTF.</a:t>
                      </a:r>
                      <a:endParaRPr lang="en-US" sz="1100" dirty="0">
                        <a:effectLst/>
                        <a:latin typeface="Calibri" panose="020F0502020204030204" charset="0"/>
                        <a:ea typeface="Calibri" panose="020F0502020204030204" charset="0"/>
                      </a:endParaRPr>
                    </a:p>
                  </a:txBody>
                  <a:tcPr/>
                </a:tc>
              </a:tr>
              <a:tr h="439753">
                <a:tc>
                  <a:txBody>
                    <a:bodyPr/>
                    <a:lstStyle/>
                    <a:p>
                      <a:pPr marL="0" marR="0">
                        <a:spcBef>
                          <a:spcPts val="0"/>
                        </a:spcBef>
                        <a:spcAft>
                          <a:spcPts val="0"/>
                        </a:spcAft>
                      </a:pPr>
                      <a:r>
                        <a:rPr lang="en-US" sz="1100" dirty="0">
                          <a:effectLst/>
                        </a:rPr>
                        <a:t>B11</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LDPC Extra OFDM Symbol</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1</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Set to 1 if the LDPC PPDU encoding process results in an extra OFDM symbol as described in 21.3.10.5.4 (LDPC coding). Set to 0 otherwise.</a:t>
                      </a:r>
                      <a:endParaRPr lang="en-US" sz="1100" dirty="0">
                        <a:effectLst/>
                        <a:latin typeface="Calibri" panose="020F0502020204030204" charset="0"/>
                        <a:ea typeface="Calibri" panose="020F0502020204030204" charset="0"/>
                      </a:endParaRPr>
                    </a:p>
                  </a:txBody>
                  <a:tcPr/>
                </a:tc>
              </a:tr>
              <a:tr h="301366">
                <a:tc>
                  <a:txBody>
                    <a:bodyPr/>
                    <a:lstStyle/>
                    <a:p>
                      <a:pPr marL="0" marR="0">
                        <a:spcBef>
                          <a:spcPts val="0"/>
                        </a:spcBef>
                        <a:spcAft>
                          <a:spcPts val="0"/>
                        </a:spcAft>
                      </a:pPr>
                      <a:r>
                        <a:rPr lang="en-US" sz="1100" dirty="0">
                          <a:effectLst/>
                        </a:rPr>
                        <a:t>B12-B13</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Reserved</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2</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Reserved and set to 1.</a:t>
                      </a:r>
                      <a:endParaRPr lang="en-US" sz="1100" dirty="0">
                        <a:effectLst/>
                        <a:latin typeface="Calibri" panose="020F0502020204030204" charset="0"/>
                        <a:ea typeface="Calibri" panose="020F0502020204030204" charset="0"/>
                      </a:endParaRPr>
                    </a:p>
                  </a:txBody>
                  <a:tcPr/>
                </a:tc>
              </a:tr>
              <a:tr h="293661">
                <a:tc>
                  <a:txBody>
                    <a:bodyPr/>
                    <a:lstStyle/>
                    <a:p>
                      <a:pPr marL="0" marR="0">
                        <a:spcBef>
                          <a:spcPts val="0"/>
                        </a:spcBef>
                        <a:spcAft>
                          <a:spcPts val="0"/>
                        </a:spcAft>
                      </a:pPr>
                      <a:r>
                        <a:rPr lang="en-US" sz="1100" dirty="0">
                          <a:effectLst/>
                        </a:rPr>
                        <a:t>B14-B17</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CRC</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4</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CRC calculated as in 19.3.9.4.4 (CRC calculation for HTSIG).</a:t>
                      </a:r>
                      <a:endParaRPr lang="en-US" sz="1100" dirty="0">
                        <a:effectLst/>
                        <a:latin typeface="Calibri" panose="020F0502020204030204" charset="0"/>
                        <a:ea typeface="Calibri" panose="020F0502020204030204" charset="0"/>
                      </a:endParaRPr>
                    </a:p>
                  </a:txBody>
                  <a:tcPr/>
                </a:tc>
              </a:tr>
              <a:tr h="210395">
                <a:tc>
                  <a:txBody>
                    <a:bodyPr/>
                    <a:lstStyle/>
                    <a:p>
                      <a:pPr marL="0" marR="0">
                        <a:spcBef>
                          <a:spcPts val="0"/>
                        </a:spcBef>
                        <a:spcAft>
                          <a:spcPts val="0"/>
                        </a:spcAft>
                      </a:pPr>
                      <a:r>
                        <a:rPr lang="en-US" sz="1100" dirty="0">
                          <a:effectLst/>
                        </a:rPr>
                        <a:t>B18-B23</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Tail</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6</a:t>
                      </a:r>
                      <a:endParaRPr lang="en-US" sz="1100" dirty="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Used to terminate the trellis of the convolutional decoder. Set to 0.</a:t>
                      </a:r>
                      <a:endParaRPr lang="en-US" sz="1100" dirty="0">
                        <a:effectLst/>
                        <a:latin typeface="Calibri" panose="020F0502020204030204" charset="0"/>
                        <a:ea typeface="Calibri" panose="020F0502020204030204" charset="0"/>
                      </a:endParaRPr>
                    </a:p>
                  </a:txBody>
                  <a:tcPr/>
                </a:tc>
              </a:tr>
            </a:tbl>
          </a:graphicData>
        </a:graphic>
      </p:graphicFrame>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79276"/>
            <a:ext cx="8568952" cy="4774605"/>
          </a:xfrm>
        </p:spPr>
        <p:txBody>
          <a:bodyPr/>
          <a:lstStyle/>
          <a:p>
            <a:r>
              <a:rPr lang="en-US" sz="2000" dirty="0"/>
              <a:t>Move to include the following text to </a:t>
            </a:r>
            <a:r>
              <a:rPr lang="en-US" sz="2000" dirty="0" smtClean="0"/>
              <a:t>section 3 of the 11bd </a:t>
            </a:r>
            <a:r>
              <a:rPr lang="en-US" sz="2000" dirty="0"/>
              <a:t>SFD </a:t>
            </a:r>
          </a:p>
          <a:p>
            <a:pPr latinLnBrk="1"/>
            <a:r>
              <a:rPr lang="en-US" sz="1800" dirty="0" smtClean="0"/>
              <a:t>“</a:t>
            </a:r>
            <a:r>
              <a:rPr lang="en-US" sz="1600" dirty="0"/>
              <a:t>11bd defines the following MCS </a:t>
            </a:r>
            <a:r>
              <a:rPr lang="en-US" sz="1600" dirty="0" smtClean="0"/>
              <a:t>table.”</a:t>
            </a:r>
          </a:p>
          <a:p>
            <a:pPr latinLnBrk="1"/>
            <a:endParaRPr lang="en-US" sz="1600" dirty="0" smtClean="0"/>
          </a:p>
          <a:p>
            <a:pPr latinLnBrk="1"/>
            <a:endParaRPr lang="en-US" sz="1600" b="0" dirty="0"/>
          </a:p>
          <a:p>
            <a:pPr latinLnBrk="1"/>
            <a:endParaRPr lang="en-US" sz="1600" b="0" dirty="0" smtClean="0"/>
          </a:p>
          <a:p>
            <a:endParaRPr lang="en-US" dirty="0" smtClean="0"/>
          </a:p>
          <a:p>
            <a:endParaRPr lang="en-US" dirty="0"/>
          </a:p>
          <a:p>
            <a:endParaRPr lang="en-US" dirty="0" smtClean="0"/>
          </a:p>
          <a:p>
            <a:endParaRPr lang="en-US" dirty="0"/>
          </a:p>
          <a:p>
            <a:r>
              <a:rPr lang="en-US" sz="2000" dirty="0" smtClean="0"/>
              <a:t>Mover: Rui Cao</a:t>
            </a:r>
          </a:p>
          <a:p>
            <a:r>
              <a:rPr lang="en-US" altLang="zh-CN" sz="2000" dirty="0"/>
              <a:t>Second: Dongguk Lim</a:t>
            </a:r>
          </a:p>
          <a:p>
            <a:r>
              <a:rPr lang="en-US" altLang="zh-CN" sz="2000" dirty="0"/>
              <a:t>Result: </a:t>
            </a:r>
            <a:r>
              <a:rPr lang="en-US" altLang="zh-CN" sz="2000" dirty="0"/>
              <a:t>Approved by unanimous consent</a:t>
            </a:r>
            <a:endParaRPr lang="en-US" altLang="zh-CN"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89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63587"/>
            <a:ext cx="7770813" cy="1065213"/>
          </a:xfrm>
        </p:spPr>
        <p:txBody>
          <a:bodyPr/>
          <a:lstStyle/>
          <a:p>
            <a:r>
              <a:rPr lang="en-US" altLang="zh-CN" dirty="0" smtClean="0"/>
              <a:t>FRD&amp;SFD Motion #81</a:t>
            </a:r>
            <a:br>
              <a:rPr lang="en-US" altLang="zh-CN" dirty="0" smtClean="0"/>
            </a:br>
            <a:r>
              <a:rPr lang="en-US" altLang="zh-CN" sz="2400" dirty="0" smtClean="0"/>
              <a:t>(DCN:11-20/0044r2 )</a:t>
            </a:r>
          </a:p>
        </p:txBody>
      </p:sp>
      <p:graphicFrame>
        <p:nvGraphicFramePr>
          <p:cNvPr id="8" name="Table 7"/>
          <p:cNvGraphicFramePr>
            <a:graphicFrameLocks noGrp="1"/>
          </p:cNvGraphicFramePr>
          <p:nvPr/>
        </p:nvGraphicFramePr>
        <p:xfrm>
          <a:off x="4389462" y="2264256"/>
          <a:ext cx="2990850" cy="3108960"/>
        </p:xfrm>
        <a:graphic>
          <a:graphicData uri="http://schemas.openxmlformats.org/drawingml/2006/table">
            <a:tbl>
              <a:tblPr firstRow="1" firstCol="1" bandRow="1">
                <a:tableStyleId>{5940675A-B579-460E-94D1-54222C63F5DA}</a:tableStyleId>
              </a:tblPr>
              <a:tblGrid>
                <a:gridCol w="876300"/>
                <a:gridCol w="1200150"/>
                <a:gridCol w="914400"/>
              </a:tblGrid>
              <a:tr h="176530">
                <a:tc>
                  <a:txBody>
                    <a:bodyPr/>
                    <a:lstStyle/>
                    <a:p>
                      <a:pPr marL="0" marR="0">
                        <a:spcBef>
                          <a:spcPts val="0"/>
                        </a:spcBef>
                        <a:spcAft>
                          <a:spcPts val="0"/>
                        </a:spcAft>
                      </a:pPr>
                      <a:r>
                        <a:rPr lang="en-US" sz="1100">
                          <a:effectLst/>
                        </a:rPr>
                        <a:t>MCS index</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Modulation</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Code rate</a:t>
                      </a:r>
                      <a:endParaRPr lang="en-US" sz="1100">
                        <a:effectLst/>
                        <a:latin typeface="Calibri" panose="020F0502020204030204" charset="0"/>
                        <a:ea typeface="Calibri" panose="020F0502020204030204" charset="0"/>
                      </a:endParaRPr>
                    </a:p>
                  </a:txBody>
                  <a:tcPr/>
                </a:tc>
              </a:tr>
              <a:tr h="193675">
                <a:tc>
                  <a:txBody>
                    <a:bodyPr/>
                    <a:lstStyle/>
                    <a:p>
                      <a:pPr marL="0" marR="0">
                        <a:spcBef>
                          <a:spcPts val="0"/>
                        </a:spcBef>
                        <a:spcAft>
                          <a:spcPts val="0"/>
                        </a:spcAft>
                      </a:pPr>
                      <a:r>
                        <a:rPr lang="en-US" sz="1100">
                          <a:effectLst/>
                        </a:rPr>
                        <a:t>0</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BPSK</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½</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1</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QPSK</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½</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2</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QPSK</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3</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16QAM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½</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4</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16QAM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5</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64QAM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2/3</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6</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64QAM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7</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64QAM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5/6</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8</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256QAM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¾</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9</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256QAM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5/6</a:t>
                      </a:r>
                      <a:endParaRPr lang="en-US" sz="1100">
                        <a:effectLst/>
                        <a:latin typeface="Calibri" panose="020F0502020204030204" charset="0"/>
                        <a:ea typeface="Calibri" panose="020F0502020204030204" charset="0"/>
                      </a:endParaRPr>
                    </a:p>
                  </a:txBody>
                  <a:tcPr/>
                </a:tc>
              </a:tr>
              <a:tr h="0">
                <a:tc>
                  <a:txBody>
                    <a:bodyPr/>
                    <a:lstStyle/>
                    <a:p>
                      <a:pPr marL="0" marR="0">
                        <a:spcBef>
                          <a:spcPts val="0"/>
                        </a:spcBef>
                        <a:spcAft>
                          <a:spcPts val="0"/>
                        </a:spcAft>
                      </a:pPr>
                      <a:r>
                        <a:rPr lang="en-US" sz="1100">
                          <a:effectLst/>
                        </a:rPr>
                        <a:t>10</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a:effectLst/>
                        </a:rPr>
                        <a:t>BPSK with DCM</a:t>
                      </a:r>
                      <a:endParaRPr lang="en-US" sz="1100">
                        <a:effectLst/>
                        <a:latin typeface="Calibri" panose="020F0502020204030204" charset="0"/>
                        <a:ea typeface="Calibri" panose="020F0502020204030204" charset="0"/>
                      </a:endParaRPr>
                    </a:p>
                  </a:txBody>
                  <a:tcPr/>
                </a:tc>
                <a:tc>
                  <a:txBody>
                    <a:bodyPr/>
                    <a:lstStyle/>
                    <a:p>
                      <a:pPr marL="0" marR="0">
                        <a:spcBef>
                          <a:spcPts val="0"/>
                        </a:spcBef>
                        <a:spcAft>
                          <a:spcPts val="0"/>
                        </a:spcAft>
                      </a:pPr>
                      <a:r>
                        <a:rPr lang="en-US" sz="1100" dirty="0">
                          <a:effectLst/>
                        </a:rPr>
                        <a:t>1/2</a:t>
                      </a:r>
                      <a:endParaRPr lang="en-US" sz="1100" dirty="0">
                        <a:effectLst/>
                        <a:latin typeface="Calibri" panose="020F0502020204030204" charset="0"/>
                        <a:ea typeface="Calibri" panose="020F0502020204030204"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6"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6"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6"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6"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6"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dirty="0" smtClean="0"/>
              <a:t> </a:t>
            </a:r>
            <a:r>
              <a:rPr lang="en-US" sz="1800" dirty="0" smtClean="0"/>
              <a:t>Note: remove </a:t>
            </a:r>
            <a:r>
              <a:rPr lang="en-US" sz="1800" dirty="0" smtClean="0"/>
              <a:t>the N_MA row</a:t>
            </a:r>
          </a:p>
          <a:p>
            <a:endParaRPr lang="en-US" sz="1800" dirty="0" smtClean="0"/>
          </a:p>
          <a:p>
            <a:r>
              <a:rPr lang="en-US" sz="1800" dirty="0" smtClean="0"/>
              <a:t>Mover: </a:t>
            </a:r>
            <a:r>
              <a:rPr lang="en-US" sz="1800" dirty="0" err="1" smtClean="0"/>
              <a:t>Yujin</a:t>
            </a:r>
            <a:r>
              <a:rPr lang="en-US" sz="1800" dirty="0" smtClean="0"/>
              <a:t> Noh</a:t>
            </a:r>
          </a:p>
          <a:p>
            <a:r>
              <a:rPr lang="en-US" altLang="zh-CN" sz="1800" dirty="0"/>
              <a:t>Second: Dongguk Lim</a:t>
            </a:r>
          </a:p>
          <a:p>
            <a:r>
              <a:rPr lang="en-US" altLang="zh-CN" sz="1800" dirty="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90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#82</a:t>
            </a:r>
            <a:br>
              <a:rPr lang="en-US" altLang="zh-CN" dirty="0" smtClean="0"/>
            </a:br>
            <a:r>
              <a:rPr lang="en-US" altLang="zh-CN" sz="2400" dirty="0" smtClean="0"/>
              <a:t>(DCN:11-19/1863r2 )</a:t>
            </a:r>
          </a:p>
        </p:txBody>
      </p:sp>
      <p:pic>
        <p:nvPicPr>
          <p:cNvPr id="614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215902"/>
            <a:ext cx="5991225"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5164" y="2967303"/>
            <a:ext cx="506730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 </a:t>
            </a:r>
            <a:r>
              <a:rPr lang="en-US" sz="1800" dirty="0" err="1" smtClean="0"/>
              <a:t>Yujin</a:t>
            </a:r>
            <a:r>
              <a:rPr lang="en-US" sz="1800" dirty="0" smtClean="0"/>
              <a:t> Noh</a:t>
            </a:r>
          </a:p>
          <a:p>
            <a:r>
              <a:rPr lang="en-US" altLang="zh-CN" sz="1800" dirty="0"/>
              <a:t>Second: Dongguk Lim</a:t>
            </a:r>
          </a:p>
          <a:p>
            <a:r>
              <a:rPr lang="en-US" altLang="zh-CN" sz="1800" dirty="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91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#83</a:t>
            </a:r>
            <a:br>
              <a:rPr lang="en-US" altLang="zh-CN" dirty="0" smtClean="0"/>
            </a:br>
            <a:r>
              <a:rPr lang="en-US" altLang="zh-CN" sz="2400" dirty="0" smtClean="0"/>
              <a:t>(DCN:11-19/1863r2 )</a:t>
            </a:r>
          </a:p>
        </p:txBody>
      </p:sp>
      <p:pic>
        <p:nvPicPr>
          <p:cNvPr id="7170" name="Picture 5"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420888"/>
            <a:ext cx="6597275"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 </a:t>
            </a:r>
            <a:r>
              <a:rPr lang="en-US" sz="1800" dirty="0" err="1" smtClean="0"/>
              <a:t>Yujin</a:t>
            </a:r>
            <a:r>
              <a:rPr lang="en-US" sz="1800" dirty="0" smtClean="0"/>
              <a:t> Noh</a:t>
            </a:r>
          </a:p>
          <a:p>
            <a:r>
              <a:rPr lang="en-US" altLang="zh-CN" sz="1800" dirty="0"/>
              <a:t>Second: Dongguk Lim</a:t>
            </a:r>
          </a:p>
          <a:p>
            <a:r>
              <a:rPr lang="en-US" altLang="zh-CN" sz="1800" dirty="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92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#84</a:t>
            </a:r>
            <a:br>
              <a:rPr lang="en-US" altLang="zh-CN" dirty="0" smtClean="0"/>
            </a:br>
            <a:r>
              <a:rPr lang="en-US" altLang="zh-CN" sz="2400" dirty="0" smtClean="0"/>
              <a:t>(DCN:11-19/1863r2 )</a:t>
            </a:r>
          </a:p>
        </p:txBody>
      </p:sp>
      <p:pic>
        <p:nvPicPr>
          <p:cNvPr id="8194" name="Picture 8"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420888"/>
            <a:ext cx="6724107"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 </a:t>
            </a:r>
            <a:r>
              <a:rPr lang="en-US" sz="1800" dirty="0" err="1" smtClean="0"/>
              <a:t>Yujin</a:t>
            </a:r>
            <a:r>
              <a:rPr lang="en-US" sz="1800" dirty="0" smtClean="0"/>
              <a:t> Noh</a:t>
            </a:r>
          </a:p>
          <a:p>
            <a:r>
              <a:rPr lang="en-US" altLang="zh-CN" sz="1800" dirty="0"/>
              <a:t>Second: Dongguk Lim</a:t>
            </a:r>
          </a:p>
          <a:p>
            <a:r>
              <a:rPr lang="en-US" altLang="zh-CN" sz="1800" dirty="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93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#85</a:t>
            </a:r>
            <a:br>
              <a:rPr lang="en-US" altLang="zh-CN" dirty="0" smtClean="0"/>
            </a:br>
            <a:r>
              <a:rPr lang="en-US" altLang="zh-CN" sz="2400" dirty="0" smtClean="0"/>
              <a:t>(DCN:11-19/1863r2 )</a:t>
            </a:r>
          </a:p>
        </p:txBody>
      </p:sp>
      <p:pic>
        <p:nvPicPr>
          <p:cNvPr id="9218" name="Picture 10" descr="image0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911" y="2636912"/>
            <a:ext cx="7278569"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r>
              <a:rPr lang="en-US" sz="1800" dirty="0" smtClean="0"/>
              <a:t>Mover: </a:t>
            </a:r>
            <a:r>
              <a:rPr lang="en-US" sz="1800" dirty="0" err="1" smtClean="0"/>
              <a:t>Yujin</a:t>
            </a:r>
            <a:r>
              <a:rPr lang="en-US" sz="1800" dirty="0" smtClean="0"/>
              <a:t> Noh</a:t>
            </a:r>
          </a:p>
          <a:p>
            <a:r>
              <a:rPr lang="en-US" altLang="zh-CN" sz="1800" dirty="0"/>
              <a:t>Second: Dongguk Lim</a:t>
            </a:r>
          </a:p>
          <a:p>
            <a:r>
              <a:rPr lang="en-US" altLang="zh-CN" sz="1800" dirty="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94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#86</a:t>
            </a:r>
            <a:br>
              <a:rPr lang="en-US" altLang="zh-CN" dirty="0" smtClean="0"/>
            </a:br>
            <a:r>
              <a:rPr lang="en-US" altLang="zh-CN" sz="2400" dirty="0" smtClean="0"/>
              <a:t>(DCN:11-19/1863r2 )</a:t>
            </a:r>
          </a:p>
        </p:txBody>
      </p:sp>
      <p:pic>
        <p:nvPicPr>
          <p:cNvPr id="10242" name="Picture 12" descr="image0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420888"/>
            <a:ext cx="47339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13894"/>
            <a:ext cx="8352928" cy="4861520"/>
          </a:xfrm>
        </p:spPr>
        <p:txBody>
          <a:bodyPr/>
          <a:lstStyle/>
          <a:p>
            <a:r>
              <a:rPr lang="en-US" dirty="0"/>
              <a:t>Move to include the following text to </a:t>
            </a:r>
            <a:r>
              <a:rPr lang="en-US" dirty="0" smtClean="0"/>
              <a:t>section 3 of the 11bd </a:t>
            </a:r>
            <a:r>
              <a:rPr lang="en-US" dirty="0"/>
              <a:t>SFD </a:t>
            </a:r>
          </a:p>
          <a:p>
            <a:pPr latinLnBrk="1"/>
            <a:r>
              <a:rPr lang="en-US" sz="1800" dirty="0" smtClean="0"/>
              <a:t>“</a:t>
            </a:r>
          </a:p>
          <a:p>
            <a:pPr latinLnBrk="1"/>
            <a:endParaRPr lang="en-US" sz="1800" dirty="0"/>
          </a:p>
          <a:p>
            <a:endParaRPr lang="en-US" dirty="0"/>
          </a:p>
          <a:p>
            <a:endParaRPr lang="en-US" dirty="0" smtClean="0"/>
          </a:p>
          <a:p>
            <a:endParaRPr lang="en-US" dirty="0"/>
          </a:p>
          <a:p>
            <a:endParaRPr lang="en-US" dirty="0" smtClean="0"/>
          </a:p>
          <a:p>
            <a:endParaRPr lang="en-US" dirty="0" smtClean="0"/>
          </a:p>
          <a:p>
            <a:r>
              <a:rPr lang="en-US" sz="1800" dirty="0" smtClean="0"/>
              <a:t>Mover: </a:t>
            </a:r>
            <a:r>
              <a:rPr lang="en-US" sz="1800" dirty="0" err="1" smtClean="0"/>
              <a:t>Yujin</a:t>
            </a:r>
            <a:r>
              <a:rPr lang="en-US" sz="1800" dirty="0" smtClean="0"/>
              <a:t> Noh</a:t>
            </a:r>
          </a:p>
          <a:p>
            <a:r>
              <a:rPr lang="en-US" altLang="zh-CN" sz="1800" dirty="0"/>
              <a:t>Second: Dongguk Lim</a:t>
            </a:r>
          </a:p>
          <a:p>
            <a:r>
              <a:rPr lang="en-US" altLang="zh-CN" sz="1800" dirty="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95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#87</a:t>
            </a:r>
            <a:br>
              <a:rPr lang="en-US" altLang="zh-CN" dirty="0" smtClean="0"/>
            </a:br>
            <a:r>
              <a:rPr lang="en-US" altLang="zh-CN" sz="2400" dirty="0" smtClean="0"/>
              <a:t>(DCN:11-19/1864r1 )</a:t>
            </a:r>
          </a:p>
        </p:txBody>
      </p:sp>
      <p:pic>
        <p:nvPicPr>
          <p:cNvPr id="11266" name="Picture 2" descr="For a 10 MHz PPDU transmissions,&#10;〖    τ〗_(k, 10) = 1&#10;   &#10;For a 20 MHz PPDU transmissions,&#10;&#10;&#10;&#10;&#10;Where BW is channel bandwidth &#10;             k is subcarrier indices&#10;&#10;&#1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662237"/>
            <a:ext cx="5895975" cy="2692400"/>
          </a:xfrm>
          <a:prstGeom prst="rect">
            <a:avLst/>
          </a:prstGeom>
          <a:noFill/>
          <a:extLst>
            <a:ext uri="{909E8E84-426E-40DD-AFC4-6F175D3DCCD1}">
              <a14:hiddenFill xmlns:a14="http://schemas.microsoft.com/office/drawing/2010/main">
                <a:solidFill>
                  <a:srgbClr val="FFFFFF"/>
                </a:solidFill>
              </a14:hiddenFill>
            </a:ext>
          </a:extLst>
        </p:spPr>
      </p:pic>
      <p:pic>
        <p:nvPicPr>
          <p:cNvPr id="11265" name="Picture 1" descr="〖 τ〗_(k, 20)= {█(1,  k&lt;0@j,  k ≥0, )┤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9181" y="3560762"/>
            <a:ext cx="1747838" cy="4889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1475656" y="220503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a:tabLst>
                <a:tab pos="914400" algn="l"/>
              </a:tabLst>
              <a:defRPr>
                <a:solidFill>
                  <a:schemeClr val="tx1"/>
                </a:solidFill>
                <a:latin typeface="Arial" panose="020B0604020202020204" pitchFamily="34" charset="0"/>
              </a:defRPr>
            </a:lvl1pPr>
            <a:lvl2pPr marL="457200">
              <a:tabLst>
                <a:tab pos="914400" algn="l"/>
              </a:tabLst>
              <a:defRPr>
                <a:solidFill>
                  <a:schemeClr val="tx1"/>
                </a:solidFill>
                <a:latin typeface="Arial" panose="020B0604020202020204" pitchFamily="34" charset="0"/>
              </a:defRPr>
            </a:lvl2pPr>
            <a:lvl3pPr marL="914400">
              <a:tabLst>
                <a:tab pos="914400" algn="l"/>
              </a:tabLst>
              <a:defRPr>
                <a:solidFill>
                  <a:schemeClr val="tx1"/>
                </a:solidFill>
                <a:latin typeface="Arial" panose="020B0604020202020204" pitchFamily="34" charset="0"/>
              </a:defRPr>
            </a:lvl3pPr>
            <a:lvl4pPr marL="1371600">
              <a:tabLst>
                <a:tab pos="914400" algn="l"/>
              </a:tabLst>
              <a:defRPr>
                <a:solidFill>
                  <a:schemeClr val="tx1"/>
                </a:solidFill>
                <a:latin typeface="Arial" panose="020B0604020202020204" pitchFamily="34" charset="0"/>
              </a:defRPr>
            </a:lvl4pPr>
            <a:lvl5pPr marL="1828800">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GB" altLang="en-U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6" charset="0"/>
                <a:cs typeface="Arial" panose="020B0604020202020204" pitchFamily="34" charset="0"/>
              </a:rPr>
              <a:t>The function </a:t>
            </a:r>
            <a:r>
              <a:rPr kumimoji="0" lang="en-GB" altLang="en-US" sz="12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6" charset="0"/>
                <a:cs typeface="Times New Roman" panose="02020603050405020304" pitchFamily="16" charset="0"/>
              </a:rPr>
              <a:t>τ</a:t>
            </a:r>
            <a:r>
              <a:rPr kumimoji="0" lang="en-US" altLang="en-US" sz="12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6" charset="0"/>
                <a:cs typeface="Times New Roman" panose="02020603050405020304" pitchFamily="16" charset="0"/>
              </a:rPr>
              <a:t>k, </a:t>
            </a:r>
            <a:r>
              <a:rPr kumimoji="0" lang="en-US" altLang="en-US" sz="1200" b="0" i="0" u="none" strike="noStrike" cap="none" normalizeH="0" baseline="0" smtClean="0">
                <a:ln>
                  <a:noFill/>
                </a:ln>
                <a:solidFill>
                  <a:srgbClr val="000000"/>
                </a:solidFill>
                <a:effectLst/>
                <a:latin typeface="Cambria Math" panose="02040503050406030204" pitchFamily="18" charset="0"/>
                <a:ea typeface="Times New Roman" panose="02020603050405020304" pitchFamily="16" charset="0"/>
                <a:cs typeface="Times New Roman" panose="02020603050405020304" pitchFamily="16" charset="0"/>
              </a:rPr>
              <a:t>BW</a:t>
            </a:r>
            <a:r>
              <a:rPr kumimoji="0" lang="en-GB" altLang="en-U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6" charset="0"/>
                <a:cs typeface="Arial" panose="020B0604020202020204" pitchFamily="34" charset="0"/>
              </a:rPr>
              <a:t> is used to represent a rotation of the tones. </a:t>
            </a:r>
            <a:endParaRPr kumimoji="0" lang="en-US" altLang="en-US" sz="1200" b="0" i="0" u="none" strike="noStrike" cap="none" normalizeH="0" baseline="0" smtClean="0">
              <a:ln>
                <a:noFill/>
              </a:ln>
              <a:solidFill>
                <a:schemeClr val="tx1"/>
              </a:solidFill>
              <a:effectLst/>
              <a:latin typeface="Times New Roman" panose="02020603050405020304" pitchFamily="16" charset="0"/>
              <a:ea typeface="Calibri" panose="020F0502020204030204" charset="0"/>
              <a:cs typeface="Times New Roman" panose="02020603050405020304" pitchFamily="16"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2390056" y="2662237"/>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098" y="1613894"/>
            <a:ext cx="8352928" cy="4861520"/>
          </a:xfrm>
        </p:spPr>
        <p:txBody>
          <a:bodyPr/>
          <a:lstStyle/>
          <a:p>
            <a:r>
              <a:rPr lang="en-US" dirty="0"/>
              <a:t>Move to include the following text to </a:t>
            </a:r>
            <a:r>
              <a:rPr lang="en-US" dirty="0" smtClean="0"/>
              <a:t>section 3 of the 11bd </a:t>
            </a:r>
            <a:r>
              <a:rPr lang="en-US" dirty="0"/>
              <a:t>SFD </a:t>
            </a:r>
          </a:p>
          <a:p>
            <a:pPr latinLnBrk="1"/>
            <a:endParaRPr lang="en-US" sz="1800" dirty="0"/>
          </a:p>
          <a:p>
            <a:endParaRPr lang="en-US" dirty="0"/>
          </a:p>
          <a:p>
            <a:endParaRPr lang="en-US" dirty="0" smtClean="0"/>
          </a:p>
          <a:p>
            <a:endParaRPr lang="en-US" dirty="0"/>
          </a:p>
          <a:p>
            <a:endParaRPr lang="en-US" dirty="0" smtClean="0"/>
          </a:p>
          <a:p>
            <a:endParaRPr lang="en-US" dirty="0" smtClean="0"/>
          </a:p>
          <a:p>
            <a:r>
              <a:rPr lang="en-US" sz="1800" dirty="0" smtClean="0"/>
              <a:t>Mover: Rui Cao</a:t>
            </a:r>
          </a:p>
          <a:p>
            <a:r>
              <a:rPr lang="en-US" altLang="zh-CN" sz="1800" dirty="0"/>
              <a:t>Second: Dongguk Lim</a:t>
            </a:r>
          </a:p>
          <a:p>
            <a:r>
              <a:rPr lang="en-US" altLang="zh-CN" sz="1800" dirty="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t>96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548680"/>
            <a:ext cx="7770813" cy="1065213"/>
          </a:xfrm>
        </p:spPr>
        <p:txBody>
          <a:bodyPr/>
          <a:lstStyle/>
          <a:p>
            <a:r>
              <a:rPr lang="en-US" altLang="zh-CN" dirty="0" smtClean="0"/>
              <a:t>FRD&amp;SFD Motion #88</a:t>
            </a:r>
            <a:br>
              <a:rPr lang="en-US" altLang="zh-CN" dirty="0" smtClean="0"/>
            </a:br>
            <a:r>
              <a:rPr lang="en-US" altLang="zh-CN" sz="2400" dirty="0" smtClean="0"/>
              <a:t>(DCN:11-19/1969r2, SP2 )</a:t>
            </a:r>
          </a:p>
        </p:txBody>
      </p:sp>
      <p:sp>
        <p:nvSpPr>
          <p:cNvPr id="2" name="Rectangle 3"/>
          <p:cNvSpPr>
            <a:spLocks noChangeArrowheads="1"/>
          </p:cNvSpPr>
          <p:nvPr/>
        </p:nvSpPr>
        <p:spPr bwMode="auto">
          <a:xfrm>
            <a:off x="534035" y="2661920"/>
            <a:ext cx="7675245" cy="1198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a:tabLst>
                <a:tab pos="914400" algn="l"/>
              </a:tabLst>
              <a:defRPr>
                <a:solidFill>
                  <a:schemeClr val="tx1"/>
                </a:solidFill>
                <a:latin typeface="Arial" panose="020B0604020202020204" pitchFamily="34" charset="0"/>
              </a:defRPr>
            </a:lvl1pPr>
            <a:lvl2pPr marL="457200">
              <a:tabLst>
                <a:tab pos="914400" algn="l"/>
              </a:tabLst>
              <a:defRPr>
                <a:solidFill>
                  <a:schemeClr val="tx1"/>
                </a:solidFill>
                <a:latin typeface="Arial" panose="020B0604020202020204" pitchFamily="34" charset="0"/>
              </a:defRPr>
            </a:lvl2pPr>
            <a:lvl3pPr marL="914400">
              <a:tabLst>
                <a:tab pos="914400" algn="l"/>
              </a:tabLst>
              <a:defRPr>
                <a:solidFill>
                  <a:schemeClr val="tx1"/>
                </a:solidFill>
                <a:latin typeface="Arial" panose="020B0604020202020204" pitchFamily="34" charset="0"/>
              </a:defRPr>
            </a:lvl3pPr>
            <a:lvl4pPr marL="1371600">
              <a:tabLst>
                <a:tab pos="914400" algn="l"/>
              </a:tabLst>
              <a:defRPr>
                <a:solidFill>
                  <a:schemeClr val="tx1"/>
                </a:solidFill>
                <a:latin typeface="Arial" panose="020B0604020202020204" pitchFamily="34" charset="0"/>
              </a:defRPr>
            </a:lvl4pPr>
            <a:lvl5pPr marL="1828800">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altLang="en-US" sz="1800" b="0" u="none" strike="noStrike" cap="none" normalizeH="0" baseline="0" smtClean="0">
                <a:ln>
                  <a:noFill/>
                </a:ln>
                <a:solidFill>
                  <a:srgbClr val="000000"/>
                </a:solidFill>
                <a:effectLst/>
                <a:ea typeface="Times New Roman" panose="02020603050405020304" pitchFamily="16" charset="0"/>
              </a:rPr>
              <a:t>Within a 20MHz channel, one 10MHz channel is OCB primary 10MHz channel, another 10MHz channel is OCB secondary 10MHz channel.</a:t>
            </a: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altLang="en-US" sz="1800" b="0" u="none" strike="noStrike" cap="none" normalizeH="0" baseline="0" smtClean="0">
                <a:ln>
                  <a:noFill/>
                </a:ln>
                <a:solidFill>
                  <a:srgbClr val="000000"/>
                </a:solidFill>
                <a:effectLst/>
                <a:ea typeface="Times New Roman" panose="02020603050405020304" pitchFamily="16" charset="0"/>
              </a:rPr>
              <a:t>The OCB primary 10MHz channel is decided by upper layer.</a:t>
            </a:r>
          </a:p>
        </p:txBody>
      </p:sp>
      <p:sp>
        <p:nvSpPr>
          <p:cNvPr id="8" name="Rectangle 4"/>
          <p:cNvSpPr>
            <a:spLocks noChangeArrowheads="1"/>
          </p:cNvSpPr>
          <p:nvPr/>
        </p:nvSpPr>
        <p:spPr bwMode="auto">
          <a:xfrm>
            <a:off x="2390056" y="2662237"/>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US"/>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802-11-BCS-Chair-Slides-Template</Template>
  <TotalTime>10</TotalTime>
  <Words>5241</Words>
  <Application>Microsoft Office PowerPoint</Application>
  <PresentationFormat>On-screen Show (4:3)</PresentationFormat>
  <Paragraphs>1208</Paragraphs>
  <Slides>96</Slides>
  <Notes>5</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96</vt:i4>
      </vt:variant>
    </vt:vector>
  </HeadingPairs>
  <TitlesOfParts>
    <vt:vector size="109" baseType="lpstr">
      <vt:lpstr>Arial Unicode MS</vt:lpstr>
      <vt:lpstr>MS Gothic</vt:lpstr>
      <vt:lpstr>MS PGothic</vt:lpstr>
      <vt:lpstr>Arial</vt:lpstr>
      <vt:lpstr>Calibri</vt:lpstr>
      <vt:lpstr>Calibri Light</vt:lpstr>
      <vt:lpstr>Cambria Math</vt:lpstr>
      <vt:lpstr>Gulim</vt:lpstr>
      <vt:lpstr>Times New Roman</vt:lpstr>
      <vt:lpstr>Wingdings</vt:lpstr>
      <vt:lpstr>802-11-BCS-Chair-Slides-Template</vt:lpstr>
      <vt:lpstr>Custom Design</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 [Motion was amended---refer to the minutes]</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tabled, see minutes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lpstr>FRD&amp;SFD Motion #50 (DCN:11-19/1471r1)</vt:lpstr>
      <vt:lpstr>FRD&amp;SFD Motion #51 (DCN:11-19/1471r1)</vt:lpstr>
      <vt:lpstr>FRD&amp;SFD Motion #52 (DCN:11-19/1473r1)</vt:lpstr>
      <vt:lpstr>FRD&amp;SFD Motion #53 (DCN:11-19/1473r1)</vt:lpstr>
      <vt:lpstr>FRD&amp;SFD Motion #54 (DCN:11-19/1484r3)</vt:lpstr>
      <vt:lpstr>November 2019  FRD &amp; SFD Motions</vt:lpstr>
      <vt:lpstr>FRD&amp;SFD Motion #55 (DCN:11-19/1805r1)</vt:lpstr>
      <vt:lpstr>FRD&amp;SFD Motion #56 (DCN:11-19/1849r3)</vt:lpstr>
      <vt:lpstr>FRD&amp;SFD Motion #57 (DCN:11-19/1849r3)</vt:lpstr>
      <vt:lpstr>FRD&amp;SFD Motion #58 (DCN:11-19/1849r3)</vt:lpstr>
      <vt:lpstr>FRD&amp;SFD Motion #59 (DCN:11-19/1826r2)</vt:lpstr>
      <vt:lpstr>FRD&amp;SFD Motion #60 (DCN:11-19/1826r2)</vt:lpstr>
      <vt:lpstr>FRD&amp;SFD Motion #61 (DCN:11-19/1826r2)</vt:lpstr>
      <vt:lpstr>FRD&amp;SFD Motion #62 (DCN:11-19/1784r2)</vt:lpstr>
      <vt:lpstr>FRD&amp;SFD Motion #63 (DCN:11-19/1824r1)</vt:lpstr>
      <vt:lpstr>FRD&amp;SFD Motion #64 (DCN:11-19/1824r1)</vt:lpstr>
      <vt:lpstr>FRD&amp;SFD Motion #65 (DCN:11-19/1824r1)</vt:lpstr>
      <vt:lpstr>FRD&amp;SFD Motion #66 (DCN:11-19/1824r1)</vt:lpstr>
      <vt:lpstr>FRD&amp;SFD Motion #67 (DCN:11-19/1824r1)</vt:lpstr>
      <vt:lpstr>FRD&amp;SFD Motion #68 (DCN:11-19/1824r1)</vt:lpstr>
      <vt:lpstr>FRD&amp;SFD Motion #69 (DCN:11-19/1824r1)</vt:lpstr>
      <vt:lpstr>FRD&amp;SFD Motion #70 (DCN:11-19/1824r1)</vt:lpstr>
      <vt:lpstr>January 2020  FRD &amp; SFD Motions</vt:lpstr>
      <vt:lpstr>FRD&amp;SFD Motion #71 (DCN:11-19/1973r2 )</vt:lpstr>
      <vt:lpstr>FRD&amp;SFD Motion #72 (DCN:11-19/1973r2 )</vt:lpstr>
      <vt:lpstr>FRD&amp;SFD Motion #73 (DCN:11-19/1973r2 )</vt:lpstr>
      <vt:lpstr>FRD&amp;SFD Motion #74 (DCN:11-20/0046r4 )</vt:lpstr>
      <vt:lpstr>FRD&amp;SFD Motion #75 (DCN:11-20/0045r3 )</vt:lpstr>
      <vt:lpstr>FRD&amp;SFD Motion #76 (DCN:11-20/0045r3 )</vt:lpstr>
      <vt:lpstr>FRD&amp;SFD Motion #77 (DCN:11-20/0045r3 )</vt:lpstr>
      <vt:lpstr>FRD&amp;SFD Motion #78 (DCN:11-20/0045r3 )</vt:lpstr>
      <vt:lpstr>FRD&amp;SFD Motion #79 (DCN:11-20/0044r2 )</vt:lpstr>
      <vt:lpstr>FRD&amp;SFD Motion #80 (DCN:11-20/0044r2 )</vt:lpstr>
      <vt:lpstr>FRD&amp;SFD Motion #81 (DCN:11-20/0044r2 )</vt:lpstr>
      <vt:lpstr>FRD&amp;SFD Motion #82 (DCN:11-19/1863r2 )</vt:lpstr>
      <vt:lpstr>FRD&amp;SFD Motion #83 (DCN:11-19/1863r2 )</vt:lpstr>
      <vt:lpstr>FRD&amp;SFD Motion #84 (DCN:11-19/1863r2 )</vt:lpstr>
      <vt:lpstr>FRD&amp;SFD Motion #85 (DCN:11-19/1863r2 )</vt:lpstr>
      <vt:lpstr>FRD&amp;SFD Motion #86 (DCN:11-19/1863r2 )</vt:lpstr>
      <vt:lpstr>FRD&amp;SFD Motion #87 (DCN:11-19/1864r1 )</vt:lpstr>
      <vt:lpstr>FRD&amp;SFD Motion #88 (DCN:11-19/1969r2, SP2 )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creator>Marc Emmelmann</dc:creator>
  <cp:keywords>CTPClassification=CTP_NT</cp:keywords>
  <cp:lastModifiedBy>Sadeghi, Bahareh</cp:lastModifiedBy>
  <cp:revision>406</cp:revision>
  <cp:lastPrinted>2113-01-01T00:00:00Z</cp:lastPrinted>
  <dcterms:created xsi:type="dcterms:W3CDTF">2019-01-14T15:07:00Z</dcterms:created>
  <dcterms:modified xsi:type="dcterms:W3CDTF">2020-01-16T22:04:06Z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16ab9d0b-7acc-45b1-b8d1-4149d2e73c65</vt:lpwstr>
  </property>
  <property fmtid="{D5CDD505-2E9C-101B-9397-08002B2CF9AE}" pid="3" name="CTP_TimeStamp">
    <vt:lpwstr>2020-01-16 22:04:06Z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KSOProductBuildVer">
    <vt:lpwstr>2052-11.8.2.8411</vt:lpwstr>
  </property>
</Properties>
</file>