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80"/>
  </p:notesMasterIdLst>
  <p:handoutMasterIdLst>
    <p:handoutMasterId r:id="rId81"/>
  </p:handoutMasterIdLst>
  <p:sldIdLst>
    <p:sldId id="256" r:id="rId3"/>
    <p:sldId id="257" r:id="rId4"/>
    <p:sldId id="303" r:id="rId5"/>
    <p:sldId id="329" r:id="rId6"/>
    <p:sldId id="330" r:id="rId7"/>
    <p:sldId id="331" r:id="rId8"/>
    <p:sldId id="332" r:id="rId9"/>
    <p:sldId id="333" r:id="rId10"/>
    <p:sldId id="334" r:id="rId11"/>
    <p:sldId id="335" r:id="rId12"/>
    <p:sldId id="336" r:id="rId13"/>
    <p:sldId id="337" r:id="rId14"/>
    <p:sldId id="341" r:id="rId15"/>
    <p:sldId id="342" r:id="rId16"/>
    <p:sldId id="343" r:id="rId17"/>
    <p:sldId id="344" r:id="rId18"/>
    <p:sldId id="345" r:id="rId19"/>
    <p:sldId id="346" r:id="rId20"/>
    <p:sldId id="347" r:id="rId21"/>
    <p:sldId id="348" r:id="rId22"/>
    <p:sldId id="350" r:id="rId23"/>
    <p:sldId id="349" r:id="rId24"/>
    <p:sldId id="351" r:id="rId25"/>
    <p:sldId id="352" r:id="rId26"/>
    <p:sldId id="353" r:id="rId27"/>
    <p:sldId id="354" r:id="rId28"/>
    <p:sldId id="355" r:id="rId29"/>
    <p:sldId id="356" r:id="rId30"/>
    <p:sldId id="357" r:id="rId31"/>
    <p:sldId id="358" r:id="rId32"/>
    <p:sldId id="359" r:id="rId33"/>
    <p:sldId id="365" r:id="rId34"/>
    <p:sldId id="390" r:id="rId35"/>
    <p:sldId id="391" r:id="rId36"/>
    <p:sldId id="392" r:id="rId37"/>
    <p:sldId id="393" r:id="rId38"/>
    <p:sldId id="394" r:id="rId39"/>
    <p:sldId id="395" r:id="rId40"/>
    <p:sldId id="396" r:id="rId41"/>
    <p:sldId id="397" r:id="rId42"/>
    <p:sldId id="398" r:id="rId43"/>
    <p:sldId id="375" r:id="rId44"/>
    <p:sldId id="376" r:id="rId45"/>
    <p:sldId id="377" r:id="rId46"/>
    <p:sldId id="371" r:id="rId47"/>
    <p:sldId id="378" r:id="rId48"/>
    <p:sldId id="379" r:id="rId49"/>
    <p:sldId id="372" r:id="rId50"/>
    <p:sldId id="380" r:id="rId51"/>
    <p:sldId id="373" r:id="rId52"/>
    <p:sldId id="374" r:id="rId53"/>
    <p:sldId id="381" r:id="rId54"/>
    <p:sldId id="382" r:id="rId55"/>
    <p:sldId id="383" r:id="rId56"/>
    <p:sldId id="384" r:id="rId57"/>
    <p:sldId id="385" r:id="rId58"/>
    <p:sldId id="386" r:id="rId59"/>
    <p:sldId id="387" r:id="rId60"/>
    <p:sldId id="388" r:id="rId61"/>
    <p:sldId id="389" r:id="rId62"/>
    <p:sldId id="400" r:id="rId63"/>
    <p:sldId id="401" r:id="rId64"/>
    <p:sldId id="402" r:id="rId65"/>
    <p:sldId id="404" r:id="rId66"/>
    <p:sldId id="405" r:id="rId67"/>
    <p:sldId id="403" r:id="rId68"/>
    <p:sldId id="406" r:id="rId69"/>
    <p:sldId id="407" r:id="rId70"/>
    <p:sldId id="408" r:id="rId71"/>
    <p:sldId id="412" r:id="rId72"/>
    <p:sldId id="413" r:id="rId73"/>
    <p:sldId id="414" r:id="rId74"/>
    <p:sldId id="415" r:id="rId75"/>
    <p:sldId id="409" r:id="rId76"/>
    <p:sldId id="417" r:id="rId77"/>
    <p:sldId id="418" r:id="rId78"/>
    <p:sldId id="419" r:id="rId7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 name="2019-9 Hanoi, Vietnam" id="{9D6249CE-5C87-4ED4-B319-7A30FEA18DF1}">
          <p14:sldIdLst>
            <p14:sldId id="365"/>
            <p14:sldId id="390"/>
            <p14:sldId id="391"/>
            <p14:sldId id="392"/>
            <p14:sldId id="393"/>
            <p14:sldId id="394"/>
            <p14:sldId id="395"/>
            <p14:sldId id="396"/>
            <p14:sldId id="397"/>
            <p14:sldId id="398"/>
            <p14:sldId id="375"/>
            <p14:sldId id="376"/>
            <p14:sldId id="377"/>
            <p14:sldId id="371"/>
            <p14:sldId id="378"/>
            <p14:sldId id="379"/>
            <p14:sldId id="372"/>
            <p14:sldId id="380"/>
            <p14:sldId id="373"/>
            <p14:sldId id="374"/>
            <p14:sldId id="381"/>
            <p14:sldId id="382"/>
            <p14:sldId id="383"/>
            <p14:sldId id="384"/>
            <p14:sldId id="385"/>
            <p14:sldId id="386"/>
            <p14:sldId id="387"/>
            <p14:sldId id="388"/>
            <p14:sldId id="389"/>
          </p14:sldIdLst>
        </p14:section>
        <p14:section name="2019-11-Kona, HI, USA" id="{CC5BE49C-10C0-4A52-B162-3997D9916F9B}">
          <p14:sldIdLst>
            <p14:sldId id="400"/>
            <p14:sldId id="401"/>
            <p14:sldId id="402"/>
            <p14:sldId id="404"/>
            <p14:sldId id="405"/>
            <p14:sldId id="403"/>
            <p14:sldId id="406"/>
            <p14:sldId id="407"/>
            <p14:sldId id="408"/>
            <p14:sldId id="412"/>
            <p14:sldId id="413"/>
            <p14:sldId id="414"/>
            <p14:sldId id="415"/>
            <p14:sldId id="409"/>
            <p14:sldId id="417"/>
            <p14:sldId id="418"/>
            <p14:sldId id="41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5914" autoAdjust="0"/>
  </p:normalViewPr>
  <p:slideViewPr>
    <p:cSldViewPr>
      <p:cViewPr varScale="1">
        <p:scale>
          <a:sx n="100" d="100"/>
          <a:sy n="100" d="100"/>
        </p:scale>
        <p:origin x="864" y="72"/>
      </p:cViewPr>
      <p:guideLst>
        <p:guide orient="horz" pos="2160"/>
        <p:guide pos="2880"/>
      </p:guideLst>
    </p:cSldViewPr>
  </p:slideViewPr>
  <p:outlineViewPr>
    <p:cViewPr varScale="1">
      <p:scale>
        <a:sx n="170" d="200"/>
        <a:sy n="170" d="200"/>
      </p:scale>
      <p:origin x="0" y="-290635"/>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de-DE" smtClean="0"/>
              <a:t>doc.: IEEE 802.11-18/2123r1</a:t>
            </a:r>
            <a:endParaRPr lang="en-US"/>
          </a:p>
        </p:txBody>
      </p:sp>
      <p:sp>
        <p:nvSpPr>
          <p:cNvPr id="5" name="Date Placeholder 4"/>
          <p:cNvSpPr>
            <a:spLocks noGrp="1"/>
          </p:cNvSpPr>
          <p:nvPr>
            <p:ph type="dt" idx="11"/>
          </p:nvPr>
        </p:nvSpPr>
        <p:spPr/>
        <p:txBody>
          <a:bodyPr/>
          <a:lstStyle/>
          <a:p>
            <a:r>
              <a:rPr lang="en-US" smtClean="0"/>
              <a:t>March 2019</a:t>
            </a:r>
            <a:endParaRPr lang="en-US"/>
          </a:p>
        </p:txBody>
      </p:sp>
      <p:sp>
        <p:nvSpPr>
          <p:cNvPr id="6" name="Footer Placeholder 5"/>
          <p:cNvSpPr>
            <a:spLocks noGrp="1"/>
          </p:cNvSpPr>
          <p:nvPr>
            <p:ph type="ftr" idx="12"/>
          </p:nvPr>
        </p:nvSpPr>
        <p:spPr/>
        <p:txBody>
          <a:bodyPr/>
          <a:lstStyle/>
          <a:p>
            <a:r>
              <a:rPr lang="de-DE" smtClean="0"/>
              <a:t>Marc Emmelmann (Koden-TI)</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73</a:t>
            </a:fld>
            <a:endParaRPr lang="en-US"/>
          </a:p>
        </p:txBody>
      </p:sp>
    </p:spTree>
    <p:extLst>
      <p:ext uri="{BB962C8B-B14F-4D97-AF65-F5344CB8AC3E}">
        <p14:creationId xmlns:p14="http://schemas.microsoft.com/office/powerpoint/2010/main" val="991598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262834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847230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364364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36787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3C593-AFE8-41F9-9FF1-1E1BACEAC107}"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8674727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3C593-AFE8-41F9-9FF1-1E1BACEAC107}"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556030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3C593-AFE8-41F9-9FF1-1E1BACEAC107}"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2243728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3939583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3C593-AFE8-41F9-9FF1-1E1BACEAC107}"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42431866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692002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3C593-AFE8-41F9-9FF1-1E1BACEAC107}"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F8C84E-5B62-4EC0-9C25-8C55A475B1E8}" type="slidenum">
              <a:rPr lang="en-US" smtClean="0"/>
              <a:t>‹#›</a:t>
            </a:fld>
            <a:endParaRPr lang="en-US"/>
          </a:p>
        </p:txBody>
      </p:sp>
    </p:spTree>
    <p:extLst>
      <p:ext uri="{BB962C8B-B14F-4D97-AF65-F5344CB8AC3E}">
        <p14:creationId xmlns:p14="http://schemas.microsoft.com/office/powerpoint/2010/main" val="1761091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802.11-19/0514r12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C593-AFE8-41F9-9FF1-1E1BACEAC107}" type="datetimeFigureOut">
              <a:rPr lang="en-US" smtClean="0"/>
              <a:t>11/14/2019</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F8C84E-5B62-4EC0-9C25-8C55A475B1E8}" type="slidenum">
              <a:rPr lang="en-US" smtClean="0"/>
              <a:t>‹#›</a:t>
            </a:fld>
            <a:endParaRPr lang="en-US"/>
          </a:p>
        </p:txBody>
      </p:sp>
    </p:spTree>
    <p:extLst>
      <p:ext uri="{BB962C8B-B14F-4D97-AF65-F5344CB8AC3E}">
        <p14:creationId xmlns:p14="http://schemas.microsoft.com/office/powerpoint/2010/main" val="1313407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419"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a16="http://schemas.microsoft.com/office/drawing/2014/main" xmlns=""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a16="http://schemas.microsoft.com/office/drawing/2014/main" xmlns=""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xmlns=""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a16="http://schemas.microsoft.com/office/drawing/2014/main" xmlns=""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a16="http://schemas.microsoft.com/office/drawing/2014/main" xmlns=""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a16="http://schemas.microsoft.com/office/drawing/2014/main" xmlns=""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xmlns=""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a16="http://schemas.microsoft.com/office/drawing/2014/main" xmlns=""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consent</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xmlns:a14="http://schemas.microsoft.com/office/drawing/2010/main">
        <mc:Choice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xmlns="">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a16="http://schemas.microsoft.com/office/drawing/2014/main" xmlns=""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a16="http://schemas.microsoft.com/office/drawing/2014/main" xmlns=""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xmlns=""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a16="http://schemas.microsoft.com/office/drawing/2014/main" xmlns=""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8C2-BD4E-C04D-86FA-C2153299CB6B}"/>
              </a:ext>
            </a:extLst>
          </p:cNvPr>
          <p:cNvSpPr>
            <a:spLocks noGrp="1"/>
          </p:cNvSpPr>
          <p:nvPr>
            <p:ph type="title"/>
          </p:nvPr>
        </p:nvSpPr>
        <p:spPr/>
        <p:txBody>
          <a:bodyPr/>
          <a:lstStyle/>
          <a:p>
            <a:r>
              <a:rPr lang="en-US" dirty="0" smtClean="0"/>
              <a:t>September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a16="http://schemas.microsoft.com/office/drawing/2014/main" xmlns="" id="{A399D6F5-854A-7B4F-B2C4-76BCE0163A5B}"/>
              </a:ext>
            </a:extLst>
          </p:cNvPr>
          <p:cNvSpPr>
            <a:spLocks noGrp="1"/>
          </p:cNvSpPr>
          <p:nvPr>
            <p:ph type="body" idx="1"/>
          </p:nvPr>
        </p:nvSpPr>
        <p:spPr/>
        <p:txBody>
          <a:bodyPr/>
          <a:lstStyle/>
          <a:p>
            <a:r>
              <a:rPr lang="en-US" dirty="0"/>
              <a:t>Motion </a:t>
            </a:r>
            <a:r>
              <a:rPr lang="en-US" dirty="0" smtClean="0"/>
              <a:t>#27 </a:t>
            </a:r>
            <a:r>
              <a:rPr lang="en-US"/>
              <a:t>-- </a:t>
            </a:r>
            <a:r>
              <a:rPr lang="en-US" smtClean="0"/>
              <a:t>#54</a:t>
            </a:r>
            <a:endParaRPr lang="en-US" dirty="0"/>
          </a:p>
          <a:p>
            <a:endParaRPr lang="en-US" dirty="0"/>
          </a:p>
          <a:p>
            <a:r>
              <a:rPr lang="en-US" dirty="0" smtClean="0"/>
              <a:t>Hanoi, Vietnam</a:t>
            </a:r>
            <a:endParaRPr lang="en-US" dirty="0"/>
          </a:p>
        </p:txBody>
      </p:sp>
      <p:sp>
        <p:nvSpPr>
          <p:cNvPr id="4" name="Date Placeholder 3">
            <a:extLst>
              <a:ext uri="{FF2B5EF4-FFF2-40B4-BE49-F238E27FC236}">
                <a16:creationId xmlns:a16="http://schemas.microsoft.com/office/drawing/2014/main" xmlns=""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xmlns=""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a16="http://schemas.microsoft.com/office/drawing/2014/main" xmlns=""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01206467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Move </a:t>
            </a:r>
            <a:r>
              <a:rPr lang="en-US" dirty="0"/>
              <a:t>to add the following text to </a:t>
            </a:r>
            <a:r>
              <a:rPr lang="en-US" dirty="0" smtClean="0"/>
              <a:t>Section 3.2 of 11bd SFD: </a:t>
            </a:r>
          </a:p>
          <a:p>
            <a:pPr lvl="0"/>
            <a:endParaRPr lang="en-US" dirty="0" smtClean="0"/>
          </a:p>
          <a:p>
            <a:pPr lvl="0"/>
            <a:r>
              <a:rPr lang="en-US" dirty="0" smtClean="0"/>
              <a:t>“For </a:t>
            </a:r>
            <a:r>
              <a:rPr lang="en-US" dirty="0"/>
              <a:t>each frame carried in a 11bd PPDU, one MPDU Delimiter shall be used to indicate the length of the frame  in octets</a:t>
            </a:r>
            <a:r>
              <a:rPr lang="en-US" dirty="0" smtClean="0"/>
              <a:t>.”</a:t>
            </a:r>
            <a:endParaRPr lang="en-US" dirty="0"/>
          </a:p>
          <a:p>
            <a:endParaRPr lang="en-US" dirty="0"/>
          </a:p>
          <a:p>
            <a:r>
              <a:rPr lang="en-US" dirty="0" smtClean="0"/>
              <a:t>Mover: Liwen Chu</a:t>
            </a:r>
          </a:p>
          <a:p>
            <a:r>
              <a:rPr lang="en-US" altLang="zh-CN" dirty="0"/>
              <a:t>Second: </a:t>
            </a:r>
            <a:r>
              <a:rPr lang="en-US" altLang="zh-CN" dirty="0" err="1"/>
              <a:t>Hongyuan</a:t>
            </a:r>
            <a:r>
              <a:rPr lang="en-US" altLang="zh-CN" dirty="0"/>
              <a:t> Zhang</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#27</a:t>
            </a:r>
            <a:br>
              <a:rPr lang="en-US" altLang="zh-CN" dirty="0" smtClean="0"/>
            </a:br>
            <a:r>
              <a:rPr lang="en-US" altLang="zh-CN" sz="2400" dirty="0" smtClean="0"/>
              <a:t>(DCN:</a:t>
            </a:r>
            <a:r>
              <a:rPr lang="en-US" sz="2400" dirty="0" smtClean="0"/>
              <a:t>11-19/1619r0)</a:t>
            </a:r>
            <a:endParaRPr lang="en-US" altLang="zh-CN" sz="2400" dirty="0" smtClean="0"/>
          </a:p>
        </p:txBody>
      </p:sp>
      <p:sp>
        <p:nvSpPr>
          <p:cNvPr id="9" name="Footer Placeholder 4">
            <a:extLst>
              <a:ext uri="{FF2B5EF4-FFF2-40B4-BE49-F238E27FC236}">
                <a16:creationId xmlns="" xmlns:a16="http://schemas.microsoft.com/office/drawing/2014/main" id="{5E9C36C9-6A40-2E44-9449-1726C8D5B289}"/>
              </a:ext>
            </a:extLst>
          </p:cNvPr>
          <p:cNvSpPr txBox="1">
            <a:spLocks/>
          </p:cNvSpPr>
          <p:nvPr/>
        </p:nvSpPr>
        <p:spPr>
          <a:xfrm>
            <a:off x="5510218" y="6488385"/>
            <a:ext cx="3184520"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de-DE" dirty="0" smtClean="0"/>
              <a:t>Bo Sun (ZTE)</a:t>
            </a:r>
            <a:endParaRPr lang="en-GB" dirty="0"/>
          </a:p>
        </p:txBody>
      </p:sp>
    </p:spTree>
    <p:extLst>
      <p:ext uri="{BB962C8B-B14F-4D97-AF65-F5344CB8AC3E}">
        <p14:creationId xmlns:p14="http://schemas.microsoft.com/office/powerpoint/2010/main" val="20657615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3.1 of </a:t>
            </a:r>
            <a:r>
              <a:rPr lang="en-US" dirty="0"/>
              <a:t>11bd SFD </a:t>
            </a:r>
            <a:endParaRPr lang="en-US" dirty="0" smtClean="0"/>
          </a:p>
          <a:p>
            <a:endParaRPr lang="en-US" dirty="0"/>
          </a:p>
          <a:p>
            <a:pPr lvl="0">
              <a:buFont typeface="Arial" panose="020B0604020202020204" pitchFamily="34" charset="0"/>
              <a:buChar char="•"/>
            </a:pPr>
            <a:r>
              <a:rPr lang="en-US" sz="1800" dirty="0"/>
              <a:t>11bd L-STF shall be boosted by 3dB when NGV data portion is modulated with BPSK.</a:t>
            </a:r>
          </a:p>
          <a:p>
            <a:pPr lvl="0">
              <a:buFont typeface="Arial" panose="020B0604020202020204" pitchFamily="34" charset="0"/>
              <a:buChar char="•"/>
            </a:pPr>
            <a:r>
              <a:rPr lang="en-US" sz="1800" dirty="0"/>
              <a:t>11bd L-LTF shall be boosted by 3dB when NGV data portion is modulated with BPSK.</a:t>
            </a:r>
          </a:p>
          <a:p>
            <a:endParaRPr lang="en-US" dirty="0"/>
          </a:p>
          <a:p>
            <a:r>
              <a:rPr lang="en-US" dirty="0" smtClean="0"/>
              <a:t>Mover: Prashant Sharma</a:t>
            </a:r>
          </a:p>
          <a:p>
            <a:r>
              <a:rPr lang="en-US" altLang="zh-CN" dirty="0"/>
              <a:t>Second: </a:t>
            </a:r>
            <a:r>
              <a:rPr lang="en-US" altLang="zh-CN" dirty="0" err="1"/>
              <a:t>Hongyuan</a:t>
            </a:r>
            <a:r>
              <a:rPr lang="en-US" altLang="zh-CN" dirty="0"/>
              <a:t> Zhang</a:t>
            </a:r>
          </a:p>
          <a:p>
            <a:r>
              <a:rPr lang="en-US" altLang="zh-CN" dirty="0"/>
              <a:t>Result: </a:t>
            </a:r>
            <a:r>
              <a:rPr lang="en-US" altLang="zh-CN" dirty="0" smtClean="0"/>
              <a:t>Y6/N4/A5.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#28</a:t>
            </a:r>
            <a:br>
              <a:rPr lang="en-US" altLang="zh-CN" dirty="0" smtClean="0"/>
            </a:br>
            <a:r>
              <a:rPr lang="en-US" altLang="zh-CN" sz="2000" dirty="0" smtClean="0"/>
              <a:t>(DCN:</a:t>
            </a:r>
            <a:r>
              <a:rPr lang="en-US" sz="2000" dirty="0" smtClean="0"/>
              <a:t>1470r0)</a:t>
            </a:r>
            <a:endParaRPr lang="en-US" altLang="zh-CN" sz="2000" dirty="0" smtClean="0"/>
          </a:p>
        </p:txBody>
      </p:sp>
    </p:spTree>
    <p:extLst>
      <p:ext uri="{BB962C8B-B14F-4D97-AF65-F5344CB8AC3E}">
        <p14:creationId xmlns:p14="http://schemas.microsoft.com/office/powerpoint/2010/main" val="20435460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make </a:t>
            </a:r>
            <a:r>
              <a:rPr lang="en-US" dirty="0"/>
              <a:t>the following </a:t>
            </a:r>
            <a:r>
              <a:rPr lang="en-US" dirty="0" smtClean="0"/>
              <a:t>changes in </a:t>
            </a:r>
            <a:r>
              <a:rPr lang="en-US" dirty="0"/>
              <a:t>11bd SFD </a:t>
            </a:r>
            <a:endParaRPr lang="en-US" dirty="0" smtClean="0"/>
          </a:p>
          <a:p>
            <a:endParaRPr lang="en-US" dirty="0"/>
          </a:p>
          <a:p>
            <a:pPr lvl="0">
              <a:buFont typeface="Arial" panose="020B0604020202020204" pitchFamily="34" charset="0"/>
              <a:buChar char="•"/>
            </a:pPr>
            <a:r>
              <a:rPr lang="en-GB" sz="2000" dirty="0" smtClean="0"/>
              <a:t>Remove </a:t>
            </a:r>
            <a:r>
              <a:rPr lang="en-GB" sz="2000" dirty="0"/>
              <a:t>Section 4.1 Physical </a:t>
            </a:r>
            <a:r>
              <a:rPr lang="en-GB" sz="2000" dirty="0" smtClean="0"/>
              <a:t>Layer</a:t>
            </a:r>
            <a:endParaRPr lang="en-US" sz="2000" dirty="0"/>
          </a:p>
          <a:p>
            <a:pPr lvl="0">
              <a:buFont typeface="Arial" panose="020B0604020202020204" pitchFamily="34" charset="0"/>
              <a:buChar char="•"/>
            </a:pPr>
            <a:r>
              <a:rPr lang="en-GB" sz="2000" dirty="0" smtClean="0"/>
              <a:t>Add </a:t>
            </a:r>
            <a:r>
              <a:rPr lang="en-GB" sz="2000" dirty="0"/>
              <a:t>the following text in Section 4.2</a:t>
            </a:r>
            <a:endParaRPr lang="en-US" sz="2000" dirty="0"/>
          </a:p>
          <a:p>
            <a:r>
              <a:rPr lang="en-GB" sz="2000" dirty="0"/>
              <a:t>“11bd </a:t>
            </a:r>
            <a:r>
              <a:rPr lang="en-GB" sz="2000" dirty="0" smtClean="0"/>
              <a:t>supports enabling </a:t>
            </a:r>
            <a:r>
              <a:rPr lang="en-GB" sz="2000" dirty="0"/>
              <a:t>DMG operation </a:t>
            </a:r>
            <a:r>
              <a:rPr lang="en-GB" sz="2000" dirty="0" smtClean="0"/>
              <a:t>when dot11OCBActivated is </a:t>
            </a:r>
            <a:r>
              <a:rPr lang="en-GB" sz="2000" dirty="0"/>
              <a:t>true.” </a:t>
            </a:r>
            <a:endParaRPr lang="en-US" sz="2000" dirty="0"/>
          </a:p>
          <a:p>
            <a:endParaRPr lang="en-US" dirty="0"/>
          </a:p>
          <a:p>
            <a:r>
              <a:rPr lang="en-US" dirty="0" smtClean="0"/>
              <a:t>Mover: Hiroyuki </a:t>
            </a:r>
            <a:r>
              <a:rPr lang="en-US" dirty="0" err="1" smtClean="0"/>
              <a:t>Motozuka</a:t>
            </a:r>
            <a:endParaRPr lang="en-US" dirty="0" smtClean="0"/>
          </a:p>
          <a:p>
            <a:r>
              <a:rPr lang="en-US" altLang="zh-CN" dirty="0"/>
              <a:t>Second: </a:t>
            </a:r>
            <a:r>
              <a:rPr lang="en-US" altLang="zh-CN" dirty="0" err="1"/>
              <a:t>Bahar</a:t>
            </a:r>
            <a:r>
              <a:rPr lang="en-US" altLang="zh-CN" dirty="0"/>
              <a:t> </a:t>
            </a:r>
            <a:r>
              <a:rPr lang="en-US" altLang="zh-CN" dirty="0" err="1"/>
              <a:t>Sadeghi</a:t>
            </a:r>
            <a:endParaRPr lang="en-US" altLang="zh-CN" dirty="0"/>
          </a:p>
          <a:p>
            <a:r>
              <a:rPr lang="en-US" altLang="zh-CN" dirty="0"/>
              <a:t>Result: </a:t>
            </a:r>
            <a:r>
              <a:rPr lang="en-US" altLang="zh-CN" dirty="0" smtClean="0"/>
              <a:t>Approved by </a:t>
            </a:r>
            <a:r>
              <a:rPr lang="en-US" altLang="zh-CN" dirty="0"/>
              <a:t>unanimous </a:t>
            </a:r>
            <a:r>
              <a:rPr lang="en-US" altLang="zh-CN" dirty="0" smtClean="0"/>
              <a:t>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#29</a:t>
            </a:r>
            <a:br>
              <a:rPr lang="en-US" altLang="zh-CN" dirty="0" smtClean="0"/>
            </a:br>
            <a:r>
              <a:rPr lang="en-US" altLang="zh-CN" sz="2400" dirty="0" smtClean="0"/>
              <a:t>(DCN:11-19/1162r0)</a:t>
            </a:r>
          </a:p>
        </p:txBody>
      </p:sp>
    </p:spTree>
    <p:extLst>
      <p:ext uri="{BB962C8B-B14F-4D97-AF65-F5344CB8AC3E}">
        <p14:creationId xmlns:p14="http://schemas.microsoft.com/office/powerpoint/2010/main" val="14094726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485" y="1946512"/>
            <a:ext cx="7770813" cy="4113213"/>
          </a:xfrm>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Y9/N0/A4.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#30</a:t>
            </a:r>
            <a:r>
              <a:rPr lang="en-US" altLang="zh-CN" dirty="0"/>
              <a:t/>
            </a:r>
            <a:br>
              <a:rPr lang="en-US" altLang="zh-CN" dirty="0"/>
            </a:br>
            <a:r>
              <a:rPr lang="en-US" altLang="zh-CN" sz="2000" dirty="0" smtClean="0"/>
              <a:t>(DCN: </a:t>
            </a:r>
            <a:r>
              <a:rPr lang="en-US" sz="2000" dirty="0" smtClean="0"/>
              <a:t>11-19/1151r3)</a:t>
            </a:r>
            <a:endParaRPr lang="en-US" altLang="zh-CN" dirty="0" smtClean="0"/>
          </a:p>
        </p:txBody>
      </p:sp>
      <p:pic>
        <p:nvPicPr>
          <p:cNvPr id="4098" name="Picture 1"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2780928"/>
            <a:ext cx="4306498" cy="1152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9796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least two values of </a:t>
            </a:r>
            <a:r>
              <a:rPr lang="en-US" dirty="0" err="1" smtClean="0"/>
              <a:t>midamble</a:t>
            </a:r>
            <a:r>
              <a:rPr lang="en-US" dirty="0" smtClean="0"/>
              <a:t> periodicity</a:t>
            </a:r>
            <a:r>
              <a:rPr lang="en-US" dirty="0"/>
              <a:t>. </a:t>
            </a:r>
          </a:p>
          <a:p>
            <a:r>
              <a:rPr lang="en-US" dirty="0" smtClean="0"/>
              <a:t>	</a:t>
            </a:r>
            <a:r>
              <a:rPr lang="en-US" dirty="0" err="1" smtClean="0"/>
              <a:t>Midamble</a:t>
            </a:r>
            <a:r>
              <a:rPr lang="en-US" dirty="0" smtClean="0"/>
              <a:t> </a:t>
            </a:r>
            <a:r>
              <a:rPr lang="en-US" dirty="0"/>
              <a:t>periodicity is TBD</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#31</a:t>
            </a:r>
            <a:r>
              <a:rPr lang="en-US" altLang="zh-CN" dirty="0"/>
              <a:t/>
            </a:r>
            <a:br>
              <a:rPr lang="en-US" altLang="zh-CN" dirty="0"/>
            </a:br>
            <a:r>
              <a:rPr lang="en-US" altLang="zh-CN" sz="2400" dirty="0"/>
              <a:t>(DCN: </a:t>
            </a:r>
            <a:r>
              <a:rPr lang="en-US" sz="2400" dirty="0"/>
              <a:t>11-19/1151r3)</a:t>
            </a:r>
            <a:endParaRPr lang="en-US" altLang="zh-CN" dirty="0" smtClean="0"/>
          </a:p>
        </p:txBody>
      </p:sp>
    </p:spTree>
    <p:extLst>
      <p:ext uri="{BB962C8B-B14F-4D97-AF65-F5344CB8AC3E}">
        <p14:creationId xmlns:p14="http://schemas.microsoft.com/office/powerpoint/2010/main" val="11149332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dirty="0" smtClean="0"/>
              <a:t>	“11bd </a:t>
            </a:r>
            <a:r>
              <a:rPr lang="en-US" dirty="0"/>
              <a:t>PPDU shall support </a:t>
            </a:r>
            <a:r>
              <a:rPr lang="en-US" dirty="0" err="1"/>
              <a:t>Midamble</a:t>
            </a:r>
            <a:r>
              <a:rPr lang="en-US" dirty="0"/>
              <a:t> periodicity indication </a:t>
            </a:r>
            <a:r>
              <a:rPr lang="en-US" dirty="0" smtClean="0"/>
              <a:t>in </a:t>
            </a:r>
            <a:r>
              <a:rPr lang="en-US" dirty="0"/>
              <a:t>number of OFDM symbols  in the Data field. </a:t>
            </a:r>
            <a:r>
              <a:rPr lang="en-US" dirty="0" smtClean="0"/>
              <a:t>“</a:t>
            </a:r>
            <a:endParaRPr lang="en-US" dirty="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#32</a:t>
            </a:r>
            <a:br>
              <a:rPr lang="en-US" altLang="zh-CN" dirty="0" smtClean="0"/>
            </a:br>
            <a:r>
              <a:rPr lang="en-US" altLang="zh-CN" sz="2400" dirty="0"/>
              <a:t>(DCN: </a:t>
            </a:r>
            <a:r>
              <a:rPr lang="en-US" sz="2400" dirty="0"/>
              <a:t>11-19/1151r3</a:t>
            </a:r>
            <a:r>
              <a:rPr lang="en-US" sz="2400" dirty="0" smtClean="0"/>
              <a:t>)</a:t>
            </a:r>
            <a:br>
              <a:rPr lang="en-US" sz="2400" dirty="0" smtClean="0"/>
            </a:br>
            <a:r>
              <a:rPr lang="en-US" sz="2000" dirty="0" smtClean="0">
                <a:solidFill>
                  <a:srgbClr val="C00000"/>
                </a:solidFill>
              </a:rPr>
              <a:t>[Motion was amended---refer to the minutes]</a:t>
            </a:r>
            <a:endParaRPr lang="en-US" altLang="zh-CN" sz="2000" dirty="0" smtClean="0">
              <a:solidFill>
                <a:srgbClr val="C00000"/>
              </a:solidFill>
            </a:endParaRPr>
          </a:p>
        </p:txBody>
      </p:sp>
    </p:spTree>
    <p:extLst>
      <p:ext uri="{BB962C8B-B14F-4D97-AF65-F5344CB8AC3E}">
        <p14:creationId xmlns:p14="http://schemas.microsoft.com/office/powerpoint/2010/main" val="1516410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dirty="0" smtClean="0"/>
              <a:t>“</a:t>
            </a:r>
            <a:r>
              <a:rPr lang="en-US" dirty="0"/>
              <a:t>11bd shall support 2x Compressed NGV-LTF.</a:t>
            </a:r>
          </a:p>
          <a:p>
            <a:r>
              <a:rPr lang="en-US" dirty="0" err="1"/>
              <a:t>Midamble</a:t>
            </a:r>
            <a:r>
              <a:rPr lang="en-US" dirty="0"/>
              <a:t> is the same format as </a:t>
            </a:r>
            <a:r>
              <a:rPr lang="en-US" dirty="0" smtClean="0"/>
              <a:t>NGV-LTF.”</a:t>
            </a:r>
            <a:endParaRPr lang="en-US" dirty="0"/>
          </a:p>
          <a:p>
            <a:endParaRPr lang="en-US" dirty="0" smtClean="0"/>
          </a:p>
          <a:p>
            <a:endParaRPr lang="en-US" dirty="0"/>
          </a:p>
          <a:p>
            <a:r>
              <a:rPr lang="en-US" dirty="0" smtClean="0"/>
              <a:t>Mover: </a:t>
            </a:r>
            <a:r>
              <a:rPr lang="en-US" dirty="0" err="1" smtClean="0"/>
              <a:t>Yujin</a:t>
            </a:r>
            <a:r>
              <a:rPr lang="en-US" dirty="0" smtClean="0"/>
              <a:t> Noh</a:t>
            </a:r>
          </a:p>
          <a:p>
            <a:r>
              <a:rPr lang="en-US" altLang="zh-CN" dirty="0"/>
              <a:t>Second: </a:t>
            </a:r>
            <a:r>
              <a:rPr lang="en-US" altLang="zh-CN" dirty="0" err="1"/>
              <a:t>Rui</a:t>
            </a:r>
            <a:r>
              <a:rPr lang="en-US" altLang="zh-CN" dirty="0"/>
              <a:t> Cao</a:t>
            </a:r>
          </a:p>
          <a:p>
            <a:r>
              <a:rPr lang="en-US" altLang="zh-CN" dirty="0"/>
              <a:t>Result: </a:t>
            </a:r>
            <a:r>
              <a:rPr lang="en-US" altLang="zh-CN" dirty="0" smtClean="0"/>
              <a:t>Y9/N0/A6.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#33</a:t>
            </a:r>
            <a:br>
              <a:rPr lang="en-US" altLang="zh-CN" dirty="0" smtClean="0"/>
            </a:br>
            <a:r>
              <a:rPr lang="en-US" sz="2400" dirty="0"/>
              <a:t> </a:t>
            </a:r>
            <a:r>
              <a:rPr lang="en-US" sz="2400" dirty="0" smtClean="0"/>
              <a:t>(DCN: 11-19/1152r2)</a:t>
            </a:r>
            <a:endParaRPr lang="en-US" altLang="zh-CN" sz="2400" dirty="0" smtClean="0"/>
          </a:p>
        </p:txBody>
      </p:sp>
    </p:spTree>
    <p:extLst>
      <p:ext uri="{BB962C8B-B14F-4D97-AF65-F5344CB8AC3E}">
        <p14:creationId xmlns:p14="http://schemas.microsoft.com/office/powerpoint/2010/main" val="384179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endParaRPr lang="en-US" dirty="0"/>
          </a:p>
          <a:p>
            <a:r>
              <a:rPr lang="en-US" sz="1800" dirty="0" smtClean="0"/>
              <a:t>	“NGV-Signal </a:t>
            </a:r>
            <a:r>
              <a:rPr lang="en-US" sz="1800" dirty="0"/>
              <a:t>field shall include 1 bit to indicate NGV-LTF format.</a:t>
            </a:r>
          </a:p>
          <a:p>
            <a:r>
              <a:rPr lang="en-US" sz="1800" dirty="0" smtClean="0"/>
              <a:t>	The </a:t>
            </a:r>
            <a:r>
              <a:rPr lang="en-US" sz="1800" dirty="0"/>
              <a:t>first option is 2x compressed </a:t>
            </a:r>
            <a:r>
              <a:rPr lang="en-US" sz="1800" dirty="0" smtClean="0"/>
              <a:t>LTF.</a:t>
            </a:r>
            <a:endParaRPr lang="en-US" sz="1800" dirty="0"/>
          </a:p>
          <a:p>
            <a:r>
              <a:rPr lang="en-US" sz="1800" dirty="0" smtClean="0"/>
              <a:t>	The </a:t>
            </a:r>
            <a:r>
              <a:rPr lang="en-US" sz="1800" dirty="0"/>
              <a:t>second option is non-compressed </a:t>
            </a:r>
            <a:r>
              <a:rPr lang="en-US" sz="1800" dirty="0" smtClean="0"/>
              <a:t>LTF.”</a:t>
            </a:r>
            <a:endParaRPr lang="en-US" sz="1800" dirty="0"/>
          </a:p>
          <a:p>
            <a:endParaRPr lang="en-US" dirty="0" smtClean="0"/>
          </a:p>
          <a:p>
            <a:r>
              <a:rPr lang="en-US" dirty="0" smtClean="0"/>
              <a:t>Mover: </a:t>
            </a:r>
            <a:r>
              <a:rPr lang="en-US" dirty="0" err="1" smtClean="0"/>
              <a:t>Yujin</a:t>
            </a:r>
            <a:r>
              <a:rPr lang="en-US" dirty="0" smtClean="0"/>
              <a:t> Noh</a:t>
            </a:r>
          </a:p>
          <a:p>
            <a:r>
              <a:rPr lang="en-US" altLang="zh-CN" dirty="0"/>
              <a:t>Second: </a:t>
            </a:r>
            <a:r>
              <a:rPr lang="en-US" altLang="zh-CN" dirty="0" err="1"/>
              <a:t>Dongguk</a:t>
            </a:r>
            <a:r>
              <a:rPr lang="en-US" altLang="zh-CN" dirty="0"/>
              <a:t> Lim</a:t>
            </a:r>
          </a:p>
          <a:p>
            <a:r>
              <a:rPr lang="en-US" altLang="zh-CN" dirty="0"/>
              <a:t>Result: </a:t>
            </a:r>
            <a:r>
              <a:rPr lang="en-US" altLang="zh-CN" dirty="0" smtClean="0"/>
              <a:t>Y8/N1/A5. Approved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#34</a:t>
            </a:r>
            <a:br>
              <a:rPr lang="en-US" altLang="zh-CN" dirty="0" smtClean="0"/>
            </a:br>
            <a:r>
              <a:rPr lang="en-US" sz="2400" dirty="0"/>
              <a:t> (DCN: 11-19/1152r2)</a:t>
            </a:r>
            <a:endParaRPr lang="en-US" altLang="zh-CN" dirty="0" smtClean="0"/>
          </a:p>
        </p:txBody>
      </p:sp>
    </p:spTree>
    <p:extLst>
      <p:ext uri="{BB962C8B-B14F-4D97-AF65-F5344CB8AC3E}">
        <p14:creationId xmlns:p14="http://schemas.microsoft.com/office/powerpoint/2010/main" val="1968234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at least one of A-MPDU or A-MSDU operation to work for broadcast OCB</a:t>
            </a:r>
            <a:r>
              <a:rPr lang="en-US" dirty="0" smtClean="0"/>
              <a:t>.”</a:t>
            </a:r>
          </a:p>
          <a:p>
            <a:endParaRPr lang="en-US" dirty="0"/>
          </a:p>
          <a:p>
            <a:r>
              <a:rPr lang="en-US" dirty="0" smtClean="0"/>
              <a:t>Mover: James Lepp</a:t>
            </a:r>
          </a:p>
          <a:p>
            <a:r>
              <a:rPr lang="en-US" altLang="zh-CN" dirty="0"/>
              <a:t>Second: Joseph Levy</a:t>
            </a:r>
          </a:p>
          <a:p>
            <a:r>
              <a:rPr lang="en-US" altLang="zh-CN" dirty="0"/>
              <a:t>Result: </a:t>
            </a:r>
            <a:r>
              <a:rPr lang="en-US" altLang="zh-CN" dirty="0" smtClean="0"/>
              <a:t>Y6/N6/A4.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#35</a:t>
            </a:r>
            <a:br>
              <a:rPr lang="en-US" altLang="zh-CN" dirty="0" smtClean="0"/>
            </a:br>
            <a:r>
              <a:rPr lang="en-US" altLang="zh-CN" sz="2400" dirty="0" smtClean="0"/>
              <a:t>(DCN:11-19/1502r1 )</a:t>
            </a:r>
          </a:p>
        </p:txBody>
      </p:sp>
    </p:spTree>
    <p:extLst>
      <p:ext uri="{BB962C8B-B14F-4D97-AF65-F5344CB8AC3E}">
        <p14:creationId xmlns:p14="http://schemas.microsoft.com/office/powerpoint/2010/main" val="374548388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a:p>
          <a:p>
            <a:r>
              <a:rPr lang="en-US" dirty="0" smtClean="0"/>
              <a:t>“11bd </a:t>
            </a:r>
            <a:r>
              <a:rPr lang="en-US" dirty="0"/>
              <a:t>enables both A-MSDU and A-MPDU operation to work for unicast OCB and not to exceed the constraints on A-MSDU in A-MPDU as defined in 802.11ac</a:t>
            </a:r>
            <a:r>
              <a:rPr lang="en-US" dirty="0" smtClean="0"/>
              <a:t>.’</a:t>
            </a:r>
          </a:p>
          <a:p>
            <a:endParaRPr lang="en-US" dirty="0"/>
          </a:p>
          <a:p>
            <a:r>
              <a:rPr lang="en-US" dirty="0" smtClean="0"/>
              <a:t>Mover: James Lepp</a:t>
            </a:r>
          </a:p>
          <a:p>
            <a:r>
              <a:rPr lang="en-US" dirty="0" smtClean="0"/>
              <a:t>Second: Joseph Levy</a:t>
            </a:r>
          </a:p>
          <a:p>
            <a:r>
              <a:rPr lang="en-US" dirty="0" smtClean="0"/>
              <a:t>Result: </a:t>
            </a:r>
            <a:r>
              <a:rPr lang="en-US" altLang="zh-CN" dirty="0"/>
              <a:t>Approved by unanimous consent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#36</a:t>
            </a:r>
            <a:br>
              <a:rPr lang="en-US" altLang="zh-CN" dirty="0" smtClean="0"/>
            </a:br>
            <a:r>
              <a:rPr lang="en-US" altLang="zh-CN" sz="2400" dirty="0" smtClean="0"/>
              <a:t>(DCN:11-19/1502r1 )</a:t>
            </a:r>
          </a:p>
        </p:txBody>
      </p:sp>
    </p:spTree>
    <p:extLst>
      <p:ext uri="{BB962C8B-B14F-4D97-AF65-F5344CB8AC3E}">
        <p14:creationId xmlns:p14="http://schemas.microsoft.com/office/powerpoint/2010/main" val="2841304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a:t>
            </a:r>
            <a:r>
              <a:rPr lang="en-US" dirty="0" smtClean="0"/>
              <a:t>11bd FRD </a:t>
            </a:r>
          </a:p>
          <a:p>
            <a:endParaRPr lang="en-US" dirty="0"/>
          </a:p>
          <a:p>
            <a:r>
              <a:rPr lang="en-US" dirty="0" smtClean="0"/>
              <a:t>“802.11bd </a:t>
            </a:r>
            <a:r>
              <a:rPr lang="en-US" dirty="0"/>
              <a:t>considers mechanisms for power saving in NGV</a:t>
            </a:r>
            <a:r>
              <a:rPr lang="en-US" dirty="0" smtClean="0"/>
              <a:t>.”</a:t>
            </a:r>
            <a:endParaRPr lang="en-US" dirty="0"/>
          </a:p>
          <a:p>
            <a:endParaRPr lang="en-US" dirty="0" smtClean="0"/>
          </a:p>
          <a:p>
            <a:endParaRPr lang="en-US" dirty="0"/>
          </a:p>
          <a:p>
            <a:r>
              <a:rPr lang="en-US" dirty="0" smtClean="0"/>
              <a:t>Mover: James Lepp</a:t>
            </a:r>
          </a:p>
          <a:p>
            <a:r>
              <a:rPr lang="en-US" dirty="0" smtClean="0"/>
              <a:t>Second: </a:t>
            </a:r>
            <a:r>
              <a:rPr lang="en-US" dirty="0" err="1" smtClean="0"/>
              <a:t>Rui</a:t>
            </a:r>
            <a:r>
              <a:rPr lang="en-US" dirty="0" smtClean="0"/>
              <a:t> Yang</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#37</a:t>
            </a:r>
            <a:br>
              <a:rPr lang="en-US" altLang="zh-CN" dirty="0" smtClean="0"/>
            </a:br>
            <a:r>
              <a:rPr lang="en-US" altLang="zh-CN" sz="2400" dirty="0" smtClean="0"/>
              <a:t>(DCN:11-19/1503r1 )</a:t>
            </a:r>
          </a:p>
        </p:txBody>
      </p:sp>
    </p:spTree>
    <p:extLst>
      <p:ext uri="{BB962C8B-B14F-4D97-AF65-F5344CB8AC3E}">
        <p14:creationId xmlns:p14="http://schemas.microsoft.com/office/powerpoint/2010/main" val="387136219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3.2 of </a:t>
            </a:r>
            <a:r>
              <a:rPr lang="en-US" dirty="0"/>
              <a:t>11bd SFD </a:t>
            </a:r>
            <a:endParaRPr lang="en-US" dirty="0" smtClean="0"/>
          </a:p>
          <a:p>
            <a:endParaRPr lang="en-US" dirty="0" smtClean="0"/>
          </a:p>
          <a:p>
            <a:r>
              <a:rPr lang="en-US" dirty="0" smtClean="0"/>
              <a:t>“802.11bd </a:t>
            </a:r>
            <a:r>
              <a:rPr lang="en-US" dirty="0"/>
              <a:t>amendment will allow Wake-up Radio (WUR) for OCB in 5.9GHz</a:t>
            </a:r>
            <a:r>
              <a:rPr lang="en-US" dirty="0" smtClean="0"/>
              <a:t>.”</a:t>
            </a:r>
            <a:endParaRPr lang="en-US" dirty="0"/>
          </a:p>
          <a:p>
            <a:endParaRPr lang="en-US" dirty="0"/>
          </a:p>
          <a:p>
            <a:r>
              <a:rPr lang="en-US" dirty="0" smtClean="0"/>
              <a:t>Mover: James Lepp</a:t>
            </a:r>
          </a:p>
          <a:p>
            <a:r>
              <a:rPr lang="en-US" dirty="0" smtClean="0"/>
              <a:t>Second: </a:t>
            </a:r>
            <a:r>
              <a:rPr lang="en-US" dirty="0" err="1" smtClean="0"/>
              <a:t>Hanseul</a:t>
            </a:r>
            <a:r>
              <a:rPr lang="en-US" dirty="0" smtClean="0"/>
              <a:t> Hong</a:t>
            </a:r>
          </a:p>
          <a:p>
            <a:r>
              <a:rPr lang="en-US" dirty="0" smtClean="0"/>
              <a:t>Result: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#38</a:t>
            </a:r>
            <a:br>
              <a:rPr lang="en-US" altLang="zh-CN" dirty="0" smtClean="0"/>
            </a:br>
            <a:r>
              <a:rPr lang="en-US" altLang="zh-CN" sz="2400" dirty="0" smtClean="0"/>
              <a:t>(DCN:1503r2, </a:t>
            </a:r>
            <a:r>
              <a:rPr lang="en-US" altLang="zh-CN" sz="2400" dirty="0" smtClean="0">
                <a:solidFill>
                  <a:srgbClr val="FF0000"/>
                </a:solidFill>
              </a:rPr>
              <a:t>tabled, see minutes</a:t>
            </a:r>
            <a:r>
              <a:rPr lang="en-US" altLang="zh-CN" sz="2400" dirty="0" smtClean="0"/>
              <a:t> )</a:t>
            </a:r>
          </a:p>
        </p:txBody>
      </p:sp>
    </p:spTree>
    <p:extLst>
      <p:ext uri="{BB962C8B-B14F-4D97-AF65-F5344CB8AC3E}">
        <p14:creationId xmlns:p14="http://schemas.microsoft.com/office/powerpoint/2010/main" val="342210623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r>
              <a:rPr lang="en-US" dirty="0"/>
              <a:t>“The </a:t>
            </a:r>
            <a:r>
              <a:rPr lang="en-US" dirty="0" err="1"/>
              <a:t>Midamble</a:t>
            </a:r>
            <a:r>
              <a:rPr lang="en-US" dirty="0"/>
              <a:t> and NGV-LTF format of 11bd 10MHz PPDU shall use Repeated LTF or Repeated compressed LTF for NGV-Data modulated with </a:t>
            </a:r>
            <a:r>
              <a:rPr lang="en-US" dirty="0" smtClean="0"/>
              <a:t>BPSK”</a:t>
            </a:r>
            <a:endParaRPr lang="en-US" dirty="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#39</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4219701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“11bd shall use two bits in NGV-SIG to signal the </a:t>
            </a:r>
            <a:r>
              <a:rPr lang="en-US" dirty="0" err="1"/>
              <a:t>Midamble</a:t>
            </a:r>
            <a:r>
              <a:rPr lang="en-US" dirty="0"/>
              <a:t> </a:t>
            </a:r>
            <a:r>
              <a:rPr lang="en-US" dirty="0" smtClean="0"/>
              <a:t>periodicity.”</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#40</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16853160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smtClean="0"/>
              <a:t>“One </a:t>
            </a:r>
            <a:r>
              <a:rPr lang="en-US" dirty="0"/>
              <a:t>of the </a:t>
            </a:r>
            <a:r>
              <a:rPr lang="en-US" dirty="0" err="1"/>
              <a:t>Midamble</a:t>
            </a:r>
            <a:r>
              <a:rPr lang="en-US" dirty="0"/>
              <a:t> </a:t>
            </a:r>
            <a:r>
              <a:rPr lang="en-US" dirty="0" smtClean="0"/>
              <a:t>periodicity values </a:t>
            </a:r>
            <a:r>
              <a:rPr lang="en-US" dirty="0"/>
              <a:t>is 4.”</a:t>
            </a:r>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Y9/N0/A6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#41</a:t>
            </a:r>
            <a:br>
              <a:rPr lang="en-US" altLang="zh-CN" dirty="0" smtClean="0"/>
            </a:br>
            <a:r>
              <a:rPr lang="en-US" altLang="zh-CN" sz="2400" dirty="0" smtClean="0"/>
              <a:t>(DCN: </a:t>
            </a:r>
            <a:r>
              <a:rPr lang="en-US" sz="2400" dirty="0" smtClean="0"/>
              <a:t>11-19/1472r1</a:t>
            </a:r>
            <a:r>
              <a:rPr lang="en-US" sz="2400" dirty="0"/>
              <a:t>)</a:t>
            </a:r>
            <a:r>
              <a:rPr lang="en-US" dirty="0"/>
              <a:t/>
            </a:r>
            <a:br>
              <a:rPr lang="en-US" dirty="0"/>
            </a:br>
            <a:endParaRPr lang="en-US" altLang="zh-CN" dirty="0" smtClean="0"/>
          </a:p>
        </p:txBody>
      </p:sp>
    </p:spTree>
    <p:extLst>
      <p:ext uri="{BB962C8B-B14F-4D97-AF65-F5344CB8AC3E}">
        <p14:creationId xmlns:p14="http://schemas.microsoft.com/office/powerpoint/2010/main" val="25226207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a:t>
            </a:r>
            <a:r>
              <a:rPr lang="en-US" dirty="0" smtClean="0"/>
              <a:t>3 of </a:t>
            </a:r>
            <a:r>
              <a:rPr lang="en-US" dirty="0"/>
              <a:t>11bd SFD </a:t>
            </a:r>
            <a:endParaRPr lang="en-US" dirty="0" smtClean="0"/>
          </a:p>
          <a:p>
            <a:endParaRPr lang="en-US" dirty="0"/>
          </a:p>
          <a:p>
            <a:r>
              <a:rPr lang="en-US" dirty="0"/>
              <a:t> “11bd 20MHz PPDU Data symbol shall use 11ac 40MHz OFDM </a:t>
            </a:r>
            <a:r>
              <a:rPr lang="en-US" dirty="0" err="1"/>
              <a:t>downclock</a:t>
            </a:r>
            <a:r>
              <a:rPr lang="en-US" dirty="0"/>
              <a:t> by 2.”</a:t>
            </a:r>
          </a:p>
          <a:p>
            <a:r>
              <a:rPr lang="en-US" dirty="0"/>
              <a:t>              </a:t>
            </a:r>
            <a:endParaRPr lang="en-US" dirty="0" smtClean="0"/>
          </a:p>
          <a:p>
            <a:endParaRPr lang="en-US"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#42</a:t>
            </a:r>
            <a:r>
              <a:rPr lang="en-US" altLang="zh-CN" dirty="0"/>
              <a:t/>
            </a:r>
            <a:br>
              <a:rPr lang="en-US" altLang="zh-CN" dirty="0"/>
            </a:br>
            <a:r>
              <a:rPr lang="en-US" altLang="zh-CN" sz="2400" dirty="0" smtClean="0"/>
              <a:t>(DCN: </a:t>
            </a:r>
            <a:r>
              <a:rPr lang="en-US" sz="2400" dirty="0" smtClean="0"/>
              <a:t>11-19/1473r0)</a:t>
            </a:r>
            <a:endParaRPr lang="en-US" altLang="zh-CN" dirty="0" smtClean="0"/>
          </a:p>
        </p:txBody>
      </p:sp>
    </p:spTree>
    <p:extLst>
      <p:ext uri="{BB962C8B-B14F-4D97-AF65-F5344CB8AC3E}">
        <p14:creationId xmlns:p14="http://schemas.microsoft.com/office/powerpoint/2010/main" val="79887413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206680" cy="4113213"/>
          </a:xfrm>
        </p:spPr>
        <p:txBody>
          <a:bodyPr/>
          <a:lstStyle/>
          <a:p>
            <a:r>
              <a:rPr lang="en-US" dirty="0"/>
              <a:t>Move to include the following text to </a:t>
            </a:r>
            <a:r>
              <a:rPr lang="en-US" dirty="0" smtClean="0"/>
              <a:t> </a:t>
            </a:r>
            <a:r>
              <a:rPr lang="en-US" dirty="0"/>
              <a:t>11bd SFD </a:t>
            </a:r>
          </a:p>
          <a:p>
            <a:pPr lvl="1" latinLnBrk="1"/>
            <a:r>
              <a:rPr lang="en-US" dirty="0" smtClean="0"/>
              <a:t>“-A </a:t>
            </a:r>
            <a:r>
              <a:rPr lang="en-US" dirty="0"/>
              <a:t>20MHz channel includes two contiguous 10MHz channels</a:t>
            </a:r>
            <a:endParaRPr lang="en-US" sz="3200" dirty="0"/>
          </a:p>
          <a:p>
            <a:pPr lvl="1" latinLnBrk="1"/>
            <a:r>
              <a:rPr lang="en-US" dirty="0" smtClean="0"/>
              <a:t>  -20MHz </a:t>
            </a:r>
            <a:r>
              <a:rPr lang="en-US" dirty="0"/>
              <a:t>channel access shall use sensing and </a:t>
            </a:r>
            <a:r>
              <a:rPr lang="en-US" dirty="0" err="1"/>
              <a:t>backoff</a:t>
            </a:r>
            <a:r>
              <a:rPr lang="en-US" dirty="0"/>
              <a:t> procedure for both of 10MHz channels</a:t>
            </a:r>
            <a:endParaRPr lang="en-US" sz="3200" dirty="0"/>
          </a:p>
          <a:p>
            <a:pPr lvl="1" latinLnBrk="1"/>
            <a:r>
              <a:rPr lang="en-US" dirty="0" smtClean="0"/>
              <a:t>  -20MHz </a:t>
            </a:r>
            <a:r>
              <a:rPr lang="en-US" dirty="0"/>
              <a:t>channel access shall use only one </a:t>
            </a:r>
            <a:r>
              <a:rPr lang="en-US" dirty="0" err="1"/>
              <a:t>backoff</a:t>
            </a:r>
            <a:r>
              <a:rPr lang="en-US" dirty="0"/>
              <a:t> counter</a:t>
            </a:r>
            <a:endParaRPr lang="en-US" sz="3200" dirty="0"/>
          </a:p>
          <a:p>
            <a:pPr lvl="1" latinLnBrk="1"/>
            <a:r>
              <a:rPr lang="en-US" dirty="0" smtClean="0"/>
              <a:t>  -Two </a:t>
            </a:r>
            <a:r>
              <a:rPr lang="en-US" dirty="0"/>
              <a:t>contiguous 10MHz channels shall use the same receive sensitivity </a:t>
            </a:r>
            <a:r>
              <a:rPr lang="en-US" dirty="0" smtClean="0"/>
              <a:t>level”</a:t>
            </a:r>
            <a:endParaRPr lang="en-US" dirty="0"/>
          </a:p>
          <a:p>
            <a:r>
              <a:rPr lang="en-US" dirty="0" smtClean="0"/>
              <a:t>Mover: Insun Jang</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a:xfrm>
            <a:off x="685800" y="851619"/>
            <a:ext cx="7770813" cy="1065213"/>
          </a:xfrm>
        </p:spPr>
        <p:txBody>
          <a:bodyPr/>
          <a:lstStyle/>
          <a:p>
            <a:r>
              <a:rPr lang="en-US" altLang="zh-CN" dirty="0" smtClean="0"/>
              <a:t>FRD&amp;SFD Motion #43</a:t>
            </a:r>
            <a:br>
              <a:rPr lang="en-US" altLang="zh-CN" dirty="0" smtClean="0"/>
            </a:br>
            <a:r>
              <a:rPr lang="en-US" altLang="zh-CN" sz="2400" dirty="0" smtClean="0"/>
              <a:t>(DCN: </a:t>
            </a:r>
            <a:r>
              <a:rPr lang="en-US" sz="2400" dirty="0" smtClean="0"/>
              <a:t>11-19/1480/r2)</a:t>
            </a:r>
            <a:r>
              <a:rPr lang="en-US" dirty="0"/>
              <a:t/>
            </a:r>
            <a:br>
              <a:rPr lang="en-US" dirty="0"/>
            </a:br>
            <a:endParaRPr lang="en-US" altLang="zh-CN" dirty="0" smtClean="0"/>
          </a:p>
        </p:txBody>
      </p:sp>
    </p:spTree>
    <p:extLst>
      <p:ext uri="{BB962C8B-B14F-4D97-AF65-F5344CB8AC3E}">
        <p14:creationId xmlns:p14="http://schemas.microsoft.com/office/powerpoint/2010/main" val="3984369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856538" cy="4113213"/>
          </a:xfrm>
        </p:spPr>
        <p:txBody>
          <a:bodyPr/>
          <a:lstStyle/>
          <a:p>
            <a:r>
              <a:rPr lang="en-US" dirty="0"/>
              <a:t>Move to include the following text to </a:t>
            </a:r>
            <a:r>
              <a:rPr lang="en-US" dirty="0" smtClean="0"/>
              <a:t>11bd </a:t>
            </a:r>
            <a:r>
              <a:rPr lang="en-US" dirty="0"/>
              <a:t>SFD </a:t>
            </a:r>
          </a:p>
          <a:p>
            <a:pPr lvl="1" latinLnBrk="1"/>
            <a:r>
              <a:rPr lang="en-US" dirty="0" smtClean="0"/>
              <a:t>“20MHz </a:t>
            </a:r>
            <a:r>
              <a:rPr lang="en-US" dirty="0"/>
              <a:t>channel access performs a </a:t>
            </a:r>
            <a:r>
              <a:rPr lang="en-US" dirty="0" err="1"/>
              <a:t>backoff</a:t>
            </a:r>
            <a:r>
              <a:rPr lang="en-US" dirty="0"/>
              <a:t> procedure based on the </a:t>
            </a:r>
            <a:r>
              <a:rPr lang="en-US" dirty="0" smtClean="0"/>
              <a:t>   channel </a:t>
            </a:r>
            <a:r>
              <a:rPr lang="en-US" dirty="0"/>
              <a:t>states of two contiguous 10MHz channels</a:t>
            </a:r>
            <a:endParaRPr lang="en-US" sz="3200" dirty="0"/>
          </a:p>
          <a:p>
            <a:pPr marL="1200150" lvl="2" indent="-285750" latinLnBrk="1">
              <a:buFont typeface="Wingdings" panose="05000000000000000000" pitchFamily="2" charset="2"/>
              <a:buChar char="Ø"/>
            </a:pPr>
            <a:r>
              <a:rPr lang="en-US" dirty="0" smtClean="0"/>
              <a:t>The </a:t>
            </a:r>
            <a:r>
              <a:rPr lang="en-US" dirty="0" err="1"/>
              <a:t>backoff</a:t>
            </a:r>
            <a:r>
              <a:rPr lang="en-US" dirty="0"/>
              <a:t> counter decreases when two contiguous 10MHz channels are </a:t>
            </a:r>
            <a:r>
              <a:rPr lang="en-US" dirty="0" smtClean="0"/>
              <a:t>idle</a:t>
            </a:r>
            <a:endParaRPr lang="en-US" sz="2800" dirty="0"/>
          </a:p>
          <a:p>
            <a:pPr marL="1657350" lvl="3" indent="-285750" latinLnBrk="1">
              <a:buFont typeface="Wingdings" panose="05000000000000000000" pitchFamily="2" charset="2"/>
              <a:buChar char="Ø"/>
            </a:pPr>
            <a:r>
              <a:rPr lang="en-US" dirty="0" smtClean="0"/>
              <a:t>Idle </a:t>
            </a:r>
            <a:r>
              <a:rPr lang="en-US" dirty="0"/>
              <a:t>states are checked by TBD sensing methods (e.g., Packet detection, GI detection, energy </a:t>
            </a:r>
            <a:r>
              <a:rPr lang="en-US" dirty="0" smtClean="0"/>
              <a:t>detection)</a:t>
            </a:r>
            <a:endParaRPr lang="en-US" sz="2200" dirty="0"/>
          </a:p>
          <a:p>
            <a:pPr marL="1200150" lvl="2" indent="-285750" latinLnBrk="1">
              <a:buFont typeface="Wingdings" panose="05000000000000000000" pitchFamily="2" charset="2"/>
              <a:buChar char="Ø"/>
            </a:pPr>
            <a:r>
              <a:rPr lang="en-US" dirty="0" smtClean="0"/>
              <a:t>More </a:t>
            </a:r>
            <a:r>
              <a:rPr lang="en-US" dirty="0"/>
              <a:t>details are </a:t>
            </a:r>
            <a:r>
              <a:rPr lang="en-US" dirty="0" smtClean="0"/>
              <a:t>TBD.”</a:t>
            </a:r>
            <a:endParaRPr lang="en-US" dirty="0"/>
          </a:p>
          <a:p>
            <a:r>
              <a:rPr lang="en-US" dirty="0" smtClean="0"/>
              <a:t>Mover: Insun Jang</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#44</a:t>
            </a:r>
            <a:br>
              <a:rPr lang="en-US" altLang="zh-CN" dirty="0" smtClean="0"/>
            </a:br>
            <a:r>
              <a:rPr lang="en-US" altLang="zh-CN" sz="2400" dirty="0" smtClean="0"/>
              <a:t>(DCN:11-19/1480r2)</a:t>
            </a:r>
          </a:p>
        </p:txBody>
      </p:sp>
    </p:spTree>
    <p:extLst>
      <p:ext uri="{BB962C8B-B14F-4D97-AF65-F5344CB8AC3E}">
        <p14:creationId xmlns:p14="http://schemas.microsoft.com/office/powerpoint/2010/main" val="269902977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a:t>
            </a:r>
            <a:r>
              <a:rPr lang="en-US" dirty="0"/>
              <a:t>11bd SFD </a:t>
            </a:r>
            <a:endParaRPr lang="en-US" dirty="0" smtClean="0"/>
          </a:p>
          <a:p>
            <a:r>
              <a:rPr lang="en-US" sz="2000" b="0" dirty="0" smtClean="0"/>
              <a:t>“  When </a:t>
            </a:r>
            <a:r>
              <a:rPr lang="en-US" sz="2000" b="0" dirty="0"/>
              <a:t>channel busy is indicated in the secondary channel and the duration of channel use is not known (e.g., NAV, packet detection), channel state shall be determined to be idle for a TBD IFS (e.g., AIFS, EIFS) sensing period before it resumes the </a:t>
            </a:r>
            <a:r>
              <a:rPr lang="en-US" sz="2000" b="0" dirty="0" err="1"/>
              <a:t>backoff</a:t>
            </a:r>
            <a:r>
              <a:rPr lang="en-US" sz="2000" b="0" dirty="0"/>
              <a:t> procedure</a:t>
            </a:r>
            <a:r>
              <a:rPr lang="en-US" sz="2000" b="0" dirty="0" smtClean="0"/>
              <a:t>.”</a:t>
            </a:r>
            <a:endParaRPr lang="en-US" sz="2000" b="0" dirty="0"/>
          </a:p>
          <a:p>
            <a:r>
              <a:rPr lang="en-US" dirty="0" smtClean="0"/>
              <a:t>Mover: </a:t>
            </a:r>
            <a:r>
              <a:rPr lang="en-US" dirty="0" err="1"/>
              <a:t>Hanseul</a:t>
            </a:r>
            <a:r>
              <a:rPr lang="en-US" dirty="0"/>
              <a:t> Hong</a:t>
            </a:r>
            <a:endParaRPr lang="en-US" dirty="0" smtClean="0"/>
          </a:p>
          <a:p>
            <a:r>
              <a:rPr lang="en-US" dirty="0" smtClean="0"/>
              <a:t>Second: Ronny Kim</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#45</a:t>
            </a:r>
            <a:br>
              <a:rPr lang="en-US" altLang="zh-CN" dirty="0" smtClean="0"/>
            </a:br>
            <a:r>
              <a:rPr lang="en-US" altLang="zh-CN" sz="2400" dirty="0" smtClean="0"/>
              <a:t>(DCN:11-19/1478r2)</a:t>
            </a:r>
          </a:p>
        </p:txBody>
      </p:sp>
    </p:spTree>
    <p:extLst>
      <p:ext uri="{BB962C8B-B14F-4D97-AF65-F5344CB8AC3E}">
        <p14:creationId xmlns:p14="http://schemas.microsoft.com/office/powerpoint/2010/main" val="37939216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   </a:t>
            </a:r>
            <a:r>
              <a:rPr lang="en-US" dirty="0" smtClean="0"/>
              <a:t>The </a:t>
            </a:r>
            <a:r>
              <a:rPr lang="en-US" dirty="0"/>
              <a:t>NGV-SIG field carries information required to interpret 11bd </a:t>
            </a:r>
            <a:r>
              <a:rPr lang="en-US" dirty="0" smtClean="0"/>
              <a:t>   PPDU</a:t>
            </a:r>
            <a:r>
              <a:rPr lang="en-US" dirty="0"/>
              <a:t>. The NGV-SIG field is composed of 24 data bits.</a:t>
            </a:r>
            <a:endParaRPr lang="en-US" sz="3200" dirty="0"/>
          </a:p>
          <a:p>
            <a:pPr lvl="1" latinLnBrk="1"/>
            <a:r>
              <a:rPr lang="en-US" dirty="0" smtClean="0"/>
              <a:t>    The </a:t>
            </a:r>
            <a:r>
              <a:rPr lang="en-US" dirty="0"/>
              <a:t>contents for 24 data bits are TBD</a:t>
            </a:r>
            <a:r>
              <a:rPr lang="ko-KR" altLang="en-US" dirty="0"/>
              <a:t>”</a:t>
            </a:r>
            <a:endParaRPr lang="en-US" sz="3200" dirty="0"/>
          </a:p>
          <a:p>
            <a:pPr lvl="1" latinLnBrk="1"/>
            <a:r>
              <a:rPr lang="en-US" dirty="0" smtClean="0"/>
              <a:t>    The </a:t>
            </a:r>
            <a:r>
              <a:rPr lang="en-US" dirty="0"/>
              <a:t>NGV-SIG symbol shall be BCC encoded at rate, R = 1/2, be </a:t>
            </a:r>
            <a:r>
              <a:rPr lang="en-US" dirty="0" smtClean="0"/>
              <a:t>       interleaved</a:t>
            </a:r>
            <a:r>
              <a:rPr lang="en-US" dirty="0"/>
              <a:t>, be mapped to a BPSK constellation.</a:t>
            </a:r>
            <a:r>
              <a:rPr lang="ko-KR" altLang="en-US" dirty="0"/>
              <a:t>”</a:t>
            </a:r>
            <a:endParaRPr lang="en-US" sz="3200" dirty="0"/>
          </a:p>
          <a:p>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#46</a:t>
            </a:r>
            <a:br>
              <a:rPr lang="en-US" altLang="zh-CN" dirty="0" smtClean="0"/>
            </a:br>
            <a:r>
              <a:rPr lang="en-US" altLang="zh-CN" sz="2400" dirty="0" smtClean="0"/>
              <a:t>(DCN:11-19/1484r3)</a:t>
            </a:r>
          </a:p>
        </p:txBody>
      </p:sp>
    </p:spTree>
    <p:extLst>
      <p:ext uri="{BB962C8B-B14F-4D97-AF65-F5344CB8AC3E}">
        <p14:creationId xmlns:p14="http://schemas.microsoft.com/office/powerpoint/2010/main" val="341993433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8062664" cy="4113213"/>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smtClean="0"/>
              <a:t>The </a:t>
            </a:r>
            <a:r>
              <a:rPr lang="en-US" dirty="0"/>
              <a:t>preamble of 11bd PPDU shall include repeated NGV-SIG after </a:t>
            </a:r>
            <a:r>
              <a:rPr lang="en-US" dirty="0" smtClean="0"/>
              <a:t>   NGV-SIG.”</a:t>
            </a:r>
            <a:endParaRPr lang="en-US" dirty="0"/>
          </a:p>
          <a:p>
            <a:endParaRPr lang="en-US" sz="2000" b="0" dirty="0"/>
          </a:p>
          <a:p>
            <a:r>
              <a:rPr lang="en-US" dirty="0" smtClean="0"/>
              <a:t>Mover: </a:t>
            </a:r>
            <a:r>
              <a:rPr lang="en-US" dirty="0" err="1" smtClean="0"/>
              <a:t>Rui</a:t>
            </a:r>
            <a:r>
              <a:rPr lang="en-US" dirty="0" smtClean="0"/>
              <a:t> Cao</a:t>
            </a:r>
          </a:p>
          <a:p>
            <a:r>
              <a:rPr lang="en-US" dirty="0" smtClean="0"/>
              <a:t>Second: </a:t>
            </a:r>
            <a:r>
              <a:rPr lang="en-US" dirty="0" err="1" smtClean="0"/>
              <a:t>Insun</a:t>
            </a:r>
            <a:r>
              <a:rPr lang="en-US" dirty="0" smtClean="0"/>
              <a:t> Jang</a:t>
            </a:r>
          </a:p>
          <a:p>
            <a:r>
              <a:rPr lang="en-US" dirty="0" smtClean="0"/>
              <a:t>Result</a:t>
            </a:r>
            <a:r>
              <a:rPr lang="en-US" smtClean="0"/>
              <a:t>: Y7/N0/A4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#47</a:t>
            </a:r>
            <a:br>
              <a:rPr lang="en-US" altLang="zh-CN" dirty="0" smtClean="0"/>
            </a:br>
            <a:r>
              <a:rPr lang="en-US" altLang="zh-CN" sz="2400" dirty="0" smtClean="0"/>
              <a:t>(DCN:11-19/1484r3)</a:t>
            </a:r>
          </a:p>
        </p:txBody>
      </p:sp>
    </p:spTree>
    <p:extLst>
      <p:ext uri="{BB962C8B-B14F-4D97-AF65-F5344CB8AC3E}">
        <p14:creationId xmlns:p14="http://schemas.microsoft.com/office/powerpoint/2010/main" val="21895904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dirty="0"/>
              <a:t>The RNGV-SIG is configured identically to the NGV-SIG.</a:t>
            </a:r>
            <a:r>
              <a:rPr lang="ko-KR" altLang="en-US" dirty="0" smtClean="0"/>
              <a:t>”</a:t>
            </a:r>
            <a:endParaRPr lang="en-US" sz="3200" dirty="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Rui</a:t>
            </a:r>
            <a:r>
              <a:rPr lang="en-US" dirty="0" smtClean="0"/>
              <a:t> Cao</a:t>
            </a:r>
          </a:p>
          <a:p>
            <a:r>
              <a:rPr lang="en-US" dirty="0" smtClean="0"/>
              <a:t>Result</a:t>
            </a:r>
            <a:r>
              <a:rPr lang="en-US" smtClean="0"/>
              <a:t>: Y8/N0/A2 Approved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#48</a:t>
            </a:r>
            <a:br>
              <a:rPr lang="en-US" altLang="zh-CN" dirty="0" smtClean="0"/>
            </a:br>
            <a:r>
              <a:rPr lang="en-US" altLang="zh-CN" sz="2400" dirty="0" smtClean="0"/>
              <a:t>(DCN:11-19/1484r3)</a:t>
            </a:r>
          </a:p>
        </p:txBody>
      </p:sp>
    </p:spTree>
    <p:extLst>
      <p:ext uri="{BB962C8B-B14F-4D97-AF65-F5344CB8AC3E}">
        <p14:creationId xmlns:p14="http://schemas.microsoft.com/office/powerpoint/2010/main" val="356243123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700808"/>
            <a:ext cx="8062664" cy="4393605"/>
          </a:xfrm>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ko-KR" altLang="en-US" dirty="0"/>
              <a:t>“</a:t>
            </a:r>
            <a:r>
              <a:rPr lang="en-US" dirty="0"/>
              <a:t>The preamble of 11bd PPDU shall include NGV-STF and NGV-LTF after repeated NGV-SIG.</a:t>
            </a:r>
          </a:p>
          <a:p>
            <a:pPr lvl="1" latinLnBrk="1"/>
            <a:r>
              <a:rPr lang="en-US" dirty="0"/>
              <a:t>The composition of NGV-STF and NGV-LTF is TBD</a:t>
            </a:r>
            <a:r>
              <a:rPr lang="ko-KR" altLang="en-US" dirty="0" smtClean="0"/>
              <a:t>”</a:t>
            </a:r>
            <a:endParaRPr lang="en-US" altLang="ko-KR" dirty="0" smtClean="0"/>
          </a:p>
          <a:p>
            <a:pPr lvl="1" latinLnBrk="1"/>
            <a:endParaRPr lang="en-US" dirty="0" smtClean="0"/>
          </a:p>
          <a:p>
            <a:pPr lvl="1" latinLnBrk="1"/>
            <a:endParaRPr lang="en-US" dirty="0"/>
          </a:p>
          <a:p>
            <a:endParaRPr lang="en-US" sz="2000" b="0" dirty="0" smtClean="0"/>
          </a:p>
          <a:p>
            <a:endParaRPr lang="en-US" sz="2000" b="0" dirty="0"/>
          </a:p>
          <a:p>
            <a:r>
              <a:rPr lang="en-US" dirty="0" smtClean="0"/>
              <a:t>Mover: </a:t>
            </a:r>
            <a:r>
              <a:rPr lang="en-US" dirty="0" err="1" smtClean="0"/>
              <a:t>Insun</a:t>
            </a:r>
            <a:r>
              <a:rPr lang="en-US" dirty="0" smtClean="0"/>
              <a:t> Jang</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#49</a:t>
            </a:r>
            <a:br>
              <a:rPr lang="en-US" altLang="zh-CN" dirty="0" smtClean="0"/>
            </a:br>
            <a:r>
              <a:rPr lang="en-US" altLang="zh-CN" sz="2400" dirty="0" smtClean="0"/>
              <a:t>(DCN:11-19/1485r2)</a:t>
            </a:r>
          </a:p>
        </p:txBody>
      </p:sp>
      <p:pic>
        <p:nvPicPr>
          <p:cNvPr id="5122" name="그림 6" descr="image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95214" y="3573016"/>
            <a:ext cx="5756821" cy="1511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802749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10MHz PPDU shall use 11ac 20MHz VHT-STF with 2x </a:t>
            </a:r>
            <a:r>
              <a:rPr lang="en-US" dirty="0" err="1"/>
              <a:t>downclock</a:t>
            </a:r>
            <a:r>
              <a:rPr lang="en-US" dirty="0"/>
              <a:t>.”</a:t>
            </a:r>
          </a:p>
          <a:p>
            <a:pPr lvl="1"/>
            <a:r>
              <a:rPr lang="en-US" dirty="0"/>
              <a:t>“The NGV-LTF in 11bd 10MHz PPDU shall use 11ac 20MHz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#50</a:t>
            </a:r>
            <a:br>
              <a:rPr lang="en-US" altLang="zh-CN" dirty="0" smtClean="0"/>
            </a:br>
            <a:r>
              <a:rPr lang="en-US" altLang="zh-CN" sz="2400" dirty="0" smtClean="0"/>
              <a:t>(DCN:11-19/1471r1)</a:t>
            </a:r>
          </a:p>
        </p:txBody>
      </p:sp>
    </p:spTree>
    <p:extLst>
      <p:ext uri="{BB962C8B-B14F-4D97-AF65-F5344CB8AC3E}">
        <p14:creationId xmlns:p14="http://schemas.microsoft.com/office/powerpoint/2010/main" val="322739031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smtClean="0"/>
              <a:t>The </a:t>
            </a:r>
            <a:r>
              <a:rPr lang="en-US" dirty="0"/>
              <a:t>NGV-STF in 11bd 20MHz PPDU shall use 11ac 40MHz VHT-STF with 2x </a:t>
            </a:r>
            <a:r>
              <a:rPr lang="en-US" dirty="0" err="1"/>
              <a:t>downclock</a:t>
            </a:r>
            <a:r>
              <a:rPr lang="en-US" dirty="0"/>
              <a:t>.”</a:t>
            </a:r>
          </a:p>
          <a:p>
            <a:pPr lvl="1"/>
            <a:r>
              <a:rPr lang="en-US" dirty="0"/>
              <a:t>“The NGV-LTF in 11bd 20MHz PPDU shall use 11ac 40MHz VHT-LTF with 2x </a:t>
            </a:r>
            <a:r>
              <a:rPr lang="en-US" dirty="0" err="1"/>
              <a:t>downclock</a:t>
            </a:r>
            <a:r>
              <a:rPr lang="en-US" dirty="0"/>
              <a:t>.”</a:t>
            </a:r>
          </a:p>
          <a:p>
            <a:endParaRPr lang="en-US" sz="2000" b="0" dirty="0"/>
          </a:p>
          <a:p>
            <a:r>
              <a:rPr lang="en-US" dirty="0" smtClean="0"/>
              <a:t>Mover: Rui Cao</a:t>
            </a:r>
          </a:p>
          <a:p>
            <a:r>
              <a:rPr lang="en-US" dirty="0" smtClean="0"/>
              <a:t>Second: </a:t>
            </a:r>
            <a:r>
              <a:rPr lang="en-US" dirty="0" err="1" smtClean="0"/>
              <a:t>Yujin</a:t>
            </a:r>
            <a:r>
              <a:rPr lang="en-US" dirty="0" smtClean="0"/>
              <a:t> Noh</a:t>
            </a:r>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#51</a:t>
            </a:r>
            <a:br>
              <a:rPr lang="en-US" altLang="zh-CN" dirty="0" smtClean="0"/>
            </a:br>
            <a:r>
              <a:rPr lang="en-US" altLang="zh-CN" sz="2400" dirty="0" smtClean="0"/>
              <a:t>(DCN:11-19/1471r1)</a:t>
            </a:r>
          </a:p>
        </p:txBody>
      </p:sp>
    </p:spTree>
    <p:extLst>
      <p:ext uri="{BB962C8B-B14F-4D97-AF65-F5344CB8AC3E}">
        <p14:creationId xmlns:p14="http://schemas.microsoft.com/office/powerpoint/2010/main" val="65182141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a:r>
              <a:rPr lang="en-US" sz="2000" b="0" dirty="0" smtClean="0"/>
              <a:t>“</a:t>
            </a:r>
            <a:r>
              <a:rPr lang="en-US" dirty="0"/>
              <a:t>11bd 20MHz PPDU Data symbol shall use 11ac 40MHz OFDM </a:t>
            </a:r>
            <a:r>
              <a:rPr lang="en-US" dirty="0" err="1"/>
              <a:t>downclock</a:t>
            </a:r>
            <a:r>
              <a:rPr lang="en-US" dirty="0"/>
              <a:t> by </a:t>
            </a:r>
            <a:r>
              <a:rPr lang="en-US" dirty="0" smtClean="0"/>
              <a:t>2”</a:t>
            </a:r>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#52</a:t>
            </a:r>
            <a:br>
              <a:rPr lang="en-US" altLang="zh-CN" dirty="0" smtClean="0"/>
            </a:br>
            <a:r>
              <a:rPr lang="en-US" altLang="zh-CN" sz="2400" dirty="0" smtClean="0"/>
              <a:t>(DCN:11-19/1473r1)</a:t>
            </a:r>
          </a:p>
        </p:txBody>
      </p:sp>
    </p:spTree>
    <p:extLst>
      <p:ext uri="{BB962C8B-B14F-4D97-AF65-F5344CB8AC3E}">
        <p14:creationId xmlns:p14="http://schemas.microsoft.com/office/powerpoint/2010/main" val="4019274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endParaRPr lang="en-US" dirty="0" smtClean="0"/>
          </a:p>
          <a:p>
            <a:pPr lvl="1"/>
            <a:endParaRPr lang="en-US" dirty="0"/>
          </a:p>
          <a:p>
            <a:pPr lvl="1"/>
            <a:endParaRPr lang="en-US" dirty="0"/>
          </a:p>
          <a:p>
            <a:endParaRPr lang="en-US" sz="2000" b="0" dirty="0"/>
          </a:p>
          <a:p>
            <a:r>
              <a:rPr lang="en-US" dirty="0" smtClean="0"/>
              <a:t>Mover: Rui Cao</a:t>
            </a:r>
          </a:p>
          <a:p>
            <a:r>
              <a:rPr lang="en-US" dirty="0" smtClean="0"/>
              <a:t>Second: </a:t>
            </a:r>
            <a:r>
              <a:rPr lang="en-US" dirty="0" err="1" smtClean="0"/>
              <a:t>Bahar</a:t>
            </a:r>
            <a:r>
              <a:rPr lang="en-US" dirty="0" smtClean="0"/>
              <a:t> </a:t>
            </a:r>
            <a:r>
              <a:rPr lang="en-US" dirty="0" err="1" smtClean="0"/>
              <a:t>Sadeghi</a:t>
            </a:r>
            <a:endParaRPr lang="en-US" dirty="0" smtClean="0"/>
          </a:p>
          <a:p>
            <a:r>
              <a:rPr lang="en-US" dirty="0" smtClean="0"/>
              <a:t>Result</a:t>
            </a:r>
            <a:r>
              <a:rPr lang="en-US" smtClean="0"/>
              <a:t>: </a:t>
            </a:r>
            <a:r>
              <a:rPr lang="en-US" altLang="zh-CN"/>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#53</a:t>
            </a:r>
            <a:br>
              <a:rPr lang="en-US" altLang="zh-CN" dirty="0" smtClean="0"/>
            </a:br>
            <a:r>
              <a:rPr lang="en-US" altLang="zh-CN" sz="2400" dirty="0" smtClean="0"/>
              <a:t>(DCN:11-19/1473r1)</a:t>
            </a:r>
          </a:p>
        </p:txBody>
      </p:sp>
      <p:pic>
        <p:nvPicPr>
          <p:cNvPr id="9" name="table"/>
          <p:cNvPicPr>
            <a:picLocks noChangeAspect="1"/>
          </p:cNvPicPr>
          <p:nvPr/>
        </p:nvPicPr>
        <p:blipFill>
          <a:blip r:embed="rId2"/>
          <a:stretch>
            <a:fillRect/>
          </a:stretch>
        </p:blipFill>
        <p:spPr>
          <a:xfrm>
            <a:off x="323849" y="2772008"/>
            <a:ext cx="8496303" cy="1313983"/>
          </a:xfrm>
          <a:prstGeom prst="rect">
            <a:avLst/>
          </a:prstGeom>
        </p:spPr>
      </p:pic>
    </p:spTree>
    <p:extLst>
      <p:ext uri="{BB962C8B-B14F-4D97-AF65-F5344CB8AC3E}">
        <p14:creationId xmlns:p14="http://schemas.microsoft.com/office/powerpoint/2010/main" val="2598876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include the following text to section 3 </a:t>
            </a:r>
            <a:r>
              <a:rPr lang="en-US" dirty="0" smtClean="0"/>
              <a:t>of the 11bd </a:t>
            </a:r>
            <a:r>
              <a:rPr lang="en-US" dirty="0"/>
              <a:t>SFD </a:t>
            </a:r>
            <a:endParaRPr lang="en-US" dirty="0" smtClean="0"/>
          </a:p>
          <a:p>
            <a:pPr lvl="1" latinLnBrk="1"/>
            <a:r>
              <a:rPr lang="en-US" sz="2000" b="0" dirty="0" smtClean="0"/>
              <a:t>“</a:t>
            </a:r>
            <a:r>
              <a:rPr lang="en-US" b="1" dirty="0"/>
              <a:t>RL-SIG is modulated same as </a:t>
            </a:r>
            <a:r>
              <a:rPr lang="en-US" b="1" dirty="0" smtClean="0"/>
              <a:t>L-SIG”</a:t>
            </a:r>
          </a:p>
          <a:p>
            <a:pPr lvl="1" latinLnBrk="1"/>
            <a:endParaRPr lang="en-US" sz="2000" b="0" dirty="0"/>
          </a:p>
          <a:p>
            <a:r>
              <a:rPr lang="en-US" dirty="0" smtClean="0"/>
              <a:t>Mover: </a:t>
            </a:r>
            <a:r>
              <a:rPr lang="en-US" dirty="0" err="1" smtClean="0"/>
              <a:t>Dongguk</a:t>
            </a:r>
            <a:r>
              <a:rPr lang="en-US" dirty="0" smtClean="0"/>
              <a:t> Lim</a:t>
            </a:r>
          </a:p>
          <a:p>
            <a:r>
              <a:rPr lang="en-US" dirty="0" smtClean="0"/>
              <a:t>Second: </a:t>
            </a:r>
            <a:r>
              <a:rPr lang="en-US" dirty="0" err="1" smtClean="0"/>
              <a:t>Rui</a:t>
            </a:r>
            <a:r>
              <a:rPr lang="en-US" dirty="0" smtClean="0"/>
              <a:t> Cao</a:t>
            </a:r>
          </a:p>
          <a:p>
            <a:r>
              <a:rPr lang="en-US" dirty="0" smtClean="0"/>
              <a:t>Result: </a:t>
            </a:r>
            <a:r>
              <a:rPr lang="en-US" altLang="zh-CN" dirty="0"/>
              <a:t>Approved by unanimous consent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#54</a:t>
            </a:r>
            <a:br>
              <a:rPr lang="en-US" altLang="zh-CN" dirty="0" smtClean="0"/>
            </a:br>
            <a:r>
              <a:rPr lang="en-US" altLang="zh-CN" sz="2400" dirty="0" smtClean="0"/>
              <a:t>(DCN:11-19/1484r3)</a:t>
            </a:r>
          </a:p>
        </p:txBody>
      </p:sp>
    </p:spTree>
    <p:extLst>
      <p:ext uri="{BB962C8B-B14F-4D97-AF65-F5344CB8AC3E}">
        <p14:creationId xmlns:p14="http://schemas.microsoft.com/office/powerpoint/2010/main" val="241010020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958C2-BD4E-C04D-86FA-C2153299CB6B}"/>
              </a:ext>
            </a:extLst>
          </p:cNvPr>
          <p:cNvSpPr>
            <a:spLocks noGrp="1"/>
          </p:cNvSpPr>
          <p:nvPr>
            <p:ph type="title"/>
          </p:nvPr>
        </p:nvSpPr>
        <p:spPr/>
        <p:txBody>
          <a:bodyPr/>
          <a:lstStyle/>
          <a:p>
            <a:r>
              <a:rPr lang="en-US" dirty="0" smtClean="0"/>
              <a:t>November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a16="http://schemas.microsoft.com/office/drawing/2014/main" xmlns="" id="{A399D6F5-854A-7B4F-B2C4-76BCE0163A5B}"/>
              </a:ext>
            </a:extLst>
          </p:cNvPr>
          <p:cNvSpPr>
            <a:spLocks noGrp="1"/>
          </p:cNvSpPr>
          <p:nvPr>
            <p:ph type="body" idx="1"/>
          </p:nvPr>
        </p:nvSpPr>
        <p:spPr/>
        <p:txBody>
          <a:bodyPr/>
          <a:lstStyle/>
          <a:p>
            <a:r>
              <a:rPr lang="en-US" dirty="0"/>
              <a:t>Motion </a:t>
            </a:r>
            <a:r>
              <a:rPr lang="en-US" dirty="0" smtClean="0"/>
              <a:t>#</a:t>
            </a:r>
            <a:r>
              <a:rPr lang="en-US" dirty="0" smtClean="0"/>
              <a:t>55 </a:t>
            </a:r>
            <a:r>
              <a:rPr lang="en-US" dirty="0"/>
              <a:t>-- </a:t>
            </a:r>
            <a:r>
              <a:rPr lang="en-US" dirty="0" smtClean="0"/>
              <a:t>#</a:t>
            </a:r>
            <a:r>
              <a:rPr lang="en-US" dirty="0" smtClean="0"/>
              <a:t>70</a:t>
            </a:r>
            <a:endParaRPr lang="en-US" dirty="0"/>
          </a:p>
          <a:p>
            <a:endParaRPr lang="en-US" dirty="0"/>
          </a:p>
          <a:p>
            <a:r>
              <a:rPr lang="en-US" dirty="0" smtClean="0"/>
              <a:t>Kona, HI, USA</a:t>
            </a:r>
            <a:endParaRPr lang="en-US" dirty="0"/>
          </a:p>
        </p:txBody>
      </p:sp>
      <p:sp>
        <p:nvSpPr>
          <p:cNvPr id="4" name="Date Placeholder 3">
            <a:extLst>
              <a:ext uri="{FF2B5EF4-FFF2-40B4-BE49-F238E27FC236}">
                <a16:creationId xmlns:a16="http://schemas.microsoft.com/office/drawing/2014/main" xmlns=""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a16="http://schemas.microsoft.com/office/drawing/2014/main" xmlns=""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a16="http://schemas.microsoft.com/office/drawing/2014/main" xmlns=""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61</a:t>
            </a:fld>
            <a:endParaRPr lang="en-GB"/>
          </a:p>
        </p:txBody>
      </p:sp>
    </p:spTree>
    <p:extLst>
      <p:ext uri="{BB962C8B-B14F-4D97-AF65-F5344CB8AC3E}">
        <p14:creationId xmlns:p14="http://schemas.microsoft.com/office/powerpoint/2010/main" val="205278052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section </a:t>
            </a:r>
            <a:r>
              <a:rPr lang="en-US" dirty="0" smtClean="0"/>
              <a:t>3.2 of the 11bd </a:t>
            </a:r>
            <a:r>
              <a:rPr lang="en-US" dirty="0"/>
              <a:t>SFD </a:t>
            </a:r>
            <a:endParaRPr lang="en-US" dirty="0" smtClean="0"/>
          </a:p>
          <a:p>
            <a:r>
              <a:rPr lang="en-US" sz="2000" b="0" dirty="0" smtClean="0"/>
              <a:t>	“</a:t>
            </a:r>
            <a:r>
              <a:rPr lang="en-US" sz="2000" b="0" dirty="0"/>
              <a:t>The MAC service interface (MAC_SAP and MLME_SAP) shall be extended to provide higher layers with the ability to control NGV transmissions and receive status regarding NGV receptions and the radio environment when operating with dot11OCBActivated = TRUE.”</a:t>
            </a:r>
          </a:p>
          <a:p>
            <a:pPr lvl="1" latinLnBrk="1"/>
            <a:endParaRPr lang="en-US" sz="2000" b="0" dirty="0"/>
          </a:p>
          <a:p>
            <a:r>
              <a:rPr lang="en-US" dirty="0" smtClean="0"/>
              <a:t>Mover: Alessio Filippi</a:t>
            </a:r>
          </a:p>
          <a:p>
            <a:r>
              <a:rPr lang="en-US" dirty="0" smtClean="0"/>
              <a:t>Second: James </a:t>
            </a:r>
            <a:r>
              <a:rPr lang="en-US" dirty="0" err="1" smtClean="0"/>
              <a:t>Lepp</a:t>
            </a:r>
            <a:endParaRPr lang="en-US" dirty="0" smtClean="0"/>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#55</a:t>
            </a:r>
            <a:br>
              <a:rPr lang="en-US" altLang="zh-CN" dirty="0" smtClean="0"/>
            </a:br>
            <a:r>
              <a:rPr lang="en-US" altLang="zh-CN" sz="2400" dirty="0" smtClean="0"/>
              <a:t>(DCN:11-19/1805r1)</a:t>
            </a:r>
          </a:p>
        </p:txBody>
      </p:sp>
    </p:spTree>
    <p:extLst>
      <p:ext uri="{BB962C8B-B14F-4D97-AF65-F5344CB8AC3E}">
        <p14:creationId xmlns:p14="http://schemas.microsoft.com/office/powerpoint/2010/main" val="130212858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“For </a:t>
            </a:r>
            <a:r>
              <a:rPr lang="en-US" dirty="0"/>
              <a:t>the 10MHz transmission, the NGV-LTF-1x sequence on subcarriers[-28:28] is given by following sequence </a:t>
            </a:r>
            <a:endParaRPr lang="en-US" sz="3200" dirty="0"/>
          </a:p>
          <a:p>
            <a:pPr lvl="2" latinLnBrk="1"/>
            <a:r>
              <a:rPr lang="en-US" dirty="0"/>
              <a:t> NGV-LTF-1x</a:t>
            </a:r>
            <a:r>
              <a:rPr lang="en-US" baseline="-25000" dirty="0"/>
              <a:t>(-28:2:28)</a:t>
            </a:r>
            <a:r>
              <a:rPr lang="en-US" dirty="0"/>
              <a:t> = [1     1      -1     1     -1    -1     1     1     1    -1     1     1     1     1  0   -1     1    -1     -1     -1    -1     -1      1     -1     -1     -1     1     1     -1</a:t>
            </a:r>
            <a:r>
              <a:rPr lang="en-US" dirty="0" smtClean="0"/>
              <a:t>]”</a:t>
            </a:r>
            <a:endParaRPr lang="en-US" sz="2800" dirty="0"/>
          </a:p>
          <a:p>
            <a:pPr lvl="1" latinLnBrk="1"/>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#56</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398926907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a:t>
            </a:r>
            <a:r>
              <a:rPr lang="en-US" dirty="0"/>
              <a:t>spec-framework document of 11bd </a:t>
            </a:r>
            <a:endParaRPr lang="en-US" sz="3600" dirty="0"/>
          </a:p>
          <a:p>
            <a:pPr lvl="1" latinLnBrk="1"/>
            <a:r>
              <a:rPr lang="en-US" dirty="0" smtClean="0"/>
              <a:t>“</a:t>
            </a:r>
            <a:r>
              <a:rPr lang="en-US" dirty="0"/>
              <a:t>For the 20MHz transmission, the NGV-LTF-1x sequence on subcarriers[-58:58] is given by following sequence </a:t>
            </a:r>
            <a:endParaRPr lang="en-US" sz="3200" dirty="0"/>
          </a:p>
          <a:p>
            <a:pPr lvl="2" latinLnBrk="1"/>
            <a:r>
              <a:rPr lang="nn-NO" dirty="0"/>
              <a:t>NGV-LTF-1x</a:t>
            </a:r>
            <a:r>
              <a:rPr lang="nn-NO" baseline="-25000" dirty="0"/>
              <a:t>(-58:2:58)</a:t>
            </a:r>
            <a:r>
              <a:rPr lang="nn-NO" dirty="0"/>
              <a:t> = [</a:t>
            </a:r>
            <a:r>
              <a:rPr lang="en-US" dirty="0"/>
              <a:t>1      -1     1   -1    -1     1      1      1     -1      1     1     1      1     1    -1     1    -1    -1    -1    -1    -1     1    -1    -1    -1     1     1    -1     1  0    1    -1    -1     1     -1    1     1     -1     -1     -1     1     -1    -1     -1    -1     -1     1     -1      1     1     1      1     1     -1     1     1     1    -1     -1</a:t>
            </a:r>
            <a:r>
              <a:rPr lang="nn-NO" dirty="0"/>
              <a:t>] </a:t>
            </a:r>
            <a:r>
              <a:rPr lang="nn-NO" dirty="0" smtClean="0"/>
              <a:t>«</a:t>
            </a:r>
            <a:endParaRPr lang="en-US" sz="2000" b="0" dirty="0"/>
          </a:p>
          <a:p>
            <a:r>
              <a:rPr lang="en-US" dirty="0" smtClean="0"/>
              <a:t>Mover: Dongguk Lim</a:t>
            </a:r>
          </a:p>
          <a:p>
            <a:r>
              <a:rPr lang="en-US" dirty="0" smtClean="0"/>
              <a:t>Second: </a:t>
            </a:r>
            <a:r>
              <a:rPr lang="en-US" dirty="0" err="1" smtClean="0"/>
              <a:t>Insun</a:t>
            </a:r>
            <a:r>
              <a:rPr lang="en-US" dirty="0" smtClean="0"/>
              <a:t> Jang</a:t>
            </a:r>
          </a:p>
          <a:p>
            <a:r>
              <a:rPr lang="en-US" dirty="0" smtClean="0"/>
              <a:t>Result: </a:t>
            </a:r>
            <a:r>
              <a:rPr lang="en-US" altLang="zh-CN" dirty="0"/>
              <a:t>Approved by unanimous consent</a:t>
            </a:r>
          </a:p>
          <a:p>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#57</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34853415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a:t>Move to </a:t>
            </a:r>
            <a:r>
              <a:rPr lang="en-US" sz="2000" dirty="0" smtClean="0"/>
              <a:t>add the </a:t>
            </a:r>
            <a:r>
              <a:rPr lang="en-US" sz="2000" dirty="0"/>
              <a:t>following text to </a:t>
            </a:r>
            <a:r>
              <a:rPr lang="en-US" sz="2000" dirty="0" smtClean="0"/>
              <a:t>the </a:t>
            </a:r>
            <a:r>
              <a:rPr lang="en-US" sz="2000" dirty="0"/>
              <a:t>spec-framework document of 11bd </a:t>
            </a:r>
            <a:endParaRPr lang="en-US" sz="3200" dirty="0"/>
          </a:p>
          <a:p>
            <a:pPr lvl="1" latinLnBrk="1"/>
            <a:r>
              <a:rPr lang="en-US" sz="1800" dirty="0" smtClean="0"/>
              <a:t>“</a:t>
            </a:r>
            <a:r>
              <a:rPr lang="nn-NO" sz="1800" dirty="0"/>
              <a:t>The same number of pilot tones are used in NGV-LTF-1x, NGV-LTF-2x and </a:t>
            </a:r>
            <a:r>
              <a:rPr lang="nn-NO" sz="1800" dirty="0" smtClean="0"/>
              <a:t>data field. </a:t>
            </a:r>
            <a:endParaRPr lang="en-US" sz="2800" dirty="0"/>
          </a:p>
          <a:p>
            <a:pPr lvl="2" latinLnBrk="1"/>
            <a:r>
              <a:rPr lang="nn-NO" sz="1600" dirty="0"/>
              <a:t>In 10MHz, 4 pilot tones shall be inserted.</a:t>
            </a:r>
            <a:endParaRPr lang="en-US" sz="2400" dirty="0"/>
          </a:p>
          <a:p>
            <a:pPr lvl="2" latinLnBrk="1"/>
            <a:r>
              <a:rPr lang="nn-NO" sz="1600" dirty="0"/>
              <a:t>In 20MHz, 6 pilot tones shall be inserted.</a:t>
            </a:r>
            <a:endParaRPr lang="en-US" sz="2400" dirty="0"/>
          </a:p>
          <a:p>
            <a:pPr lvl="1" latinLnBrk="1"/>
            <a:r>
              <a:rPr lang="en-US" sz="1800" dirty="0"/>
              <a:t>The pilot tones use the even tone </a:t>
            </a:r>
            <a:r>
              <a:rPr lang="en-US" sz="1800" dirty="0" smtClean="0"/>
              <a:t>indices defined for data field. </a:t>
            </a:r>
            <a:endParaRPr lang="en-US" sz="2800" dirty="0"/>
          </a:p>
          <a:p>
            <a:pPr lvl="2" latinLnBrk="1"/>
            <a:r>
              <a:rPr lang="en-US" sz="1600" dirty="0"/>
              <a:t>In 10MHz, the tone indices are [</a:t>
            </a:r>
            <a:r>
              <a:rPr lang="en-US" altLang="ko-KR" sz="1600" dirty="0"/>
              <a:t>±</a:t>
            </a:r>
            <a:r>
              <a:rPr lang="en-US" sz="1600" dirty="0"/>
              <a:t>8, </a:t>
            </a:r>
            <a:r>
              <a:rPr lang="en-US" altLang="ko-KR" sz="1600" dirty="0"/>
              <a:t>±</a:t>
            </a:r>
            <a:r>
              <a:rPr lang="en-US" sz="1600" dirty="0"/>
              <a:t>22 ].</a:t>
            </a:r>
            <a:endParaRPr lang="en-US" sz="2400" dirty="0"/>
          </a:p>
          <a:p>
            <a:pPr lvl="2" latinLnBrk="1"/>
            <a:r>
              <a:rPr lang="en-US" sz="1600" dirty="0"/>
              <a:t>In 20MHz, the tone indices are [</a:t>
            </a:r>
            <a:r>
              <a:rPr lang="en-US" altLang="ko-KR" sz="1600" dirty="0"/>
              <a:t>±</a:t>
            </a:r>
            <a:r>
              <a:rPr lang="en-US" sz="1600" dirty="0"/>
              <a:t>54, </a:t>
            </a:r>
            <a:r>
              <a:rPr lang="en-US" altLang="ko-KR" sz="1600" dirty="0"/>
              <a:t>±</a:t>
            </a:r>
            <a:r>
              <a:rPr lang="en-US" sz="1600" dirty="0"/>
              <a:t>26, </a:t>
            </a:r>
            <a:r>
              <a:rPr lang="en-US" altLang="ko-KR" sz="1600" dirty="0"/>
              <a:t>±</a:t>
            </a:r>
            <a:r>
              <a:rPr lang="en-US" sz="1600" dirty="0"/>
              <a:t>12]. </a:t>
            </a:r>
            <a:r>
              <a:rPr lang="en-US" sz="1600" dirty="0" smtClean="0"/>
              <a:t>”</a:t>
            </a:r>
            <a:endParaRPr lang="en-US" sz="2400" dirty="0"/>
          </a:p>
          <a:p>
            <a:pPr lvl="1" latinLnBrk="1"/>
            <a:endParaRPr lang="en-US" sz="1800" b="0" dirty="0"/>
          </a:p>
          <a:p>
            <a:r>
              <a:rPr lang="en-US" sz="2000" dirty="0" smtClean="0"/>
              <a:t>Mover: Dongguk Lim</a:t>
            </a:r>
          </a:p>
          <a:p>
            <a:r>
              <a:rPr lang="en-US" sz="2000" dirty="0" smtClean="0"/>
              <a:t>Second: </a:t>
            </a:r>
            <a:r>
              <a:rPr lang="en-US" sz="2000" dirty="0" err="1" smtClean="0"/>
              <a:t>Insun</a:t>
            </a:r>
            <a:r>
              <a:rPr lang="en-US" sz="2000" dirty="0" smtClean="0"/>
              <a:t> Jang</a:t>
            </a:r>
          </a:p>
          <a:p>
            <a:r>
              <a:rPr lang="en-US" sz="2000" dirty="0" smtClean="0"/>
              <a:t>Result: </a:t>
            </a:r>
            <a:r>
              <a:rPr lang="en-US" altLang="zh-CN" sz="2000" dirty="0"/>
              <a:t>Approved by unanimous consent</a:t>
            </a:r>
            <a:endParaRPr lang="en-US" altLang="zh-CN"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#58</a:t>
            </a:r>
            <a:br>
              <a:rPr lang="en-US" altLang="zh-CN" dirty="0" smtClean="0"/>
            </a:br>
            <a:r>
              <a:rPr lang="en-US" altLang="zh-CN" sz="2400" dirty="0" smtClean="0"/>
              <a:t>(DCN:11-19/</a:t>
            </a:r>
            <a:r>
              <a:rPr lang="en-US" sz="2400" dirty="0"/>
              <a:t>1849r3</a:t>
            </a:r>
            <a:r>
              <a:rPr lang="en-US" altLang="zh-CN" sz="2400" dirty="0" smtClean="0"/>
              <a:t>)</a:t>
            </a:r>
          </a:p>
        </p:txBody>
      </p:sp>
    </p:spTree>
    <p:extLst>
      <p:ext uri="{BB962C8B-B14F-4D97-AF65-F5344CB8AC3E}">
        <p14:creationId xmlns:p14="http://schemas.microsoft.com/office/powerpoint/2010/main" val="297371180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a:t>
            </a:r>
            <a:r>
              <a:rPr lang="en-US" dirty="0" smtClean="0"/>
              <a:t>to 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8</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#59</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22748526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One of the </a:t>
            </a:r>
            <a:r>
              <a:rPr lang="en-US" sz="2000" dirty="0" err="1"/>
              <a:t>Midamble</a:t>
            </a:r>
            <a:r>
              <a:rPr lang="en-US" sz="2000" dirty="0"/>
              <a:t> Periodicity is </a:t>
            </a:r>
            <a:r>
              <a:rPr lang="en-US" sz="2000" dirty="0" smtClean="0"/>
              <a:t>16</a:t>
            </a:r>
            <a:r>
              <a:rPr lang="en-US" sz="2000" b="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#60</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32896234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Only three </a:t>
            </a:r>
            <a:r>
              <a:rPr lang="en-US" sz="2000" dirty="0" err="1"/>
              <a:t>Midamble</a:t>
            </a:r>
            <a:r>
              <a:rPr lang="en-US" sz="2000" dirty="0"/>
              <a:t> periodicity options are defined in 11bd. The fourth option is Reserved.</a:t>
            </a:r>
            <a:r>
              <a:rPr lang="ko-KR" altLang="en-US" sz="2000" dirty="0" smtClean="0"/>
              <a:t>”</a:t>
            </a:r>
            <a:endParaRPr lang="en-US" sz="2000" b="0" dirty="0"/>
          </a:p>
          <a:p>
            <a:pPr lvl="1" latinLnBrk="1"/>
            <a:endParaRPr lang="en-US" sz="2000" b="0" dirty="0"/>
          </a:p>
          <a:p>
            <a:r>
              <a:rPr lang="en-US" dirty="0" smtClean="0"/>
              <a:t>Mover: Prashant Sharma</a:t>
            </a:r>
          </a:p>
          <a:p>
            <a:r>
              <a:rPr lang="en-US" dirty="0" smtClean="0"/>
              <a:t>Second: </a:t>
            </a:r>
            <a:r>
              <a:rPr lang="en-US" dirty="0" err="1" smtClean="0"/>
              <a:t>Dongguk</a:t>
            </a:r>
            <a:r>
              <a:rPr lang="en-US" dirty="0" smtClean="0"/>
              <a:t> Lim</a:t>
            </a:r>
          </a:p>
          <a:p>
            <a:r>
              <a:rPr lang="en-US" dirty="0" smtClean="0"/>
              <a:t>Result: 13Y/5N/10A, Failed</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#61</a:t>
            </a:r>
            <a:br>
              <a:rPr lang="en-US" altLang="zh-CN" dirty="0" smtClean="0"/>
            </a:br>
            <a:r>
              <a:rPr lang="en-US" altLang="zh-CN" sz="2400" dirty="0" smtClean="0"/>
              <a:t>(DCN:11-19/</a:t>
            </a:r>
            <a:r>
              <a:rPr lang="en-US" sz="2400" dirty="0" smtClean="0"/>
              <a:t>1826r2</a:t>
            </a:r>
            <a:r>
              <a:rPr lang="en-US" altLang="zh-CN" sz="2400" dirty="0" smtClean="0"/>
              <a:t>)</a:t>
            </a:r>
          </a:p>
        </p:txBody>
      </p:sp>
    </p:spTree>
    <p:extLst>
      <p:ext uri="{BB962C8B-B14F-4D97-AF65-F5344CB8AC3E}">
        <p14:creationId xmlns:p14="http://schemas.microsoft.com/office/powerpoint/2010/main" val="310221162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shall allow </a:t>
            </a:r>
            <a:r>
              <a:rPr lang="en-US" sz="2000" dirty="0" err="1" smtClean="0"/>
              <a:t>Mulitcast</a:t>
            </a:r>
            <a:r>
              <a:rPr lang="en-US" sz="2000" dirty="0" smtClean="0"/>
              <a:t> </a:t>
            </a:r>
            <a:r>
              <a:rPr lang="en-US" sz="2000" dirty="0"/>
              <a:t>reception </a:t>
            </a:r>
            <a:r>
              <a:rPr lang="en-US" sz="2000" dirty="0" smtClean="0"/>
              <a:t>feedback. </a:t>
            </a:r>
            <a:r>
              <a:rPr lang="en-US" sz="2000" dirty="0"/>
              <a:t>Upper layer initiates </a:t>
            </a:r>
            <a:r>
              <a:rPr lang="en-US" sz="2000" dirty="0" smtClean="0"/>
              <a:t>the </a:t>
            </a:r>
            <a:r>
              <a:rPr lang="en-US" sz="2000" dirty="0" err="1" smtClean="0"/>
              <a:t>Ack</a:t>
            </a:r>
            <a:r>
              <a:rPr lang="en-US" sz="2000" dirty="0" smtClean="0"/>
              <a:t> request and selects </a:t>
            </a:r>
            <a:r>
              <a:rPr lang="en-US" sz="2000" dirty="0"/>
              <a:t>the recipients</a:t>
            </a:r>
            <a:r>
              <a:rPr lang="en-US" sz="2000" dirty="0" smtClean="0"/>
              <a:t>.</a:t>
            </a:r>
            <a:r>
              <a:rPr lang="ko-KR" altLang="en-US" sz="2000" dirty="0" smtClean="0"/>
              <a:t>”</a:t>
            </a:r>
            <a:endParaRPr lang="en-US" sz="2000" b="0" dirty="0"/>
          </a:p>
          <a:p>
            <a:pPr lvl="1" latinLnBrk="1"/>
            <a:endParaRPr lang="en-US" sz="2000" b="0" dirty="0"/>
          </a:p>
          <a:p>
            <a:r>
              <a:rPr lang="en-US" dirty="0" smtClean="0"/>
              <a:t>Mover: </a:t>
            </a:r>
            <a:r>
              <a:rPr lang="en-US" dirty="0" err="1" smtClean="0"/>
              <a:t>Bahar</a:t>
            </a:r>
            <a:r>
              <a:rPr lang="en-US" dirty="0" smtClean="0"/>
              <a:t> Sadeghi</a:t>
            </a:r>
          </a:p>
          <a:p>
            <a:r>
              <a:rPr lang="en-US" dirty="0" smtClean="0"/>
              <a:t>Second: James </a:t>
            </a:r>
            <a:r>
              <a:rPr lang="en-US" dirty="0" err="1" smtClean="0"/>
              <a:t>Lepp</a:t>
            </a:r>
            <a:endParaRPr lang="en-US" dirty="0" smtClean="0"/>
          </a:p>
          <a:p>
            <a:r>
              <a:rPr lang="en-US" dirty="0" smtClean="0"/>
              <a:t>Result: 13Y/5N/7A, Failed</a:t>
            </a:r>
          </a:p>
          <a:p>
            <a:endParaRPr lang="en-US" altLang="zh-CN" dirty="0"/>
          </a:p>
          <a:p>
            <a:r>
              <a:rPr lang="en-US" altLang="zh-CN" dirty="0" smtClean="0"/>
              <a:t>Motion to amend to text shown above</a:t>
            </a:r>
          </a:p>
          <a:p>
            <a:r>
              <a:rPr lang="en-US" altLang="zh-CN" dirty="0" smtClean="0"/>
              <a:t>Moved: </a:t>
            </a:r>
            <a:r>
              <a:rPr lang="en-US" altLang="zh-CN" dirty="0" err="1" smtClean="0"/>
              <a:t>Bahar</a:t>
            </a:r>
            <a:r>
              <a:rPr lang="en-US" altLang="zh-CN" dirty="0" smtClean="0"/>
              <a:t>; 	Seconded: Joseph Levy</a:t>
            </a:r>
          </a:p>
          <a:p>
            <a:r>
              <a:rPr lang="en-US" altLang="zh-CN" dirty="0" smtClean="0"/>
              <a:t>11Y/0N/9A, Passed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#62</a:t>
            </a:r>
            <a:br>
              <a:rPr lang="en-US" altLang="zh-CN" dirty="0" smtClean="0"/>
            </a:br>
            <a:r>
              <a:rPr lang="en-US" altLang="zh-CN" sz="2400" dirty="0" smtClean="0"/>
              <a:t>(DCN:11-19/</a:t>
            </a:r>
            <a:r>
              <a:rPr lang="en-US" sz="2400" dirty="0" smtClean="0"/>
              <a:t>1784r2</a:t>
            </a:r>
            <a:r>
              <a:rPr lang="en-US" altLang="zh-CN" sz="2400" dirty="0" smtClean="0"/>
              <a:t>)</a:t>
            </a:r>
          </a:p>
        </p:txBody>
      </p:sp>
    </p:spTree>
    <p:extLst>
      <p:ext uri="{BB962C8B-B14F-4D97-AF65-F5344CB8AC3E}">
        <p14:creationId xmlns:p14="http://schemas.microsoft.com/office/powerpoint/2010/main" val="142570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and DCM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#63</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268467930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Move to </a:t>
            </a:r>
            <a:r>
              <a:rPr lang="en-US" dirty="0" smtClean="0"/>
              <a:t>add the </a:t>
            </a:r>
            <a:r>
              <a:rPr lang="en-US" dirty="0"/>
              <a:t>following text to </a:t>
            </a:r>
            <a:r>
              <a:rPr lang="en-US" dirty="0" smtClean="0"/>
              <a:t>the 11bd </a:t>
            </a:r>
            <a:r>
              <a:rPr lang="en-US" dirty="0"/>
              <a:t>SFD </a:t>
            </a:r>
            <a:endParaRPr lang="en-US" dirty="0" smtClean="0"/>
          </a:p>
          <a:p>
            <a:r>
              <a:rPr lang="en-US" sz="2000" b="0" dirty="0" smtClean="0"/>
              <a:t>	“</a:t>
            </a:r>
            <a:r>
              <a:rPr lang="en-US" sz="2000" dirty="0"/>
              <a:t>NGV PPDU modulated with BPSK shall power boost L-STF and L-LTF by 3dB</a:t>
            </a:r>
            <a:r>
              <a:rPr lang="en-US" sz="2000" dirty="0" smtClean="0"/>
              <a:t>.”</a:t>
            </a:r>
            <a:endParaRPr lang="en-US" sz="2000" b="0" dirty="0"/>
          </a:p>
          <a:p>
            <a:pPr lvl="1" latinLnBrk="1"/>
            <a:endParaRPr lang="en-US" sz="2000" b="0" dirty="0"/>
          </a:p>
          <a:p>
            <a:r>
              <a:rPr lang="en-US" dirty="0" smtClean="0"/>
              <a:t>Mover: Rui Cao</a:t>
            </a:r>
          </a:p>
          <a:p>
            <a:r>
              <a:rPr lang="en-US" dirty="0" smtClean="0"/>
              <a:t>Second: </a:t>
            </a:r>
            <a:r>
              <a:rPr lang="en-US" dirty="0" err="1" smtClean="0"/>
              <a:t>Dongguk</a:t>
            </a:r>
            <a:r>
              <a:rPr lang="en-US" dirty="0" smtClean="0"/>
              <a:t> Lim</a:t>
            </a:r>
          </a:p>
          <a:p>
            <a:r>
              <a:rPr lang="en-US" dirty="0" smtClean="0"/>
              <a:t>Result: </a:t>
            </a:r>
            <a:r>
              <a:rPr lang="en-US" altLang="zh-CN" dirty="0"/>
              <a:t>Approved by unanimous consent</a:t>
            </a:r>
            <a:endParaRPr lang="en-US" altLang="zh-CN"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#64</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1271089044"/>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r>
              <a:rPr lang="en-US" sz="1600" dirty="0"/>
              <a:t>NGV SIG field shall include the following bits with bit order TBD:</a:t>
            </a:r>
          </a:p>
          <a:p>
            <a:r>
              <a:rPr lang="en-US" sz="1600" dirty="0"/>
              <a:t>•	BW: 1 bit</a:t>
            </a:r>
          </a:p>
          <a:p>
            <a:r>
              <a:rPr lang="en-US" sz="1600" dirty="0"/>
              <a:t>•	MCS: 4 bits </a:t>
            </a:r>
          </a:p>
          <a:p>
            <a:r>
              <a:rPr lang="en-US" sz="1600" dirty="0"/>
              <a:t>•	</a:t>
            </a:r>
            <a:r>
              <a:rPr lang="en-US" sz="1600" dirty="0" err="1"/>
              <a:t>Nss</a:t>
            </a:r>
            <a:r>
              <a:rPr lang="en-US" sz="1600" dirty="0"/>
              <a:t>: 1 bit</a:t>
            </a:r>
          </a:p>
          <a:p>
            <a:r>
              <a:rPr lang="en-US" sz="1600" dirty="0"/>
              <a:t>•	</a:t>
            </a:r>
            <a:r>
              <a:rPr lang="en-US" sz="1600" dirty="0" err="1"/>
              <a:t>Midamble</a:t>
            </a:r>
            <a:r>
              <a:rPr lang="en-US" sz="1600" dirty="0"/>
              <a:t> periodicity: 2 bits</a:t>
            </a:r>
          </a:p>
          <a:p>
            <a:r>
              <a:rPr lang="en-US" sz="1600" dirty="0"/>
              <a:t>•	LDPC Extra symbol: 1bit</a:t>
            </a:r>
          </a:p>
          <a:p>
            <a:r>
              <a:rPr lang="en-US" sz="1600" dirty="0"/>
              <a:t>•	LTF format: 1 bit </a:t>
            </a:r>
          </a:p>
          <a:p>
            <a:r>
              <a:rPr lang="en-US" sz="1600" dirty="0"/>
              <a:t>•	Tail bit: 6 </a:t>
            </a:r>
            <a:r>
              <a:rPr lang="en-US" sz="1600" dirty="0" smtClean="0"/>
              <a:t>bits.”</a:t>
            </a:r>
            <a:endParaRPr lang="en-US" sz="1600" b="0" dirty="0" smtClean="0"/>
          </a:p>
          <a:p>
            <a:pPr lvl="1" latinLnBrk="1"/>
            <a:endParaRPr lang="en-US" sz="1600" b="0" dirty="0"/>
          </a:p>
          <a:p>
            <a:r>
              <a:rPr lang="en-US" sz="1800" dirty="0" smtClean="0"/>
              <a:t>Mover: Rui Cao</a:t>
            </a:r>
          </a:p>
          <a:p>
            <a:r>
              <a:rPr lang="en-US" sz="1800" dirty="0" smtClean="0"/>
              <a:t>Second: </a:t>
            </a:r>
            <a:r>
              <a:rPr lang="en-US" sz="1800" dirty="0" err="1" smtClean="0"/>
              <a:t>Dongguk</a:t>
            </a:r>
            <a:r>
              <a:rPr lang="en-US" sz="1800" dirty="0" smtClean="0"/>
              <a:t> Lim</a:t>
            </a:r>
          </a:p>
          <a:p>
            <a:r>
              <a:rPr lang="en-US" sz="1800" dirty="0" smtClean="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#65</a:t>
            </a:r>
            <a:br>
              <a:rPr lang="en-US" altLang="zh-CN" dirty="0" smtClean="0"/>
            </a:br>
            <a:r>
              <a:rPr lang="en-US" altLang="zh-CN" sz="2400" dirty="0" smtClean="0"/>
              <a:t>(DCN:11-19/</a:t>
            </a:r>
            <a:r>
              <a:rPr lang="en-US" sz="2400" dirty="0" smtClean="0"/>
              <a:t>1824r1</a:t>
            </a:r>
            <a:r>
              <a:rPr lang="en-US" altLang="zh-CN" sz="2400" dirty="0" smtClean="0"/>
              <a:t>)</a:t>
            </a:r>
          </a:p>
        </p:txBody>
      </p:sp>
    </p:spTree>
    <p:extLst>
      <p:ext uri="{BB962C8B-B14F-4D97-AF65-F5344CB8AC3E}">
        <p14:creationId xmlns:p14="http://schemas.microsoft.com/office/powerpoint/2010/main" val="167814657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1800" dirty="0"/>
              <a:t>Move to </a:t>
            </a:r>
            <a:r>
              <a:rPr lang="en-US" sz="1800" dirty="0" smtClean="0"/>
              <a:t>add the </a:t>
            </a:r>
            <a:r>
              <a:rPr lang="en-US" sz="1800" dirty="0"/>
              <a:t>following text to </a:t>
            </a:r>
            <a:r>
              <a:rPr lang="en-US" sz="1800" dirty="0" smtClean="0"/>
              <a:t>the 11bd </a:t>
            </a:r>
            <a:r>
              <a:rPr lang="en-US" sz="1800" dirty="0"/>
              <a:t>SFD </a:t>
            </a:r>
            <a:endParaRPr lang="en-US" sz="1800" dirty="0" smtClean="0"/>
          </a:p>
          <a:p>
            <a:r>
              <a:rPr lang="en-US" sz="1600" b="0" dirty="0" smtClean="0"/>
              <a:t>	</a:t>
            </a:r>
          </a:p>
          <a:p>
            <a:endParaRPr lang="en-US" sz="1600" b="0" dirty="0"/>
          </a:p>
          <a:p>
            <a:endParaRPr lang="en-US" sz="1600" b="0" dirty="0" smtClean="0"/>
          </a:p>
          <a:p>
            <a:endParaRPr lang="en-US" sz="1600" b="0" dirty="0"/>
          </a:p>
          <a:p>
            <a:endParaRPr lang="en-US" sz="1600" b="0" dirty="0" smtClean="0"/>
          </a:p>
          <a:p>
            <a:endParaRPr lang="en-US" sz="1600" b="0" dirty="0"/>
          </a:p>
          <a:p>
            <a:endParaRPr lang="en-US" sz="1600" b="0" dirty="0"/>
          </a:p>
          <a:p>
            <a:endParaRPr lang="en-US" sz="1800" dirty="0" smtClean="0"/>
          </a:p>
          <a:p>
            <a:r>
              <a:rPr lang="en-US" sz="1800" dirty="0" smtClean="0"/>
              <a:t>Mover: </a:t>
            </a:r>
            <a:r>
              <a:rPr lang="en-US" sz="1800" dirty="0" err="1"/>
              <a:t>Ioannis</a:t>
            </a:r>
            <a:r>
              <a:rPr lang="en-US" sz="1800" dirty="0"/>
              <a:t> Sarris</a:t>
            </a:r>
            <a:endParaRPr lang="en-US" sz="1800" dirty="0" smtClean="0"/>
          </a:p>
          <a:p>
            <a:r>
              <a:rPr lang="en-US" sz="1800" dirty="0" smtClean="0"/>
              <a:t>Second: Joseph Levy</a:t>
            </a:r>
          </a:p>
          <a:p>
            <a:r>
              <a:rPr lang="en-US" sz="1800" dirty="0" smtClean="0"/>
              <a:t>Result: </a:t>
            </a:r>
            <a:r>
              <a:rPr lang="en-US" altLang="zh-CN" sz="1800" dirty="0"/>
              <a:t>Approved by unanimous consent</a:t>
            </a:r>
            <a:endParaRPr lang="en-US" altLang="zh-CN"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#66</a:t>
            </a:r>
            <a:br>
              <a:rPr lang="en-US" altLang="zh-CN" dirty="0" smtClean="0"/>
            </a:br>
            <a:r>
              <a:rPr lang="en-US" altLang="zh-CN" sz="2400" dirty="0" smtClean="0"/>
              <a:t>(DCN:11-19/</a:t>
            </a:r>
            <a:r>
              <a:rPr lang="en-US" sz="2400" dirty="0" smtClean="0"/>
              <a:t>1824r1</a:t>
            </a:r>
            <a:r>
              <a:rPr lang="en-US" altLang="zh-CN" sz="2400" dirty="0" smtClean="0"/>
              <a:t>)</a:t>
            </a:r>
          </a:p>
        </p:txBody>
      </p:sp>
      <p:graphicFrame>
        <p:nvGraphicFramePr>
          <p:cNvPr id="9" name="Table 8"/>
          <p:cNvGraphicFramePr>
            <a:graphicFrameLocks noGrp="1"/>
          </p:cNvGraphicFramePr>
          <p:nvPr>
            <p:extLst>
              <p:ext uri="{D42A27DB-BD31-4B8C-83A1-F6EECF244321}">
                <p14:modId xmlns:p14="http://schemas.microsoft.com/office/powerpoint/2010/main" val="739095305"/>
              </p:ext>
            </p:extLst>
          </p:nvPr>
        </p:nvGraphicFramePr>
        <p:xfrm>
          <a:off x="919955" y="2961054"/>
          <a:ext cx="7302501" cy="1283335"/>
        </p:xfrm>
        <a:graphic>
          <a:graphicData uri="http://schemas.openxmlformats.org/drawingml/2006/table">
            <a:tbl>
              <a:tblPr firstRow="1" firstCol="1" bandRow="1">
                <a:tableStyleId>{5C22544A-7EE6-4342-B048-85BDC9FD1C3A}</a:tableStyleId>
              </a:tblPr>
              <a:tblGrid>
                <a:gridCol w="1190221"/>
                <a:gridCol w="1128230"/>
                <a:gridCol w="1289406"/>
                <a:gridCol w="1289406"/>
                <a:gridCol w="1215017"/>
                <a:gridCol w="1190221"/>
              </a:tblGrid>
              <a:tr h="429895">
                <a:tc rowSpan="2">
                  <a:txBody>
                    <a:bodyPr/>
                    <a:lstStyle/>
                    <a:p>
                      <a:endParaRPr lang="en-US" sz="1100" dirty="0">
                        <a:effectLst/>
                        <a:latin typeface="Calibri" panose="020F0502020204030204" pitchFamily="34" charset="0"/>
                        <a:cs typeface="Times New Roman" panose="02020603050405020304" pitchFamily="18" charset="0"/>
                      </a:endParaRPr>
                    </a:p>
                  </a:txBody>
                  <a:tcPr/>
                </a:tc>
                <a:tc gridSpan="5">
                  <a:txBody>
                    <a:bodyPr/>
                    <a:lstStyle/>
                    <a:p>
                      <a:pPr marL="0" marR="0" algn="ctr">
                        <a:spcBef>
                          <a:spcPts val="0"/>
                        </a:spcBef>
                        <a:spcAft>
                          <a:spcPts val="0"/>
                        </a:spcAft>
                      </a:pPr>
                      <a:r>
                        <a:rPr lang="en-US" sz="1100" dirty="0">
                          <a:effectLst/>
                        </a:rPr>
                        <a:t>Permitted power spectral density, </a:t>
                      </a:r>
                      <a:r>
                        <a:rPr lang="en-US" sz="1100" dirty="0" err="1">
                          <a:effectLst/>
                        </a:rPr>
                        <a:t>dBr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45415">
                <a:tc vMerge="1">
                  <a:txBody>
                    <a:bodyPr/>
                    <a:lstStyle/>
                    <a:p>
                      <a:endParaRPr lang="en-US"/>
                    </a:p>
                  </a:txBody>
                  <a:tcPr/>
                </a:tc>
                <a:tc>
                  <a:txBody>
                    <a:bodyPr/>
                    <a:lstStyle/>
                    <a:p>
                      <a:pPr marL="0" marR="0" algn="ctr">
                        <a:spcBef>
                          <a:spcPts val="0"/>
                        </a:spcBef>
                        <a:spcAft>
                          <a:spcPts val="0"/>
                        </a:spcAft>
                      </a:pPr>
                      <a:r>
                        <a:rPr lang="en-US" sz="1100">
                          <a:effectLst/>
                        </a:rPr>
                        <a:t>+/-9.5 MHz offset (+/-f1)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 MHz offset (+/-f2)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+/-10.5MHz offset (+/-f3)</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+/-15MHz offset (+/-f4)</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dirty="0">
                          <a:effectLst/>
                        </a:rPr>
                        <a:t>+/-25MHz offset (+/-</a:t>
                      </a:r>
                      <a:r>
                        <a:rPr lang="en-US" sz="1100" dirty="0" smtClean="0">
                          <a:effectLst/>
                        </a:rPr>
                        <a:t>f5)</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tc>
              </a:tr>
              <a:tr h="182880">
                <a:tc>
                  <a:txBody>
                    <a:bodyPr/>
                    <a:lstStyle/>
                    <a:p>
                      <a:pPr marL="0" marR="0" algn="ctr">
                        <a:spcBef>
                          <a:spcPts val="0"/>
                        </a:spcBef>
                        <a:spcAft>
                          <a:spcPts val="0"/>
                        </a:spcAft>
                      </a:pPr>
                      <a:r>
                        <a:rPr lang="en-US" sz="1100">
                          <a:effectLst/>
                        </a:rPr>
                        <a:t>Class-C2 20MHz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algn="ctr">
                        <a:spcBef>
                          <a:spcPts val="0"/>
                        </a:spcBef>
                        <a:spcAft>
                          <a:spcPts val="0"/>
                        </a:spcAft>
                      </a:pPr>
                      <a:r>
                        <a:rPr lang="en-US" sz="1100">
                          <a:effectLst/>
                        </a:rPr>
                        <a:t>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-26</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-32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a:effectLst/>
                        </a:rPr>
                        <a:t>-40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anchor="ctr"/>
                </a:tc>
                <a:tc>
                  <a:txBody>
                    <a:bodyPr/>
                    <a:lstStyle/>
                    <a:p>
                      <a:pPr marL="0" marR="0" algn="ctr">
                        <a:spcBef>
                          <a:spcPts val="0"/>
                        </a:spcBef>
                        <a:spcAft>
                          <a:spcPts val="0"/>
                        </a:spcAft>
                      </a:pPr>
                      <a:r>
                        <a:rPr lang="en-US" sz="1100" dirty="0">
                          <a:effectLst/>
                        </a:rPr>
                        <a:t>-50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anchor="ctr"/>
                </a:tc>
              </a:tr>
            </a:tbl>
          </a:graphicData>
        </a:graphic>
      </p:graphicFrame>
      <p:sp>
        <p:nvSpPr>
          <p:cNvPr id="10" name="Rectangle 2"/>
          <p:cNvSpPr>
            <a:spLocks noChangeArrowheads="1"/>
          </p:cNvSpPr>
          <p:nvPr/>
        </p:nvSpPr>
        <p:spPr bwMode="auto">
          <a:xfrm>
            <a:off x="685800" y="2514962"/>
            <a:ext cx="419903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NGV </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adds a new spectrum mask definition for 20 MHz Class C2</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7658475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#67</a:t>
            </a:r>
            <a:br>
              <a:rPr lang="en-US" altLang="zh-CN" dirty="0" smtClean="0"/>
            </a:br>
            <a:r>
              <a:rPr lang="en-US" altLang="zh-CN" sz="2400" dirty="0" smtClean="0"/>
              <a:t>(DCN:11-19/</a:t>
            </a:r>
            <a:r>
              <a:rPr lang="en-US" sz="2400" dirty="0" smtClean="0"/>
              <a:t>1824r1</a:t>
            </a:r>
            <a:r>
              <a:rPr lang="en-US" altLang="zh-CN" sz="2400" dirty="0" smtClean="0"/>
              <a:t>)</a:t>
            </a:r>
          </a:p>
        </p:txBody>
      </p:sp>
      <p:sp>
        <p:nvSpPr>
          <p:cNvPr id="10" name="Rectangle 2"/>
          <p:cNvSpPr>
            <a:spLocks noGrp="1" noChangeArrowheads="1"/>
          </p:cNvSpPr>
          <p:nvPr>
            <p:ph idx="1"/>
          </p:nvPr>
        </p:nvSpPr>
        <p:spPr bwMode="auto">
          <a:xfrm>
            <a:off x="523119" y="2022956"/>
            <a:ext cx="7929757" cy="3247043"/>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8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3200" b="0" i="0" u="none" strike="noStrike" cap="none" normalizeH="0" baseline="0" dirty="0" smtClean="0">
                <a:ln>
                  <a:noFill/>
                </a:ln>
                <a:solidFill>
                  <a:srgbClr val="000000"/>
                </a:solidFill>
                <a:effectLst/>
                <a:cs typeface="Arial" panose="020B0604020202020204" pitchFamily="34" charset="0"/>
              </a:rPr>
              <a:t>•</a:t>
            </a:r>
            <a:r>
              <a:rPr kumimoji="0" lang="zh-CN" altLang="zh-CN" sz="3200"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800" b="0" i="0" u="none" strike="noStrike" cap="none" normalizeH="0" baseline="0" dirty="0" smtClean="0">
                <a:ln>
                  <a:noFill/>
                </a:ln>
                <a:solidFill>
                  <a:srgbClr val="000000"/>
                </a:solidFill>
                <a:effectLst/>
                <a:latin typeface="Calibri" panose="020F0502020204030204" pitchFamily="34" charset="0"/>
              </a:rPr>
              <a:t>“NGV SIG field shall use 4-bit CRC.”</a:t>
            </a:r>
            <a:endParaRPr kumimoji="0" lang="zh-CN" altLang="zh-CN"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8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8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8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800" b="0" dirty="0" smtClean="0">
                <a:solidFill>
                  <a:srgbClr val="000000"/>
                </a:solidFill>
                <a:latin typeface="Calibri" panose="020F0502020204030204" pitchFamily="34" charset="0"/>
              </a:rPr>
              <a:t>Seconded:  </a:t>
            </a:r>
            <a:r>
              <a:rPr lang="en-US" altLang="zh-CN" sz="2800" b="0" dirty="0" err="1" smtClean="0">
                <a:solidFill>
                  <a:srgbClr val="000000"/>
                </a:solidFill>
                <a:latin typeface="Calibri" panose="020F0502020204030204" pitchFamily="34" charset="0"/>
              </a:rPr>
              <a:t>Dongguk</a:t>
            </a:r>
            <a:r>
              <a:rPr lang="en-US" altLang="zh-CN" sz="2800" b="0" dirty="0" smtClean="0">
                <a:solidFill>
                  <a:srgbClr val="000000"/>
                </a:solidFill>
                <a:latin typeface="Calibri" panose="020F0502020204030204" pitchFamily="34" charset="0"/>
              </a:rPr>
              <a:t> Lim</a:t>
            </a:r>
          </a:p>
          <a:p>
            <a:r>
              <a:rPr lang="en-US" altLang="zh-CN" sz="2800" b="0" dirty="0" smtClean="0">
                <a:solidFill>
                  <a:srgbClr val="000000"/>
                </a:solidFill>
                <a:latin typeface="Calibri" panose="020F0502020204030204" pitchFamily="34" charset="0"/>
              </a:rPr>
              <a:t>Result: </a:t>
            </a:r>
            <a:r>
              <a:rPr lang="en-US" altLang="zh-CN" b="0" dirty="0"/>
              <a:t>Approved by unanimous consent</a:t>
            </a:r>
            <a:endParaRPr lang="en-US" altLang="zh-CN" sz="2800" b="0" dirty="0"/>
          </a:p>
        </p:txBody>
      </p:sp>
    </p:spTree>
    <p:extLst>
      <p:ext uri="{BB962C8B-B14F-4D97-AF65-F5344CB8AC3E}">
        <p14:creationId xmlns:p14="http://schemas.microsoft.com/office/powerpoint/2010/main" val="25327726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#68</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Content Placeholder 2"/>
          <p:cNvSpPr>
            <a:spLocks noGrp="1" noChangeArrowheads="1"/>
          </p:cNvSpPr>
          <p:nvPr>
            <p:ph idx="1"/>
          </p:nvPr>
        </p:nvSpPr>
        <p:spPr bwMode="auto">
          <a:xfrm>
            <a:off x="638968" y="1803159"/>
            <a:ext cx="7864475" cy="275460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“NGV-LTF and Midamble field shall use repeated NGV-LTF-2x when NGV Data is modulated using BPSK-1/2 with DCM.”</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000" b="0" dirty="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b="0" dirty="0" smtClean="0">
                <a:solidFill>
                  <a:srgbClr val="000000"/>
                </a:solidFill>
                <a:latin typeface="Calibri" panose="020F0502020204030204" pitchFamily="34" charset="0"/>
              </a:rPr>
              <a:t>Second: </a:t>
            </a:r>
            <a:r>
              <a:rPr lang="en-US" altLang="zh-CN" sz="2000" b="0" dirty="0" err="1" smtClean="0">
                <a:solidFill>
                  <a:srgbClr val="000000"/>
                </a:solidFill>
                <a:latin typeface="Calibri" panose="020F0502020204030204" pitchFamily="34" charset="0"/>
              </a:rPr>
              <a:t>Dongguk</a:t>
            </a:r>
            <a:r>
              <a:rPr lang="en-US" altLang="zh-CN" sz="2000" b="0" dirty="0" smtClean="0">
                <a:solidFill>
                  <a:srgbClr val="000000"/>
                </a:solidFill>
                <a:latin typeface="Calibri" panose="020F0502020204030204" pitchFamily="34" charset="0"/>
              </a:rPr>
              <a:t> Lim</a:t>
            </a:r>
          </a:p>
          <a:p>
            <a:r>
              <a:rPr kumimoji="0" lang="en-US" altLang="zh-CN" sz="2000" b="0" i="0" u="none" strike="noStrike" cap="none" normalizeH="0" baseline="0" dirty="0" smtClean="0">
                <a:ln>
                  <a:noFill/>
                </a:ln>
                <a:solidFill>
                  <a:srgbClr val="000000"/>
                </a:solidFill>
                <a:effectLst/>
                <a:latin typeface="Calibri" panose="020F0502020204030204" pitchFamily="34" charset="0"/>
              </a:rPr>
              <a:t>Result:</a:t>
            </a:r>
            <a:r>
              <a:rPr kumimoji="0" lang="en-US" altLang="zh-CN" sz="2000" b="0" i="0" u="none" strike="noStrike" cap="none" normalizeH="0" dirty="0" smtClean="0">
                <a:ln>
                  <a:noFill/>
                </a:ln>
                <a:solidFill>
                  <a:srgbClr val="000000"/>
                </a:solidFill>
                <a:effectLst/>
                <a:latin typeface="Calibri" panose="020F0502020204030204" pitchFamily="34" charset="0"/>
              </a:rPr>
              <a:t> </a:t>
            </a:r>
            <a:r>
              <a:rPr lang="en-US" altLang="zh-CN" sz="2000" b="0" dirty="0"/>
              <a:t>Approved by unanimous consent</a:t>
            </a:r>
            <a:endParaRPr lang="en-US" altLang="zh-CN" sz="2000" b="0" dirty="0"/>
          </a:p>
        </p:txBody>
      </p:sp>
    </p:spTree>
    <p:extLst>
      <p:ext uri="{BB962C8B-B14F-4D97-AF65-F5344CB8AC3E}">
        <p14:creationId xmlns:p14="http://schemas.microsoft.com/office/powerpoint/2010/main" val="282530888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#69</a:t>
            </a:r>
            <a:br>
              <a:rPr lang="en-US" altLang="zh-CN" dirty="0" smtClean="0"/>
            </a:br>
            <a:r>
              <a:rPr lang="en-US" altLang="zh-CN" sz="2400" dirty="0" smtClean="0"/>
              <a:t>(DCN:11-19/</a:t>
            </a:r>
            <a:r>
              <a:rPr lang="en-US" sz="2400" dirty="0" smtClean="0"/>
              <a:t>1824r1</a:t>
            </a:r>
            <a:r>
              <a:rPr lang="en-US" altLang="zh-CN" sz="2400" dirty="0" smtClean="0"/>
              <a:t>)</a:t>
            </a:r>
          </a:p>
        </p:txBody>
      </p:sp>
      <p:sp>
        <p:nvSpPr>
          <p:cNvPr id="3" name="Rectangle 1"/>
          <p:cNvSpPr>
            <a:spLocks noGrp="1" noChangeArrowheads="1"/>
          </p:cNvSpPr>
          <p:nvPr>
            <p:ph idx="1"/>
          </p:nvPr>
        </p:nvSpPr>
        <p:spPr bwMode="auto">
          <a:xfrm>
            <a:off x="611786" y="2276872"/>
            <a:ext cx="7917061" cy="280076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“Repeated NGV-LTF-2x is constructed by repeating the IFFT output of NGV-LTF-2x and pre-append one cyclic prefix of duration 1.6us.”</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zh-CN" sz="2000" b="0" dirty="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b="0" dirty="0" smtClean="0">
                <a:solidFill>
                  <a:srgbClr val="000000"/>
                </a:solidFill>
                <a:latin typeface="Calibri" panose="020F0502020204030204" pitchFamily="34" charset="0"/>
              </a:rPr>
              <a:t>Second: </a:t>
            </a:r>
            <a:r>
              <a:rPr lang="en-US" altLang="zh-CN" sz="2000" b="0" dirty="0" err="1" smtClean="0">
                <a:solidFill>
                  <a:srgbClr val="000000"/>
                </a:solidFill>
                <a:latin typeface="Calibri" panose="020F0502020204030204" pitchFamily="34" charset="0"/>
              </a:rPr>
              <a:t>Alessio</a:t>
            </a:r>
            <a:r>
              <a:rPr lang="en-US" altLang="zh-CN" sz="2000" b="0" dirty="0" smtClean="0">
                <a:solidFill>
                  <a:srgbClr val="000000"/>
                </a:solidFill>
                <a:latin typeface="Calibri" panose="020F0502020204030204" pitchFamily="34" charset="0"/>
              </a:rPr>
              <a:t> </a:t>
            </a:r>
            <a:r>
              <a:rPr lang="en-US" altLang="zh-CN" sz="2000" b="0" dirty="0" err="1" smtClean="0">
                <a:solidFill>
                  <a:srgbClr val="000000"/>
                </a:solidFill>
                <a:latin typeface="Calibri" panose="020F0502020204030204" pitchFamily="34" charset="0"/>
              </a:rPr>
              <a:t>Filippi</a:t>
            </a:r>
            <a:endParaRPr lang="en-US" altLang="zh-CN" sz="2000" b="0" dirty="0" smtClean="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Calibri" panose="020F0502020204030204" pitchFamily="34" charset="0"/>
              </a:rPr>
              <a:t>Result:  16Y/0N/5A,</a:t>
            </a:r>
            <a:r>
              <a:rPr kumimoji="0" lang="en-US" altLang="zh-CN" sz="2000" b="0" i="0" u="none" strike="noStrike" cap="none" normalizeH="0" dirty="0" smtClean="0">
                <a:ln>
                  <a:noFill/>
                </a:ln>
                <a:solidFill>
                  <a:srgbClr val="000000"/>
                </a:solidFill>
                <a:effectLst/>
                <a:latin typeface="Calibri" panose="020F0502020204030204" pitchFamily="34" charset="0"/>
              </a:rPr>
              <a:t>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69849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de-DE" dirty="0"/>
              <a:t>Bo Sun (ZTE)</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
        <p:nvSpPr>
          <p:cNvPr id="7" name="Titel 1"/>
          <p:cNvSpPr>
            <a:spLocks noGrp="1"/>
          </p:cNvSpPr>
          <p:nvPr>
            <p:ph type="title"/>
          </p:nvPr>
        </p:nvSpPr>
        <p:spPr/>
        <p:txBody>
          <a:bodyPr/>
          <a:lstStyle/>
          <a:p>
            <a:r>
              <a:rPr lang="en-US" altLang="zh-CN" dirty="0" smtClean="0"/>
              <a:t>FRD&amp;SFD Motion #70</a:t>
            </a:r>
            <a:br>
              <a:rPr lang="en-US" altLang="zh-CN" dirty="0" smtClean="0"/>
            </a:br>
            <a:r>
              <a:rPr lang="en-US" altLang="zh-CN" sz="2400" dirty="0" smtClean="0"/>
              <a:t>(DCN:11-19/</a:t>
            </a:r>
            <a:r>
              <a:rPr lang="en-US" sz="2400" dirty="0" smtClean="0"/>
              <a:t>1824r1</a:t>
            </a:r>
            <a:r>
              <a:rPr lang="en-US" altLang="zh-CN" sz="2400" dirty="0" smtClean="0"/>
              <a:t>)</a:t>
            </a:r>
          </a:p>
        </p:txBody>
      </p:sp>
      <p:sp>
        <p:nvSpPr>
          <p:cNvPr id="2" name="Rectangle 1"/>
          <p:cNvSpPr>
            <a:spLocks noChangeArrowheads="1"/>
          </p:cNvSpPr>
          <p:nvPr/>
        </p:nvSpPr>
        <p:spPr bwMode="auto">
          <a:xfrm>
            <a:off x="696912" y="2078562"/>
            <a:ext cx="7403480" cy="230832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1" i="0" u="none" strike="noStrike" cap="none" normalizeH="0" baseline="0" dirty="0" smtClean="0">
                <a:ln>
                  <a:noFill/>
                </a:ln>
                <a:solidFill>
                  <a:srgbClr val="000000"/>
                </a:solidFill>
                <a:effectLst/>
                <a:latin typeface="Calibri" panose="020F0502020204030204" pitchFamily="34" charset="0"/>
              </a:rPr>
              <a:t>Move to add the following text into Section 3 of 11bd SFD?</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b="0" i="0" u="none" strike="noStrike" cap="none" normalizeH="0" baseline="0" dirty="0" smtClean="0">
                <a:ln>
                  <a:noFill/>
                </a:ln>
                <a:solidFill>
                  <a:srgbClr val="000000"/>
                </a:solidFill>
                <a:effectLst/>
                <a:cs typeface="Arial" panose="020B0604020202020204" pitchFamily="34" charset="0"/>
              </a:rPr>
              <a:t>•</a:t>
            </a:r>
            <a:r>
              <a:rPr kumimoji="0" lang="zh-CN" altLang="zh-CN" b="0" i="0" u="none" strike="noStrike" cap="none" normalizeH="0" baseline="0" dirty="0" smtClean="0">
                <a:ln>
                  <a:noFill/>
                </a:ln>
                <a:solidFill>
                  <a:srgbClr val="000000"/>
                </a:solidFill>
                <a:effectLst/>
                <a:latin typeface="Times New Roman" panose="02020603050405020304" pitchFamily="18" charset="0"/>
                <a:cs typeface="Times New Roman" panose="02020603050405020304" pitchFamily="18" charset="0"/>
              </a:rPr>
              <a:t>        </a:t>
            </a:r>
            <a:r>
              <a:rPr kumimoji="0" lang="zh-CN" altLang="zh-CN" sz="2000" b="0" i="0" u="none" strike="noStrike" cap="none" normalizeH="0" baseline="0" dirty="0" smtClean="0">
                <a:ln>
                  <a:noFill/>
                </a:ln>
                <a:solidFill>
                  <a:srgbClr val="000000"/>
                </a:solidFill>
                <a:effectLst/>
                <a:latin typeface="Calibri" panose="020F0502020204030204" pitchFamily="34" charset="0"/>
              </a:rPr>
              <a:t>“NGV-LTF-2x, NGV-LTF-1x and Data symbols shall define the same pilot location.”</a:t>
            </a:r>
            <a:endParaRPr kumimoji="0" lang="zh-CN" altLang="zh-CN" sz="12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zh-CN" altLang="zh-CN" sz="2000" b="0" i="0" u="none" strike="noStrike" cap="none" normalizeH="0" baseline="0" dirty="0" smtClean="0">
                <a:ln>
                  <a:noFill/>
                </a:ln>
                <a:solidFill>
                  <a:srgbClr val="000000"/>
                </a:solidFill>
                <a:effectLst/>
                <a:latin typeface="Calibri" panose="020F0502020204030204" pitchFamily="34" charset="0"/>
              </a:rPr>
              <a:t>Moved by: Rui Cao</a:t>
            </a:r>
            <a:endParaRPr kumimoji="0" lang="en-US" altLang="zh-CN" sz="2000" b="0" i="0" u="none" strike="noStrike" cap="none" normalizeH="0" baseline="0" dirty="0" smtClean="0">
              <a:ln>
                <a:noFill/>
              </a:ln>
              <a:solidFill>
                <a:srgbClr val="00000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zh-CN" sz="2000" dirty="0" smtClean="0">
                <a:solidFill>
                  <a:srgbClr val="000000"/>
                </a:solidFill>
                <a:latin typeface="Calibri" panose="020F0502020204030204" pitchFamily="34" charset="0"/>
              </a:rPr>
              <a:t>Seconded: </a:t>
            </a:r>
            <a:r>
              <a:rPr lang="en-US" altLang="zh-CN" sz="2000" dirty="0" err="1" smtClean="0">
                <a:solidFill>
                  <a:srgbClr val="000000"/>
                </a:solidFill>
                <a:latin typeface="Calibri" panose="020F0502020204030204" pitchFamily="34" charset="0"/>
              </a:rPr>
              <a:t>Alessio</a:t>
            </a:r>
            <a:r>
              <a:rPr lang="en-US" altLang="zh-CN" sz="2000" dirty="0" smtClean="0">
                <a:solidFill>
                  <a:srgbClr val="000000"/>
                </a:solidFill>
                <a:latin typeface="Calibri" panose="020F0502020204030204" pitchFamily="34" charset="0"/>
              </a:rPr>
              <a:t> </a:t>
            </a:r>
            <a:r>
              <a:rPr lang="en-US" altLang="zh-CN" sz="2000" dirty="0" err="1" smtClean="0">
                <a:solidFill>
                  <a:srgbClr val="000000"/>
                </a:solidFill>
                <a:latin typeface="Calibri" panose="020F0502020204030204" pitchFamily="34" charset="0"/>
              </a:rPr>
              <a:t>Filippi</a:t>
            </a:r>
            <a:endParaRPr lang="en-US" altLang="zh-CN" sz="2000" dirty="0" smtClean="0">
              <a:solidFill>
                <a:srgbClr val="000000"/>
              </a:solidFill>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zh-CN" sz="2000" b="0" i="0" u="none" strike="noStrike" cap="none" normalizeH="0" baseline="0" dirty="0" smtClean="0">
                <a:ln>
                  <a:noFill/>
                </a:ln>
                <a:solidFill>
                  <a:srgbClr val="000000"/>
                </a:solidFill>
                <a:effectLst/>
                <a:latin typeface="Calibri" panose="020F0502020204030204" pitchFamily="34" charset="0"/>
              </a:rPr>
              <a:t>Result:</a:t>
            </a:r>
            <a:r>
              <a:rPr kumimoji="0" lang="en-US" altLang="zh-CN" sz="2000" b="0" i="0" u="none" strike="noStrike" cap="none" normalizeH="0" dirty="0" smtClean="0">
                <a:ln>
                  <a:noFill/>
                </a:ln>
                <a:solidFill>
                  <a:srgbClr val="000000"/>
                </a:solidFill>
                <a:effectLst/>
                <a:latin typeface="Calibri" panose="020F0502020204030204" pitchFamily="34" charset="0"/>
              </a:rPr>
              <a:t> 15Y/0N/5A, PASSED</a:t>
            </a:r>
            <a:endParaRPr kumimoji="0" lang="zh-CN" altLang="zh-CN" sz="36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72047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8897</TotalTime>
  <Words>3848</Words>
  <Application>Microsoft Office PowerPoint</Application>
  <PresentationFormat>On-screen Show (4:3)</PresentationFormat>
  <Paragraphs>881</Paragraphs>
  <Slides>77</Slides>
  <Notes>3</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77</vt:i4>
      </vt:variant>
    </vt:vector>
  </HeadingPairs>
  <TitlesOfParts>
    <vt:vector size="90" baseType="lpstr">
      <vt:lpstr>Arial Unicode MS</vt:lpstr>
      <vt:lpstr>MS Gothic</vt:lpstr>
      <vt:lpstr>MS PGothic</vt:lpstr>
      <vt:lpstr>Arial</vt:lpstr>
      <vt:lpstr>Calibri</vt:lpstr>
      <vt:lpstr>Calibri Light</vt:lpstr>
      <vt:lpstr>Cambria Math</vt:lpstr>
      <vt:lpstr>Gulim</vt:lpstr>
      <vt:lpstr>Times New Roman</vt:lpstr>
      <vt:lpstr>Wingdings</vt:lpstr>
      <vt:lpstr>802-11-BCS-Chair-Slides-Template</vt:lpstr>
      <vt:lpstr>Custom Design</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lpstr>September 2019  FRD &amp; SFD Motions</vt:lpstr>
      <vt:lpstr>FRD&amp;SFD Motion #27 (DCN:11-19/1619r0)</vt:lpstr>
      <vt:lpstr>FRD&amp;SFD Motion #28 (DCN:1470r0)</vt:lpstr>
      <vt:lpstr>FRD&amp;SFD Motion #29 (DCN:11-19/1162r0)</vt:lpstr>
      <vt:lpstr>FRD&amp;SFD Motion #30 (DCN: 11-19/1151r3)</vt:lpstr>
      <vt:lpstr>FRD&amp;SFD Motion #31 (DCN: 11-19/1151r3)</vt:lpstr>
      <vt:lpstr>FRD&amp;SFD Motion #32 (DCN: 11-19/1151r3) [Motion was amended---refer to the minutes]</vt:lpstr>
      <vt:lpstr>FRD&amp;SFD Motion #33  (DCN: 11-19/1152r2)</vt:lpstr>
      <vt:lpstr>FRD&amp;SFD Motion #34  (DCN: 11-19/1152r2)</vt:lpstr>
      <vt:lpstr>FRD&amp;SFD Motion #35 (DCN:11-19/1502r1 )</vt:lpstr>
      <vt:lpstr>FRD&amp;SFD Motion #36 (DCN:11-19/1502r1 )</vt:lpstr>
      <vt:lpstr>FRD&amp;SFD Motion #37 (DCN:11-19/1503r1 )</vt:lpstr>
      <vt:lpstr>FRD&amp;SFD Motion #38 (DCN:1503r2, tabled, see minutes )</vt:lpstr>
      <vt:lpstr>FRD&amp;SFD Motion #39 (DCN: 11-19/1472r1) </vt:lpstr>
      <vt:lpstr>FRD&amp;SFD Motion #40 (DCN: 11-19/1472r1) </vt:lpstr>
      <vt:lpstr>FRD&amp;SFD Motion #41 (DCN: 11-19/1472r1) </vt:lpstr>
      <vt:lpstr>FRD&amp;SFD Motion #42 (DCN: 11-19/1473r0)</vt:lpstr>
      <vt:lpstr>FRD&amp;SFD Motion #43 (DCN: 11-19/1480/r2) </vt:lpstr>
      <vt:lpstr>FRD&amp;SFD Motion #44 (DCN:11-19/1480r2)</vt:lpstr>
      <vt:lpstr>FRD&amp;SFD Motion #45 (DCN:11-19/1478r2)</vt:lpstr>
      <vt:lpstr>FRD&amp;SFD Motion #46 (DCN:11-19/1484r3)</vt:lpstr>
      <vt:lpstr>FRD&amp;SFD Motion #47 (DCN:11-19/1484r3)</vt:lpstr>
      <vt:lpstr>FRD&amp;SFD Motion #48 (DCN:11-19/1484r3)</vt:lpstr>
      <vt:lpstr>FRD&amp;SFD Motion #49 (DCN:11-19/1485r2)</vt:lpstr>
      <vt:lpstr>FRD&amp;SFD Motion #50 (DCN:11-19/1471r1)</vt:lpstr>
      <vt:lpstr>FRD&amp;SFD Motion #51 (DCN:11-19/1471r1)</vt:lpstr>
      <vt:lpstr>FRD&amp;SFD Motion #52 (DCN:11-19/1473r1)</vt:lpstr>
      <vt:lpstr>FRD&amp;SFD Motion #53 (DCN:11-19/1473r1)</vt:lpstr>
      <vt:lpstr>FRD&amp;SFD Motion #54 (DCN:11-19/1484r3)</vt:lpstr>
      <vt:lpstr>November 2019  FRD &amp; SFD Motions</vt:lpstr>
      <vt:lpstr>FRD&amp;SFD Motion #55 (DCN:11-19/1805r1)</vt:lpstr>
      <vt:lpstr>FRD&amp;SFD Motion #56 (DCN:11-19/1849r3)</vt:lpstr>
      <vt:lpstr>FRD&amp;SFD Motion #57 (DCN:11-19/1849r3)</vt:lpstr>
      <vt:lpstr>FRD&amp;SFD Motion #58 (DCN:11-19/1849r3)</vt:lpstr>
      <vt:lpstr>FRD&amp;SFD Motion #59 (DCN:11-19/1826r2)</vt:lpstr>
      <vt:lpstr>FRD&amp;SFD Motion #60 (DCN:11-19/1826r2)</vt:lpstr>
      <vt:lpstr>FRD&amp;SFD Motion #61 (DCN:11-19/1826r2)</vt:lpstr>
      <vt:lpstr>FRD&amp;SFD Motion #62 (DCN:11-19/1784r2)</vt:lpstr>
      <vt:lpstr>FRD&amp;SFD Motion #63 (DCN:11-19/1824r1)</vt:lpstr>
      <vt:lpstr>FRD&amp;SFD Motion #64 (DCN:11-19/1824r1)</vt:lpstr>
      <vt:lpstr>FRD&amp;SFD Motion #65 (DCN:11-19/1824r1)</vt:lpstr>
      <vt:lpstr>FRD&amp;SFD Motion #66 (DCN:11-19/1824r1)</vt:lpstr>
      <vt:lpstr>FRD&amp;SFD Motion #67 (DCN:11-19/1824r1)</vt:lpstr>
      <vt:lpstr>FRD&amp;SFD Motion #68 (DCN:11-19/1824r1)</vt:lpstr>
      <vt:lpstr>FRD&amp;SFD Motion #69 (DCN:11-19/1824r1)</vt:lpstr>
      <vt:lpstr>FRD&amp;SFD Motion #70 (DCN:11-19/1824r1)</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320</cp:revision>
  <cp:lastPrinted>1601-01-01T00:00:00Z</cp:lastPrinted>
  <dcterms:created xsi:type="dcterms:W3CDTF">2019-01-14T15:07:49Z</dcterms:created>
  <dcterms:modified xsi:type="dcterms:W3CDTF">2019-11-15T02:41:54Z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16ab9d0b-7acc-45b1-b8d1-4149d2e73c65</vt:lpwstr>
  </property>
  <property fmtid="{D5CDD505-2E9C-101B-9397-08002B2CF9AE}" pid="3" name="CTP_TimeStamp">
    <vt:lpwstr>2019-11-15 02:41:53Z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