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3"/>
  </p:notesMasterIdLst>
  <p:handoutMasterIdLst>
    <p:handoutMasterId r:id="rId64"/>
  </p:handoutMasterIdLst>
  <p:sldIdLst>
    <p:sldId id="256" r:id="rId3"/>
    <p:sldId id="257" r:id="rId4"/>
    <p:sldId id="303" r:id="rId5"/>
    <p:sldId id="329" r:id="rId6"/>
    <p:sldId id="330" r:id="rId7"/>
    <p:sldId id="331" r:id="rId8"/>
    <p:sldId id="332" r:id="rId9"/>
    <p:sldId id="333" r:id="rId10"/>
    <p:sldId id="334" r:id="rId11"/>
    <p:sldId id="335" r:id="rId12"/>
    <p:sldId id="336" r:id="rId13"/>
    <p:sldId id="337" r:id="rId14"/>
    <p:sldId id="341" r:id="rId15"/>
    <p:sldId id="342" r:id="rId16"/>
    <p:sldId id="343" r:id="rId17"/>
    <p:sldId id="344" r:id="rId18"/>
    <p:sldId id="345" r:id="rId19"/>
    <p:sldId id="346" r:id="rId20"/>
    <p:sldId id="347" r:id="rId21"/>
    <p:sldId id="348" r:id="rId22"/>
    <p:sldId id="350" r:id="rId23"/>
    <p:sldId id="349" r:id="rId24"/>
    <p:sldId id="351" r:id="rId25"/>
    <p:sldId id="352" r:id="rId26"/>
    <p:sldId id="353" r:id="rId27"/>
    <p:sldId id="354" r:id="rId28"/>
    <p:sldId id="355" r:id="rId29"/>
    <p:sldId id="356" r:id="rId30"/>
    <p:sldId id="357" r:id="rId31"/>
    <p:sldId id="358" r:id="rId32"/>
    <p:sldId id="359" r:id="rId33"/>
    <p:sldId id="365" r:id="rId34"/>
    <p:sldId id="390" r:id="rId35"/>
    <p:sldId id="391" r:id="rId36"/>
    <p:sldId id="392" r:id="rId37"/>
    <p:sldId id="393" r:id="rId38"/>
    <p:sldId id="394" r:id="rId39"/>
    <p:sldId id="395" r:id="rId40"/>
    <p:sldId id="396" r:id="rId41"/>
    <p:sldId id="397" r:id="rId42"/>
    <p:sldId id="398" r:id="rId43"/>
    <p:sldId id="375" r:id="rId44"/>
    <p:sldId id="376" r:id="rId45"/>
    <p:sldId id="377" r:id="rId46"/>
    <p:sldId id="371" r:id="rId47"/>
    <p:sldId id="378" r:id="rId48"/>
    <p:sldId id="379" r:id="rId49"/>
    <p:sldId id="372" r:id="rId50"/>
    <p:sldId id="380" r:id="rId51"/>
    <p:sldId id="373" r:id="rId52"/>
    <p:sldId id="374" r:id="rId53"/>
    <p:sldId id="381" r:id="rId54"/>
    <p:sldId id="382" r:id="rId55"/>
    <p:sldId id="383" r:id="rId56"/>
    <p:sldId id="384" r:id="rId57"/>
    <p:sldId id="385" r:id="rId58"/>
    <p:sldId id="386" r:id="rId59"/>
    <p:sldId id="387" r:id="rId60"/>
    <p:sldId id="388" r:id="rId61"/>
    <p:sldId id="389" r:id="rId6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Lst>
        </p14:section>
        <p14:section name="2019-9 Hanoi, Vietnam" id="{9D6249CE-5C87-4ED4-B319-7A30FEA18DF1}">
          <p14:sldIdLst>
            <p14:sldId id="365"/>
            <p14:sldId id="390"/>
            <p14:sldId id="391"/>
            <p14:sldId id="392"/>
            <p14:sldId id="393"/>
            <p14:sldId id="394"/>
            <p14:sldId id="395"/>
            <p14:sldId id="396"/>
            <p14:sldId id="397"/>
            <p14:sldId id="398"/>
            <p14:sldId id="375"/>
            <p14:sldId id="376"/>
            <p14:sldId id="377"/>
            <p14:sldId id="371"/>
            <p14:sldId id="378"/>
            <p14:sldId id="379"/>
            <p14:sldId id="372"/>
            <p14:sldId id="380"/>
            <p14:sldId id="373"/>
            <p14:sldId id="374"/>
            <p14:sldId id="381"/>
            <p14:sldId id="382"/>
            <p14:sldId id="383"/>
            <p14:sldId id="384"/>
            <p14:sldId id="385"/>
            <p14:sldId id="386"/>
            <p14:sldId id="387"/>
            <p14:sldId id="388"/>
            <p14:sldId id="3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6" autoAdjust="0"/>
    <p:restoredTop sz="95914" autoAdjust="0"/>
  </p:normalViewPr>
  <p:slideViewPr>
    <p:cSldViewPr>
      <p:cViewPr varScale="1">
        <p:scale>
          <a:sx n="77" d="100"/>
          <a:sy n="77" d="100"/>
        </p:scale>
        <p:origin x="854" y="72"/>
      </p:cViewPr>
      <p:guideLst>
        <p:guide orient="horz" pos="2160"/>
        <p:guide pos="2880"/>
      </p:guideLst>
    </p:cSldViewPr>
  </p:slideViewPr>
  <p:outlineViewPr>
    <p:cViewPr varScale="1">
      <p:scale>
        <a:sx n="170" d="200"/>
        <a:sy n="170" d="200"/>
      </p:scale>
      <p:origin x="0" y="-27201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26283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847230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3C593-AFE8-41F9-9FF1-1E1BACEAC107}"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64364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23C593-AFE8-41F9-9FF1-1E1BACEAC107}"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36787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23C593-AFE8-41F9-9FF1-1E1BACEAC107}"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67472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23C593-AFE8-41F9-9FF1-1E1BACEAC107}"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556030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3C593-AFE8-41F9-9FF1-1E1BACEAC107}"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224372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393958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4243186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69200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76109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802.11-19/0514r9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C593-AFE8-41F9-9FF1-1E1BACEAC107}" type="datetimeFigureOut">
              <a:rPr lang="en-US" smtClean="0"/>
              <a:t>9/19/2019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8C84E-5B62-4EC0-9C25-8C55A475B1E8}" type="slidenum">
              <a:rPr lang="en-US" smtClean="0"/>
              <a:t>‹#›</a:t>
            </a:fld>
            <a:endParaRPr lang="en-US"/>
          </a:p>
        </p:txBody>
      </p:sp>
    </p:spTree>
    <p:extLst>
      <p:ext uri="{BB962C8B-B14F-4D97-AF65-F5344CB8AC3E}">
        <p14:creationId xmlns:p14="http://schemas.microsoft.com/office/powerpoint/2010/main" val="131340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1147349"/>
              </p:ext>
            </p:extLst>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362" name="Document" r:id="rId4" imgW="8267030" imgH="2515421" progId="Word.Document.8">
                  <p:embed/>
                </p:oleObj>
              </mc:Choice>
              <mc:Fallback>
                <p:oleObj name="Document" r:id="rId4" imgW="8267030" imgH="2515421"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pPr>
                <a:spcBef>
                  <a:spcPct val="0"/>
                </a:spcBef>
                <a:buFontTx/>
                <a:buNone/>
              </a:pPr>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33530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360520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04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06230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a:extLst/>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8308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96741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098433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444250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a:extLst/>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42366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51940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00065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#17 </a:t>
            </a:r>
            <a:r>
              <a:rPr lang="en-US" dirty="0"/>
              <a:t>-- </a:t>
            </a:r>
            <a:r>
              <a:rPr lang="en-US" dirty="0" smtClean="0"/>
              <a:t>#26</a:t>
            </a:r>
            <a:endParaRPr lang="en-US" dirty="0"/>
          </a:p>
          <a:p>
            <a:endParaRPr lang="en-US" dirty="0"/>
          </a:p>
          <a:p>
            <a:r>
              <a:rPr lang="en-US" dirty="0" smtClean="0"/>
              <a:t>Vienna, Austria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5918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r>
              <a:rPr lang="en-US" dirty="0" err="1" smtClean="0"/>
              <a:t>Ioannis</a:t>
            </a:r>
            <a:r>
              <a:rPr lang="en-US" dirty="0" smtClean="0"/>
              <a:t> Sarris</a:t>
            </a:r>
          </a:p>
          <a:p>
            <a:pPr>
              <a:defRPr/>
            </a:pPr>
            <a:r>
              <a:rPr lang="en-US" dirty="0" smtClean="0"/>
              <a:t>Result: Passed with unanimous consent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1057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a:t>
                </a:r>
                <a:r>
                  <a:rPr lang="en-US" sz="1100" b="0" dirty="0"/>
                  <a:t>SD</a:t>
                </a:r>
                <a:r>
                  <a:rPr lang="en-US" sz="1800" b="0" dirty="0"/>
                  <a:t>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333"/>
                </a:stretch>
              </a:blipFill>
              <a:extLst/>
            </p:spPr>
            <p:txBody>
              <a:bodyPr/>
              <a:lstStyle/>
              <a:p>
                <a:r>
                  <a:rPr lang="en-US">
                    <a:noFill/>
                  </a:rPr>
                  <a:t> </a:t>
                </a:r>
              </a:p>
            </p:txBody>
          </p:sp>
        </mc:Fallback>
      </mc:AlternateContent>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a:t>
            </a:r>
            <a:r>
              <a:rPr lang="en-US" dirty="0" smtClean="0"/>
              <a:t>11p PPDU </a:t>
            </a:r>
            <a:r>
              <a:rPr lang="en-US" dirty="0"/>
              <a:t>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repeated 11p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James </a:t>
            </a:r>
            <a:r>
              <a:rPr lang="en-US" dirty="0" err="1" smtClean="0"/>
              <a:t>Lepp</a:t>
            </a:r>
            <a:endParaRPr lang="en-US" dirty="0" smtClean="0"/>
          </a:p>
          <a:p>
            <a:pPr>
              <a:defRPr/>
            </a:pPr>
            <a:r>
              <a:rPr lang="en-US" dirty="0" smtClean="0"/>
              <a:t>Second: </a:t>
            </a:r>
            <a:r>
              <a:rPr lang="en-US" dirty="0" err="1" smtClean="0"/>
              <a:t>Dongguk</a:t>
            </a:r>
            <a:r>
              <a:rPr lang="en-US" dirty="0" smtClean="0"/>
              <a:t> Lim</a:t>
            </a:r>
          </a:p>
          <a:p>
            <a:pPr>
              <a:defRPr/>
            </a:pPr>
            <a:r>
              <a:rPr lang="en-US" dirty="0" smtClean="0"/>
              <a:t>Result:  16Y/0N/11A</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45274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48085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632472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a:t>
            </a:r>
            <a:r>
              <a:rPr lang="en-US" dirty="0" smtClean="0"/>
              <a:t>improve transmission </a:t>
            </a:r>
            <a:r>
              <a:rPr lang="en-US" dirty="0"/>
              <a:t>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Ronny Kim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327928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#23</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605945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#24</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6119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675796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19841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38946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September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#27 </a:t>
            </a:r>
            <a:r>
              <a:rPr lang="en-US" dirty="0"/>
              <a:t>-- </a:t>
            </a:r>
            <a:r>
              <a:rPr lang="en-US" dirty="0" smtClean="0"/>
              <a:t>#xx</a:t>
            </a:r>
            <a:endParaRPr lang="en-US" dirty="0"/>
          </a:p>
          <a:p>
            <a:endParaRPr lang="en-US" dirty="0"/>
          </a:p>
          <a:p>
            <a:r>
              <a:rPr lang="en-US" dirty="0" smtClean="0"/>
              <a:t>Hanoi, Vietnam</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012064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Move </a:t>
            </a:r>
            <a:r>
              <a:rPr lang="en-US" dirty="0"/>
              <a:t>to add the following text to </a:t>
            </a:r>
            <a:r>
              <a:rPr lang="en-US" dirty="0" smtClean="0"/>
              <a:t>Section 3.2 of 11bd SFD: </a:t>
            </a:r>
          </a:p>
          <a:p>
            <a:pPr lvl="0"/>
            <a:endParaRPr lang="en-US" dirty="0" smtClean="0"/>
          </a:p>
          <a:p>
            <a:pPr lvl="0"/>
            <a:r>
              <a:rPr lang="en-US" dirty="0" smtClean="0"/>
              <a:t>“For </a:t>
            </a:r>
            <a:r>
              <a:rPr lang="en-US" dirty="0"/>
              <a:t>each frame carried in a 11bd PPDU, one MPDU Delimiter shall be used to indicate the length of the frame  in octets</a:t>
            </a:r>
            <a:r>
              <a:rPr lang="en-US" dirty="0" smtClean="0"/>
              <a:t>.”</a:t>
            </a:r>
            <a:endParaRPr lang="en-US" dirty="0"/>
          </a:p>
          <a:p>
            <a:endParaRPr lang="en-US" dirty="0"/>
          </a:p>
          <a:p>
            <a:r>
              <a:rPr lang="en-US" dirty="0" smtClean="0"/>
              <a:t>Mover: Liwen Chu</a:t>
            </a:r>
          </a:p>
          <a:p>
            <a:r>
              <a:rPr lang="en-US" altLang="zh-CN" dirty="0"/>
              <a:t>Second: </a:t>
            </a:r>
            <a:r>
              <a:rPr lang="en-US" altLang="zh-CN" dirty="0" err="1"/>
              <a:t>Hongyuan</a:t>
            </a:r>
            <a:r>
              <a:rPr lang="en-US" altLang="zh-CN" dirty="0"/>
              <a:t> Zhang</a:t>
            </a:r>
          </a:p>
          <a:p>
            <a:r>
              <a:rPr lang="en-US" altLang="zh-CN" dirty="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#27</a:t>
            </a:r>
            <a:br>
              <a:rPr lang="en-US" altLang="zh-CN" dirty="0" smtClean="0"/>
            </a:br>
            <a:r>
              <a:rPr lang="en-US" altLang="zh-CN" sz="2400" dirty="0" smtClean="0"/>
              <a:t>(DCN:</a:t>
            </a:r>
            <a:r>
              <a:rPr lang="en-US" sz="2400" dirty="0" smtClean="0"/>
              <a:t>11-19/1619r0)</a:t>
            </a:r>
            <a:endParaRPr lang="en-US" altLang="zh-CN" sz="2400" dirty="0" smtClean="0"/>
          </a:p>
        </p:txBody>
      </p:sp>
      <p:sp>
        <p:nvSpPr>
          <p:cNvPr id="9" name="Footer Placeholder 4">
            <a:extLst>
              <a:ext uri="{FF2B5EF4-FFF2-40B4-BE49-F238E27FC236}">
                <a16:creationId xmlns:a16="http://schemas.microsoft.com/office/drawing/2014/main" xmlns="" id="{5E9C36C9-6A40-2E44-9449-1726C8D5B289}"/>
              </a:ext>
            </a:extLst>
          </p:cNvPr>
          <p:cNvSpPr txBox="1">
            <a:spLocks/>
          </p:cNvSpPr>
          <p:nvPr/>
        </p:nvSpPr>
        <p:spPr>
          <a:xfrm>
            <a:off x="5510218" y="6488385"/>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e-DE" dirty="0" smtClean="0"/>
              <a:t>Bo Sun (ZTE)</a:t>
            </a:r>
            <a:endParaRPr lang="en-GB" dirty="0"/>
          </a:p>
        </p:txBody>
      </p:sp>
    </p:spTree>
    <p:extLst>
      <p:ext uri="{BB962C8B-B14F-4D97-AF65-F5344CB8AC3E}">
        <p14:creationId xmlns:p14="http://schemas.microsoft.com/office/powerpoint/2010/main" val="2065761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3.1 of </a:t>
            </a:r>
            <a:r>
              <a:rPr lang="en-US" dirty="0"/>
              <a:t>11bd SFD </a:t>
            </a:r>
            <a:endParaRPr lang="en-US" dirty="0" smtClean="0"/>
          </a:p>
          <a:p>
            <a:endParaRPr lang="en-US" dirty="0"/>
          </a:p>
          <a:p>
            <a:pPr lvl="0">
              <a:buFont typeface="Arial" panose="020B0604020202020204" pitchFamily="34" charset="0"/>
              <a:buChar char="•"/>
            </a:pPr>
            <a:r>
              <a:rPr lang="en-US" sz="1800" dirty="0"/>
              <a:t>11bd L-STF shall be boosted by 3dB when NGV data portion is modulated with BPSK.</a:t>
            </a:r>
          </a:p>
          <a:p>
            <a:pPr lvl="0">
              <a:buFont typeface="Arial" panose="020B0604020202020204" pitchFamily="34" charset="0"/>
              <a:buChar char="•"/>
            </a:pPr>
            <a:r>
              <a:rPr lang="en-US" sz="1800" dirty="0"/>
              <a:t>11bd L-LTF shall be boosted by 3dB when NGV data portion is modulated with BPSK.</a:t>
            </a:r>
          </a:p>
          <a:p>
            <a:endParaRPr lang="en-US" dirty="0"/>
          </a:p>
          <a:p>
            <a:r>
              <a:rPr lang="en-US" dirty="0" smtClean="0"/>
              <a:t>Mover: Prashant Sharma</a:t>
            </a:r>
          </a:p>
          <a:p>
            <a:r>
              <a:rPr lang="en-US" altLang="zh-CN" dirty="0"/>
              <a:t>Second: </a:t>
            </a:r>
            <a:r>
              <a:rPr lang="en-US" altLang="zh-CN" dirty="0" err="1"/>
              <a:t>Hongyuan</a:t>
            </a:r>
            <a:r>
              <a:rPr lang="en-US" altLang="zh-CN" dirty="0"/>
              <a:t> Zhang</a:t>
            </a:r>
          </a:p>
          <a:p>
            <a:r>
              <a:rPr lang="en-US" altLang="zh-CN" dirty="0"/>
              <a:t>Result: </a:t>
            </a:r>
            <a:r>
              <a:rPr lang="en-US" altLang="zh-CN" dirty="0" smtClean="0"/>
              <a:t>Y6/N4/A5.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#28</a:t>
            </a:r>
            <a:br>
              <a:rPr lang="en-US" altLang="zh-CN" dirty="0" smtClean="0"/>
            </a:br>
            <a:r>
              <a:rPr lang="en-US" altLang="zh-CN" sz="2000" dirty="0" smtClean="0"/>
              <a:t>(DCN:</a:t>
            </a:r>
            <a:r>
              <a:rPr lang="en-US" sz="2000" dirty="0" smtClean="0"/>
              <a:t>1470r0)</a:t>
            </a:r>
            <a:endParaRPr lang="en-US" altLang="zh-CN" sz="2000" dirty="0" smtClean="0"/>
          </a:p>
        </p:txBody>
      </p:sp>
    </p:spTree>
    <p:extLst>
      <p:ext uri="{BB962C8B-B14F-4D97-AF65-F5344CB8AC3E}">
        <p14:creationId xmlns:p14="http://schemas.microsoft.com/office/powerpoint/2010/main" val="2043546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make </a:t>
            </a:r>
            <a:r>
              <a:rPr lang="en-US" dirty="0"/>
              <a:t>the following </a:t>
            </a:r>
            <a:r>
              <a:rPr lang="en-US" dirty="0" smtClean="0"/>
              <a:t>changes in </a:t>
            </a:r>
            <a:r>
              <a:rPr lang="en-US" dirty="0"/>
              <a:t>11bd SFD </a:t>
            </a:r>
            <a:endParaRPr lang="en-US" dirty="0" smtClean="0"/>
          </a:p>
          <a:p>
            <a:endParaRPr lang="en-US" dirty="0"/>
          </a:p>
          <a:p>
            <a:pPr lvl="0">
              <a:buFont typeface="Arial" panose="020B0604020202020204" pitchFamily="34" charset="0"/>
              <a:buChar char="•"/>
            </a:pPr>
            <a:r>
              <a:rPr lang="en-GB" sz="2000" dirty="0" smtClean="0"/>
              <a:t>Remove </a:t>
            </a:r>
            <a:r>
              <a:rPr lang="en-GB" sz="2000" dirty="0"/>
              <a:t>Section 4.1 Physical </a:t>
            </a:r>
            <a:r>
              <a:rPr lang="en-GB" sz="2000" dirty="0" smtClean="0"/>
              <a:t>Layer</a:t>
            </a:r>
            <a:endParaRPr lang="en-US" sz="2000" dirty="0"/>
          </a:p>
          <a:p>
            <a:pPr lvl="0">
              <a:buFont typeface="Arial" panose="020B0604020202020204" pitchFamily="34" charset="0"/>
              <a:buChar char="•"/>
            </a:pPr>
            <a:r>
              <a:rPr lang="en-GB" sz="2000" dirty="0" smtClean="0"/>
              <a:t>Add </a:t>
            </a:r>
            <a:r>
              <a:rPr lang="en-GB" sz="2000" dirty="0"/>
              <a:t>the following text in Section 4.2</a:t>
            </a:r>
            <a:endParaRPr lang="en-US" sz="2000" dirty="0"/>
          </a:p>
          <a:p>
            <a:r>
              <a:rPr lang="en-GB" sz="2000" dirty="0"/>
              <a:t>“11bd </a:t>
            </a:r>
            <a:r>
              <a:rPr lang="en-GB" sz="2000" dirty="0" smtClean="0"/>
              <a:t>supports enabling </a:t>
            </a:r>
            <a:r>
              <a:rPr lang="en-GB" sz="2000" dirty="0"/>
              <a:t>DMG operation </a:t>
            </a:r>
            <a:r>
              <a:rPr lang="en-GB" sz="2000" dirty="0" smtClean="0"/>
              <a:t>when dot11OCBActivated is </a:t>
            </a:r>
            <a:r>
              <a:rPr lang="en-GB" sz="2000" dirty="0"/>
              <a:t>true.” </a:t>
            </a:r>
            <a:endParaRPr lang="en-US" sz="2000" dirty="0"/>
          </a:p>
          <a:p>
            <a:endParaRPr lang="en-US" dirty="0"/>
          </a:p>
          <a:p>
            <a:r>
              <a:rPr lang="en-US" dirty="0" smtClean="0"/>
              <a:t>Mover: Hiroyuki </a:t>
            </a:r>
            <a:r>
              <a:rPr lang="en-US" dirty="0" err="1" smtClean="0"/>
              <a:t>Motozuka</a:t>
            </a:r>
            <a:endParaRPr lang="en-US" dirty="0" smtClean="0"/>
          </a:p>
          <a:p>
            <a:r>
              <a:rPr lang="en-US" altLang="zh-CN" dirty="0"/>
              <a:t>Second: </a:t>
            </a:r>
            <a:r>
              <a:rPr lang="en-US" altLang="zh-CN" dirty="0" err="1"/>
              <a:t>Bahar</a:t>
            </a:r>
            <a:r>
              <a:rPr lang="en-US" altLang="zh-CN" dirty="0"/>
              <a:t> </a:t>
            </a:r>
            <a:r>
              <a:rPr lang="en-US" altLang="zh-CN" dirty="0" err="1"/>
              <a:t>Sadeghi</a:t>
            </a:r>
            <a:endParaRPr lang="en-US" altLang="zh-CN" dirty="0"/>
          </a:p>
          <a:p>
            <a:r>
              <a:rPr lang="en-US" altLang="zh-CN" dirty="0"/>
              <a:t>Result: </a:t>
            </a:r>
            <a:r>
              <a:rPr lang="en-US" altLang="zh-CN" dirty="0" smtClean="0"/>
              <a:t>Approved by </a:t>
            </a:r>
            <a:r>
              <a:rPr lang="en-US" altLang="zh-CN" dirty="0"/>
              <a:t>unanimous </a:t>
            </a:r>
            <a:r>
              <a:rPr lang="en-US" altLang="zh-CN" dirty="0" smtClean="0"/>
              <a:t>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#29</a:t>
            </a:r>
            <a:br>
              <a:rPr lang="en-US" altLang="zh-CN" dirty="0" smtClean="0"/>
            </a:br>
            <a:r>
              <a:rPr lang="en-US" altLang="zh-CN" sz="2400" dirty="0" smtClean="0"/>
              <a:t>(DCN:11-19/1162r0)</a:t>
            </a:r>
          </a:p>
        </p:txBody>
      </p:sp>
    </p:spTree>
    <p:extLst>
      <p:ext uri="{BB962C8B-B14F-4D97-AF65-F5344CB8AC3E}">
        <p14:creationId xmlns:p14="http://schemas.microsoft.com/office/powerpoint/2010/main" val="1409472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485" y="1946512"/>
            <a:ext cx="7770813" cy="4113213"/>
          </a:xfrm>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Y9/N0/A4. </a:t>
            </a:r>
            <a:r>
              <a:rPr lang="en-US" altLang="zh-CN" dirty="0" smtClean="0"/>
              <a:t>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#30</a:t>
            </a:r>
            <a:r>
              <a:rPr lang="en-US" altLang="zh-CN" dirty="0"/>
              <a:t/>
            </a:r>
            <a:br>
              <a:rPr lang="en-US" altLang="zh-CN" dirty="0"/>
            </a:br>
            <a:r>
              <a:rPr lang="en-US" altLang="zh-CN" sz="2000" dirty="0" smtClean="0"/>
              <a:t>(DCN: </a:t>
            </a:r>
            <a:r>
              <a:rPr lang="en-US" sz="2000" dirty="0" smtClean="0"/>
              <a:t>11-19/1151r3)</a:t>
            </a:r>
            <a:endParaRPr lang="en-US" altLang="zh-CN" dirty="0" smtClean="0"/>
          </a:p>
        </p:txBody>
      </p:sp>
      <p:pic>
        <p:nvPicPr>
          <p:cNvPr id="4098"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780928"/>
            <a:ext cx="430649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796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least two values of </a:t>
            </a:r>
            <a:r>
              <a:rPr lang="en-US" dirty="0" err="1" smtClean="0"/>
              <a:t>midamble</a:t>
            </a:r>
            <a:r>
              <a:rPr lang="en-US" dirty="0" smtClean="0"/>
              <a:t> periodicity</a:t>
            </a:r>
            <a:r>
              <a:rPr lang="en-US" dirty="0"/>
              <a:t>. </a:t>
            </a:r>
          </a:p>
          <a:p>
            <a:r>
              <a:rPr lang="en-US" dirty="0" smtClean="0"/>
              <a:t>	</a:t>
            </a:r>
            <a:r>
              <a:rPr lang="en-US" dirty="0" err="1" smtClean="0"/>
              <a:t>Midamble</a:t>
            </a:r>
            <a:r>
              <a:rPr lang="en-US" dirty="0" smtClean="0"/>
              <a:t> </a:t>
            </a:r>
            <a:r>
              <a:rPr lang="en-US" dirty="0"/>
              <a:t>periodicity is TBD</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#31</a:t>
            </a:r>
            <a:r>
              <a:rPr lang="en-US" altLang="zh-CN" dirty="0"/>
              <a:t/>
            </a:r>
            <a:br>
              <a:rPr lang="en-US" altLang="zh-CN" dirty="0"/>
            </a:br>
            <a:r>
              <a:rPr lang="en-US" altLang="zh-CN" sz="2400" dirty="0"/>
              <a:t>(DCN: </a:t>
            </a:r>
            <a:r>
              <a:rPr lang="en-US" sz="2400" dirty="0"/>
              <a:t>11-19/1151r3)</a:t>
            </a:r>
            <a:endParaRPr lang="en-US" altLang="zh-CN" dirty="0" smtClean="0"/>
          </a:p>
        </p:txBody>
      </p:sp>
    </p:spTree>
    <p:extLst>
      <p:ext uri="{BB962C8B-B14F-4D97-AF65-F5344CB8AC3E}">
        <p14:creationId xmlns:p14="http://schemas.microsoft.com/office/powerpoint/2010/main" val="1114933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a:r>
            <a:r>
              <a:rPr lang="en-US" dirty="0" err="1"/>
              <a:t>Midamble</a:t>
            </a:r>
            <a:r>
              <a:rPr lang="en-US" dirty="0"/>
              <a:t> periodicity indication </a:t>
            </a:r>
            <a:r>
              <a:rPr lang="en-US" dirty="0" smtClean="0"/>
              <a:t>in </a:t>
            </a:r>
            <a:r>
              <a:rPr lang="en-US" dirty="0"/>
              <a:t>number of OFDM symbols  in the Data field. </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#32</a:t>
            </a:r>
            <a:br>
              <a:rPr lang="en-US" altLang="zh-CN" dirty="0" smtClean="0"/>
            </a:br>
            <a:r>
              <a:rPr lang="en-US" altLang="zh-CN" sz="2400" dirty="0"/>
              <a:t>(DCN: </a:t>
            </a:r>
            <a:r>
              <a:rPr lang="en-US" sz="2400" dirty="0"/>
              <a:t>11-19/1151r3</a:t>
            </a:r>
            <a:r>
              <a:rPr lang="en-US" sz="2400" dirty="0" smtClean="0"/>
              <a:t>)</a:t>
            </a:r>
            <a:br>
              <a:rPr lang="en-US" sz="2400" dirty="0" smtClean="0"/>
            </a:br>
            <a:r>
              <a:rPr lang="en-US" sz="2000" dirty="0" smtClean="0">
                <a:solidFill>
                  <a:srgbClr val="C00000"/>
                </a:solidFill>
              </a:rPr>
              <a:t>[Motion was amended---refer to the minutes]</a:t>
            </a:r>
            <a:endParaRPr lang="en-US" altLang="zh-CN" sz="2000" dirty="0" smtClean="0">
              <a:solidFill>
                <a:srgbClr val="C00000"/>
              </a:solidFill>
            </a:endParaRPr>
          </a:p>
        </p:txBody>
      </p:sp>
    </p:spTree>
    <p:extLst>
      <p:ext uri="{BB962C8B-B14F-4D97-AF65-F5344CB8AC3E}">
        <p14:creationId xmlns:p14="http://schemas.microsoft.com/office/powerpoint/2010/main" val="15164100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dirty="0" smtClean="0"/>
              <a:t>“</a:t>
            </a:r>
            <a:r>
              <a:rPr lang="en-US" dirty="0"/>
              <a:t>11bd shall support 2x Compressed NGV-LTF.</a:t>
            </a:r>
          </a:p>
          <a:p>
            <a:r>
              <a:rPr lang="en-US" dirty="0" err="1"/>
              <a:t>Midamble</a:t>
            </a:r>
            <a:r>
              <a:rPr lang="en-US" dirty="0"/>
              <a:t> is the same format as </a:t>
            </a:r>
            <a:r>
              <a:rPr lang="en-US" dirty="0" smtClean="0"/>
              <a:t>NGV-LTF.”</a:t>
            </a:r>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Y9/N0/A6. </a:t>
            </a:r>
            <a:r>
              <a:rPr lang="en-US" altLang="zh-CN" dirty="0" smtClean="0"/>
              <a:t>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#33</a:t>
            </a:r>
            <a:br>
              <a:rPr lang="en-US" altLang="zh-CN" dirty="0" smtClean="0"/>
            </a:br>
            <a:r>
              <a:rPr lang="en-US" sz="2400" dirty="0"/>
              <a:t> </a:t>
            </a:r>
            <a:r>
              <a:rPr lang="en-US" sz="2400" dirty="0" smtClean="0"/>
              <a:t>(DCN: 11-19/1152r2)</a:t>
            </a:r>
            <a:endParaRPr lang="en-US" altLang="zh-CN" sz="2400" dirty="0" smtClean="0"/>
          </a:p>
        </p:txBody>
      </p:sp>
    </p:spTree>
    <p:extLst>
      <p:ext uri="{BB962C8B-B14F-4D97-AF65-F5344CB8AC3E}">
        <p14:creationId xmlns:p14="http://schemas.microsoft.com/office/powerpoint/2010/main" val="38417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2819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sz="1800" dirty="0" smtClean="0"/>
              <a:t>	“NGV-Signal </a:t>
            </a:r>
            <a:r>
              <a:rPr lang="en-US" sz="1800" dirty="0"/>
              <a:t>field shall include 1 bit to indicate NGV-LTF format.</a:t>
            </a:r>
          </a:p>
          <a:p>
            <a:r>
              <a:rPr lang="en-US" sz="1800" dirty="0" smtClean="0"/>
              <a:t>	The </a:t>
            </a:r>
            <a:r>
              <a:rPr lang="en-US" sz="1800" dirty="0"/>
              <a:t>first option is 2x compressed </a:t>
            </a:r>
            <a:r>
              <a:rPr lang="en-US" sz="1800" dirty="0" smtClean="0"/>
              <a:t>LTF.</a:t>
            </a:r>
            <a:endParaRPr lang="en-US" sz="1800" dirty="0"/>
          </a:p>
          <a:p>
            <a:r>
              <a:rPr lang="en-US" sz="1800" dirty="0" smtClean="0"/>
              <a:t>	The </a:t>
            </a:r>
            <a:r>
              <a:rPr lang="en-US" sz="1800" dirty="0"/>
              <a:t>second option is non-compressed </a:t>
            </a:r>
            <a:r>
              <a:rPr lang="en-US" sz="1800" dirty="0" smtClean="0"/>
              <a:t>LTF.”</a:t>
            </a:r>
            <a:endParaRPr lang="en-US" sz="1800" dirty="0"/>
          </a:p>
          <a:p>
            <a:endParaRPr lang="en-US" dirty="0" smtClean="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t>
            </a:r>
            <a:r>
              <a:rPr lang="en-US" altLang="zh-CN" dirty="0" smtClean="0"/>
              <a:t>Y8/N1/A5. </a:t>
            </a:r>
            <a:r>
              <a:rPr lang="en-US" altLang="zh-CN" dirty="0" smtClean="0"/>
              <a:t>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#34</a:t>
            </a:r>
            <a:br>
              <a:rPr lang="en-US" altLang="zh-CN" dirty="0" smtClean="0"/>
            </a:br>
            <a:r>
              <a:rPr lang="en-US" sz="2400" dirty="0"/>
              <a:t> (DCN: 11-19/1152r2)</a:t>
            </a:r>
            <a:endParaRPr lang="en-US" altLang="zh-CN" dirty="0" smtClean="0"/>
          </a:p>
        </p:txBody>
      </p:sp>
    </p:spTree>
    <p:extLst>
      <p:ext uri="{BB962C8B-B14F-4D97-AF65-F5344CB8AC3E}">
        <p14:creationId xmlns:p14="http://schemas.microsoft.com/office/powerpoint/2010/main" val="1968234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at least one of A-MPDU or A-MSDU operation to work for broadcast OCB</a:t>
            </a:r>
            <a:r>
              <a:rPr lang="en-US" dirty="0" smtClean="0"/>
              <a:t>.”</a:t>
            </a:r>
          </a:p>
          <a:p>
            <a:endParaRPr lang="en-US" dirty="0"/>
          </a:p>
          <a:p>
            <a:r>
              <a:rPr lang="en-US" dirty="0" smtClean="0"/>
              <a:t>Mover: James Lepp</a:t>
            </a:r>
          </a:p>
          <a:p>
            <a:r>
              <a:rPr lang="en-US" altLang="zh-CN" dirty="0"/>
              <a:t>Second: Joseph Levy</a:t>
            </a:r>
          </a:p>
          <a:p>
            <a:r>
              <a:rPr lang="en-US" altLang="zh-CN" dirty="0"/>
              <a:t>Result: </a:t>
            </a:r>
            <a:r>
              <a:rPr lang="en-US" altLang="zh-CN" dirty="0" smtClean="0"/>
              <a:t>Y6/N6/A4.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#35</a:t>
            </a:r>
            <a:br>
              <a:rPr lang="en-US" altLang="zh-CN" dirty="0" smtClean="0"/>
            </a:br>
            <a:r>
              <a:rPr lang="en-US" altLang="zh-CN" sz="2400" dirty="0" smtClean="0"/>
              <a:t>(DCN:11-19/1502r1 )</a:t>
            </a:r>
          </a:p>
        </p:txBody>
      </p:sp>
    </p:spTree>
    <p:extLst>
      <p:ext uri="{BB962C8B-B14F-4D97-AF65-F5344CB8AC3E}">
        <p14:creationId xmlns:p14="http://schemas.microsoft.com/office/powerpoint/2010/main" val="37454838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both A-MSDU and A-MPDU operation to work for unicast OCB and not to exceed the constraints on A-MSDU in A-MPDU as defined in 802.11ac</a:t>
            </a:r>
            <a:r>
              <a:rPr lang="en-US" dirty="0" smtClean="0"/>
              <a:t>.’</a:t>
            </a:r>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#36</a:t>
            </a:r>
            <a:br>
              <a:rPr lang="en-US" altLang="zh-CN" dirty="0" smtClean="0"/>
            </a:br>
            <a:r>
              <a:rPr lang="en-US" altLang="zh-CN" sz="2400" dirty="0" smtClean="0"/>
              <a:t>(DCN:11-19/1502r1 )</a:t>
            </a:r>
          </a:p>
        </p:txBody>
      </p:sp>
    </p:spTree>
    <p:extLst>
      <p:ext uri="{BB962C8B-B14F-4D97-AF65-F5344CB8AC3E}">
        <p14:creationId xmlns:p14="http://schemas.microsoft.com/office/powerpoint/2010/main" val="2841304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a:t>
            </a:r>
            <a:r>
              <a:rPr lang="en-US" dirty="0" smtClean="0"/>
              <a:t>11bd FRD </a:t>
            </a:r>
          </a:p>
          <a:p>
            <a:endParaRPr lang="en-US" dirty="0"/>
          </a:p>
          <a:p>
            <a:r>
              <a:rPr lang="en-US" dirty="0" smtClean="0"/>
              <a:t>“802.11bd </a:t>
            </a:r>
            <a:r>
              <a:rPr lang="en-US" dirty="0"/>
              <a:t>considers mechanisms for power saving in NGV</a:t>
            </a:r>
            <a:r>
              <a:rPr lang="en-US" dirty="0" smtClean="0"/>
              <a:t>.”</a:t>
            </a:r>
            <a:endParaRPr lang="en-US" dirty="0"/>
          </a:p>
          <a:p>
            <a:endParaRPr lang="en-US" dirty="0" smtClean="0"/>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#37</a:t>
            </a:r>
            <a:br>
              <a:rPr lang="en-US" altLang="zh-CN" dirty="0" smtClean="0"/>
            </a:br>
            <a:r>
              <a:rPr lang="en-US" altLang="zh-CN" sz="2400" dirty="0" smtClean="0"/>
              <a:t>(DCN:11-19/1503r1 )</a:t>
            </a:r>
          </a:p>
        </p:txBody>
      </p:sp>
    </p:spTree>
    <p:extLst>
      <p:ext uri="{BB962C8B-B14F-4D97-AF65-F5344CB8AC3E}">
        <p14:creationId xmlns:p14="http://schemas.microsoft.com/office/powerpoint/2010/main" val="3871362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smtClean="0"/>
          </a:p>
          <a:p>
            <a:r>
              <a:rPr lang="en-US" dirty="0" smtClean="0"/>
              <a:t>“802.11bd </a:t>
            </a:r>
            <a:r>
              <a:rPr lang="en-US" dirty="0"/>
              <a:t>amendment will allow Wake-up Radio (WUR) for OCB in 5.9GHz</a:t>
            </a:r>
            <a:r>
              <a:rPr lang="en-US" dirty="0" smtClean="0"/>
              <a:t>.”</a:t>
            </a:r>
            <a:endParaRPr lang="en-US" dirty="0"/>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#38</a:t>
            </a:r>
            <a:br>
              <a:rPr lang="en-US" altLang="zh-CN" dirty="0" smtClean="0"/>
            </a:br>
            <a:r>
              <a:rPr lang="en-US" altLang="zh-CN" sz="2400" dirty="0" smtClean="0"/>
              <a:t>(DCN:1503r2 )</a:t>
            </a:r>
          </a:p>
        </p:txBody>
      </p:sp>
    </p:spTree>
    <p:extLst>
      <p:ext uri="{BB962C8B-B14F-4D97-AF65-F5344CB8AC3E}">
        <p14:creationId xmlns:p14="http://schemas.microsoft.com/office/powerpoint/2010/main" val="3422106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r>
              <a:rPr lang="en-US" dirty="0"/>
              <a:t>“The </a:t>
            </a:r>
            <a:r>
              <a:rPr lang="en-US" dirty="0" err="1"/>
              <a:t>Midamble</a:t>
            </a:r>
            <a:r>
              <a:rPr lang="en-US" dirty="0"/>
              <a:t> and NGV-LTF format of 11bd 10MHz PPDU shall use Repeated LTF or Repeated compressed LTF for NGV-Data modulated with </a:t>
            </a:r>
            <a:r>
              <a:rPr lang="en-US" dirty="0" smtClean="0"/>
              <a:t>BPSK”</a:t>
            </a:r>
            <a:endParaRPr lang="en-US" dirty="0"/>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#39</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4219701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“11bd shall use two bits in NGV-SIG to signal the </a:t>
            </a:r>
            <a:r>
              <a:rPr lang="en-US" dirty="0" err="1"/>
              <a:t>Midamble</a:t>
            </a:r>
            <a:r>
              <a:rPr lang="en-US"/>
              <a:t> </a:t>
            </a:r>
            <a:r>
              <a:rPr lang="en-US" smtClean="0"/>
              <a:t>periodicity.”</a:t>
            </a:r>
            <a:endParaRPr lang="en-US" dirty="0" smtClean="0"/>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#40</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1685316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smtClean="0"/>
              <a:t>“One </a:t>
            </a:r>
            <a:r>
              <a:rPr lang="en-US" dirty="0"/>
              <a:t>of the </a:t>
            </a:r>
            <a:r>
              <a:rPr lang="en-US" dirty="0" err="1"/>
              <a:t>Midamble</a:t>
            </a:r>
            <a:r>
              <a:rPr lang="en-US" dirty="0"/>
              <a:t> </a:t>
            </a:r>
            <a:r>
              <a:rPr lang="en-US" dirty="0" smtClean="0"/>
              <a:t>periodicity values </a:t>
            </a:r>
            <a:r>
              <a:rPr lang="en-US" dirty="0"/>
              <a:t>is 4.”</a:t>
            </a:r>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#41</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25226207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 “11bd 20MHz PPDU Data symbol shall use 11ac 40MHz OFDM </a:t>
            </a:r>
            <a:r>
              <a:rPr lang="en-US" dirty="0" err="1"/>
              <a:t>downclock</a:t>
            </a:r>
            <a:r>
              <a:rPr lang="en-US" dirty="0"/>
              <a:t> by 2.”</a:t>
            </a:r>
          </a:p>
          <a:p>
            <a:r>
              <a:rPr lang="en-US" dirty="0"/>
              <a:t>              </a:t>
            </a:r>
            <a:endParaRPr lang="en-US" dirty="0" smtClean="0"/>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#42</a:t>
            </a:r>
            <a:r>
              <a:rPr lang="en-US" altLang="zh-CN" dirty="0"/>
              <a:t/>
            </a:r>
            <a:br>
              <a:rPr lang="en-US" altLang="zh-CN" dirty="0"/>
            </a:br>
            <a:r>
              <a:rPr lang="en-US" altLang="zh-CN" sz="2400" dirty="0" smtClean="0"/>
              <a:t>(DCN: </a:t>
            </a:r>
            <a:r>
              <a:rPr lang="en-US" sz="2400" dirty="0" smtClean="0"/>
              <a:t>11-19/1473r0)</a:t>
            </a:r>
            <a:endParaRPr lang="en-US" altLang="zh-CN" dirty="0" smtClean="0"/>
          </a:p>
        </p:txBody>
      </p:sp>
    </p:spTree>
    <p:extLst>
      <p:ext uri="{BB962C8B-B14F-4D97-AF65-F5344CB8AC3E}">
        <p14:creationId xmlns:p14="http://schemas.microsoft.com/office/powerpoint/2010/main" val="7988741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206680" cy="4113213"/>
          </a:xfrm>
        </p:spPr>
        <p:txBody>
          <a:bodyPr/>
          <a:lstStyle/>
          <a:p>
            <a:r>
              <a:rPr lang="en-US" dirty="0"/>
              <a:t>Move to include the following text to </a:t>
            </a:r>
            <a:r>
              <a:rPr lang="en-US" dirty="0" smtClean="0"/>
              <a:t> </a:t>
            </a:r>
            <a:r>
              <a:rPr lang="en-US" dirty="0"/>
              <a:t>11bd SFD </a:t>
            </a:r>
          </a:p>
          <a:p>
            <a:pPr lvl="1" latinLnBrk="1"/>
            <a:r>
              <a:rPr lang="en-US" dirty="0" smtClean="0"/>
              <a:t>“-A </a:t>
            </a:r>
            <a:r>
              <a:rPr lang="en-US" dirty="0"/>
              <a:t>20MHz channel includes two contiguous 10MHz channels</a:t>
            </a:r>
            <a:endParaRPr lang="en-US" sz="3200" dirty="0"/>
          </a:p>
          <a:p>
            <a:pPr lvl="1" latinLnBrk="1"/>
            <a:r>
              <a:rPr lang="en-US" dirty="0" smtClean="0"/>
              <a:t>  -20MHz </a:t>
            </a:r>
            <a:r>
              <a:rPr lang="en-US" dirty="0"/>
              <a:t>channel access shall use sensing and </a:t>
            </a:r>
            <a:r>
              <a:rPr lang="en-US" dirty="0" err="1"/>
              <a:t>backoff</a:t>
            </a:r>
            <a:r>
              <a:rPr lang="en-US" dirty="0"/>
              <a:t> procedure for both of 10MHz channels</a:t>
            </a:r>
            <a:endParaRPr lang="en-US" sz="3200" dirty="0"/>
          </a:p>
          <a:p>
            <a:pPr lvl="1" latinLnBrk="1"/>
            <a:r>
              <a:rPr lang="en-US" dirty="0" smtClean="0"/>
              <a:t>  -20MHz </a:t>
            </a:r>
            <a:r>
              <a:rPr lang="en-US" dirty="0"/>
              <a:t>channel access shall use only one </a:t>
            </a:r>
            <a:r>
              <a:rPr lang="en-US" dirty="0" err="1"/>
              <a:t>backoff</a:t>
            </a:r>
            <a:r>
              <a:rPr lang="en-US" dirty="0"/>
              <a:t> counter</a:t>
            </a:r>
            <a:endParaRPr lang="en-US" sz="3200" dirty="0"/>
          </a:p>
          <a:p>
            <a:pPr lvl="1" latinLnBrk="1"/>
            <a:r>
              <a:rPr lang="en-US" dirty="0" smtClean="0"/>
              <a:t>  -Two </a:t>
            </a:r>
            <a:r>
              <a:rPr lang="en-US" dirty="0"/>
              <a:t>contiguous 10MHz channels shall use the same receive sensitivity </a:t>
            </a:r>
            <a:r>
              <a:rPr lang="en-US" dirty="0" smtClean="0"/>
              <a:t>level”</a:t>
            </a:r>
            <a:endParaRPr lang="en-US" dirty="0"/>
          </a:p>
          <a:p>
            <a:r>
              <a:rPr lang="en-US" dirty="0" smtClean="0"/>
              <a:t>Mover: Insun Jang</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#43</a:t>
            </a:r>
            <a:br>
              <a:rPr lang="en-US" altLang="zh-CN" dirty="0" smtClean="0"/>
            </a:br>
            <a:r>
              <a:rPr lang="en-US" altLang="zh-CN" sz="2400" dirty="0" smtClean="0"/>
              <a:t>(DCN: </a:t>
            </a:r>
            <a:r>
              <a:rPr lang="en-US" sz="2400" dirty="0" smtClean="0"/>
              <a:t>11-19/1480/r2)</a:t>
            </a:r>
            <a:r>
              <a:rPr lang="en-US" dirty="0"/>
              <a:t/>
            </a:r>
            <a:br>
              <a:rPr lang="en-US" dirty="0"/>
            </a:br>
            <a:endParaRPr lang="en-US" altLang="zh-CN" dirty="0" smtClean="0"/>
          </a:p>
        </p:txBody>
      </p:sp>
    </p:spTree>
    <p:extLst>
      <p:ext uri="{BB962C8B-B14F-4D97-AF65-F5344CB8AC3E}">
        <p14:creationId xmlns:p14="http://schemas.microsoft.com/office/powerpoint/2010/main" val="398436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pPr>
                <a:spcBef>
                  <a:spcPct val="0"/>
                </a:spcBef>
                <a:buFontTx/>
                <a:buNone/>
              </a:pPr>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a:ea typeface="Gulim" pitchFamily="34" charset="-127"/>
              </a:rPr>
              <a:t>Figure 3.x 11bd PPDU format</a:t>
            </a:r>
            <a:endParaRPr kumimoji="1" lang="ko-KR" altLang="en-US" sz="1200" b="0">
              <a:ea typeface="Gulim" pitchFamily="34" charset="-127"/>
            </a:endParaRPr>
          </a:p>
        </p:txBody>
      </p:sp>
    </p:spTree>
    <p:extLst>
      <p:ext uri="{BB962C8B-B14F-4D97-AF65-F5344CB8AC3E}">
        <p14:creationId xmlns:p14="http://schemas.microsoft.com/office/powerpoint/2010/main" val="30215244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11bd </a:t>
            </a:r>
            <a:r>
              <a:rPr lang="en-US" dirty="0"/>
              <a:t>SFD </a:t>
            </a:r>
          </a:p>
          <a:p>
            <a:pPr lvl="1" latinLnBrk="1"/>
            <a:r>
              <a:rPr lang="en-US" dirty="0" smtClean="0"/>
              <a:t>“20MHz </a:t>
            </a:r>
            <a:r>
              <a:rPr lang="en-US" dirty="0"/>
              <a:t>channel access performs a </a:t>
            </a:r>
            <a:r>
              <a:rPr lang="en-US" dirty="0" err="1"/>
              <a:t>backoff</a:t>
            </a:r>
            <a:r>
              <a:rPr lang="en-US" dirty="0"/>
              <a:t> procedure based on the </a:t>
            </a:r>
            <a:r>
              <a:rPr lang="en-US" dirty="0" smtClean="0"/>
              <a:t>   channel </a:t>
            </a:r>
            <a:r>
              <a:rPr lang="en-US" dirty="0"/>
              <a:t>states of two contiguous 10MHz channels</a:t>
            </a:r>
            <a:endParaRPr lang="en-US" sz="3200" dirty="0"/>
          </a:p>
          <a:p>
            <a:pPr marL="1200150" lvl="2" indent="-285750" latinLnBrk="1">
              <a:buFont typeface="Wingdings" panose="05000000000000000000" pitchFamily="2" charset="2"/>
              <a:buChar char="Ø"/>
            </a:pPr>
            <a:r>
              <a:rPr lang="en-US" dirty="0" smtClean="0"/>
              <a:t>The </a:t>
            </a:r>
            <a:r>
              <a:rPr lang="en-US" dirty="0" err="1"/>
              <a:t>backoff</a:t>
            </a:r>
            <a:r>
              <a:rPr lang="en-US" dirty="0"/>
              <a:t> counter decreases when two contiguous 10MHz channels are </a:t>
            </a:r>
            <a:r>
              <a:rPr lang="en-US" dirty="0" smtClean="0"/>
              <a:t>idle</a:t>
            </a:r>
            <a:endParaRPr lang="en-US" sz="2800" dirty="0"/>
          </a:p>
          <a:p>
            <a:pPr marL="1657350" lvl="3" indent="-285750" latinLnBrk="1">
              <a:buFont typeface="Wingdings" panose="05000000000000000000" pitchFamily="2" charset="2"/>
              <a:buChar char="Ø"/>
            </a:pPr>
            <a:r>
              <a:rPr lang="en-US" dirty="0" smtClean="0"/>
              <a:t>Idle </a:t>
            </a:r>
            <a:r>
              <a:rPr lang="en-US" dirty="0"/>
              <a:t>states are checked by TBD sensing methods (e.g., Packet detection, GI detection, energy </a:t>
            </a:r>
            <a:r>
              <a:rPr lang="en-US" dirty="0" smtClean="0"/>
              <a:t>detection)</a:t>
            </a:r>
            <a:endParaRPr lang="en-US" sz="2200" dirty="0"/>
          </a:p>
          <a:p>
            <a:pPr marL="1200150" lvl="2" indent="-285750" latinLnBrk="1">
              <a:buFont typeface="Wingdings" panose="05000000000000000000" pitchFamily="2" charset="2"/>
              <a:buChar char="Ø"/>
            </a:pPr>
            <a:r>
              <a:rPr lang="en-US" dirty="0" smtClean="0"/>
              <a:t>More </a:t>
            </a:r>
            <a:r>
              <a:rPr lang="en-US" dirty="0"/>
              <a:t>details are </a:t>
            </a:r>
            <a:r>
              <a:rPr lang="en-US" dirty="0" smtClean="0"/>
              <a:t>TBD.”</a:t>
            </a:r>
            <a:endParaRPr lang="en-US" dirty="0"/>
          </a:p>
          <a:p>
            <a:r>
              <a:rPr lang="en-US" dirty="0" smtClean="0"/>
              <a:t>Mover: Insun Jang</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#44</a:t>
            </a:r>
            <a:br>
              <a:rPr lang="en-US" altLang="zh-CN" dirty="0" smtClean="0"/>
            </a:br>
            <a:r>
              <a:rPr lang="en-US" altLang="zh-CN" sz="2400" dirty="0" smtClean="0"/>
              <a:t>(DCN:11-19/1480r2)</a:t>
            </a:r>
          </a:p>
        </p:txBody>
      </p:sp>
    </p:spTree>
    <p:extLst>
      <p:ext uri="{BB962C8B-B14F-4D97-AF65-F5344CB8AC3E}">
        <p14:creationId xmlns:p14="http://schemas.microsoft.com/office/powerpoint/2010/main" val="2699029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sz="2000" b="0" dirty="0" smtClean="0"/>
              <a:t>“  When </a:t>
            </a:r>
            <a:r>
              <a:rPr lang="en-US" sz="2000" b="0" dirty="0"/>
              <a:t>channel busy is indicated in the secondary channel and the duration of channel use is not known (e.g., NAV, packet detection), channel state shall be determined to be idle for a TBD IFS (e.g., AIFS, EIFS) sensing period before it resumes the </a:t>
            </a:r>
            <a:r>
              <a:rPr lang="en-US" sz="2000" b="0" dirty="0" err="1"/>
              <a:t>backoff</a:t>
            </a:r>
            <a:r>
              <a:rPr lang="en-US" sz="2000" b="0" dirty="0"/>
              <a:t> procedure</a:t>
            </a:r>
            <a:r>
              <a:rPr lang="en-US" sz="2000" b="0" dirty="0" smtClean="0"/>
              <a:t>.”</a:t>
            </a:r>
            <a:endParaRPr lang="en-US" sz="2000" b="0" dirty="0"/>
          </a:p>
          <a:p>
            <a:r>
              <a:rPr lang="en-US" dirty="0" smtClean="0"/>
              <a:t>Mover: </a:t>
            </a:r>
            <a:r>
              <a:rPr lang="en-US" dirty="0" err="1"/>
              <a:t>Hanseul</a:t>
            </a:r>
            <a:r>
              <a:rPr lang="en-US" dirty="0"/>
              <a:t> Hong</a:t>
            </a:r>
            <a:endParaRPr lang="en-US" dirty="0" smtClean="0"/>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#45</a:t>
            </a:r>
            <a:br>
              <a:rPr lang="en-US" altLang="zh-CN" dirty="0" smtClean="0"/>
            </a:br>
            <a:r>
              <a:rPr lang="en-US" altLang="zh-CN" sz="2400" dirty="0" smtClean="0"/>
              <a:t>(DCN:11-19/1478r2)</a:t>
            </a:r>
          </a:p>
        </p:txBody>
      </p:sp>
    </p:spTree>
    <p:extLst>
      <p:ext uri="{BB962C8B-B14F-4D97-AF65-F5344CB8AC3E}">
        <p14:creationId xmlns:p14="http://schemas.microsoft.com/office/powerpoint/2010/main" val="3793921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   </a:t>
            </a:r>
            <a:r>
              <a:rPr lang="en-US" dirty="0" smtClean="0"/>
              <a:t>The </a:t>
            </a:r>
            <a:r>
              <a:rPr lang="en-US" dirty="0"/>
              <a:t>NGV-SIG field carries information required to interpret 11bd </a:t>
            </a:r>
            <a:r>
              <a:rPr lang="en-US" dirty="0" smtClean="0"/>
              <a:t>   PPDU</a:t>
            </a:r>
            <a:r>
              <a:rPr lang="en-US" dirty="0"/>
              <a:t>. The NGV-SIG field is composed of 24 data bits.</a:t>
            </a:r>
            <a:endParaRPr lang="en-US" sz="3200" dirty="0"/>
          </a:p>
          <a:p>
            <a:pPr lvl="1" latinLnBrk="1"/>
            <a:r>
              <a:rPr lang="en-US" dirty="0" smtClean="0"/>
              <a:t>    The </a:t>
            </a:r>
            <a:r>
              <a:rPr lang="en-US" dirty="0"/>
              <a:t>contents for 24 data bits are TBD</a:t>
            </a:r>
            <a:r>
              <a:rPr lang="ko-KR" altLang="en-US" dirty="0"/>
              <a:t>”</a:t>
            </a:r>
            <a:endParaRPr lang="en-US" sz="3200" dirty="0"/>
          </a:p>
          <a:p>
            <a:pPr lvl="1" latinLnBrk="1"/>
            <a:r>
              <a:rPr lang="en-US" dirty="0" smtClean="0"/>
              <a:t>    The </a:t>
            </a:r>
            <a:r>
              <a:rPr lang="en-US" dirty="0"/>
              <a:t>NGV-SIG symbol shall be BCC encoded at rate, R = 1/2, be </a:t>
            </a:r>
            <a:r>
              <a:rPr lang="en-US" dirty="0" smtClean="0"/>
              <a:t>       interleaved</a:t>
            </a:r>
            <a:r>
              <a:rPr lang="en-US" dirty="0"/>
              <a:t>, be mapped to a BPSK constellation.</a:t>
            </a:r>
            <a:r>
              <a:rPr lang="ko-KR" altLang="en-US" dirty="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#46</a:t>
            </a:r>
            <a:br>
              <a:rPr lang="en-US" altLang="zh-CN" dirty="0" smtClean="0"/>
            </a:br>
            <a:r>
              <a:rPr lang="en-US" altLang="zh-CN" sz="2400" dirty="0" smtClean="0"/>
              <a:t>(DCN:11-19/1484r3)</a:t>
            </a:r>
          </a:p>
        </p:txBody>
      </p:sp>
    </p:spTree>
    <p:extLst>
      <p:ext uri="{BB962C8B-B14F-4D97-AF65-F5344CB8AC3E}">
        <p14:creationId xmlns:p14="http://schemas.microsoft.com/office/powerpoint/2010/main" val="3419934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62664" cy="4113213"/>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smtClean="0"/>
              <a:t>The </a:t>
            </a:r>
            <a:r>
              <a:rPr lang="en-US" dirty="0"/>
              <a:t>preamble of 11bd PPDU shall include repeated NGV-SIG after </a:t>
            </a:r>
            <a:r>
              <a:rPr lang="en-US" dirty="0" smtClean="0"/>
              <a:t>   NGV-SIG</a:t>
            </a:r>
            <a:r>
              <a:rPr lang="en-US" dirty="0" smtClean="0"/>
              <a:t>.”</a:t>
            </a:r>
            <a:endParaRPr lang="en-US" dirty="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#47</a:t>
            </a:r>
            <a:br>
              <a:rPr lang="en-US" altLang="zh-CN" dirty="0" smtClean="0"/>
            </a:br>
            <a:r>
              <a:rPr lang="en-US" altLang="zh-CN" sz="2400" dirty="0" smtClean="0"/>
              <a:t>(DCN:11-19/1484r3)</a:t>
            </a:r>
          </a:p>
        </p:txBody>
      </p:sp>
    </p:spTree>
    <p:extLst>
      <p:ext uri="{BB962C8B-B14F-4D97-AF65-F5344CB8AC3E}">
        <p14:creationId xmlns:p14="http://schemas.microsoft.com/office/powerpoint/2010/main" val="21895904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RNGV-SIG is configured identically to the NGV-SIG.</a:t>
            </a:r>
            <a:r>
              <a:rPr lang="ko-KR" altLang="en-US" dirty="0" smtClean="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#48</a:t>
            </a:r>
            <a:br>
              <a:rPr lang="en-US" altLang="zh-CN" dirty="0" smtClean="0"/>
            </a:br>
            <a:r>
              <a:rPr lang="en-US" altLang="zh-CN" sz="2400" dirty="0" smtClean="0"/>
              <a:t>(DCN:11-19/1484r3)</a:t>
            </a:r>
          </a:p>
        </p:txBody>
      </p:sp>
    </p:spTree>
    <p:extLst>
      <p:ext uri="{BB962C8B-B14F-4D97-AF65-F5344CB8AC3E}">
        <p14:creationId xmlns:p14="http://schemas.microsoft.com/office/powerpoint/2010/main" val="3562431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8062664" cy="4393605"/>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ko-KR" altLang="en-US" dirty="0"/>
              <a:t>“</a:t>
            </a:r>
            <a:r>
              <a:rPr lang="en-US" dirty="0"/>
              <a:t>The preamble of 11bd PPDU shall include NGV-STF and NGV-LTF after repeated NGV-SIG.</a:t>
            </a:r>
          </a:p>
          <a:p>
            <a:pPr lvl="1" latinLnBrk="1"/>
            <a:r>
              <a:rPr lang="en-US" dirty="0"/>
              <a:t>The composition of NGV-STF and NGV-LTF is TBD</a:t>
            </a:r>
            <a:r>
              <a:rPr lang="ko-KR" altLang="en-US" dirty="0" smtClean="0"/>
              <a:t>”</a:t>
            </a:r>
            <a:endParaRPr lang="en-US" altLang="ko-KR" dirty="0" smtClean="0"/>
          </a:p>
          <a:p>
            <a:pPr lvl="1" latinLnBrk="1"/>
            <a:endParaRPr lang="en-US" dirty="0" smtClean="0"/>
          </a:p>
          <a:p>
            <a:pPr lvl="1" latinLnBrk="1"/>
            <a:endParaRPr lang="en-US" dirty="0"/>
          </a:p>
          <a:p>
            <a:endParaRPr lang="en-US" sz="2000" b="0" dirty="0" smtClean="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#49</a:t>
            </a:r>
            <a:br>
              <a:rPr lang="en-US" altLang="zh-CN" dirty="0" smtClean="0"/>
            </a:br>
            <a:r>
              <a:rPr lang="en-US" altLang="zh-CN" sz="2400" dirty="0" smtClean="0"/>
              <a:t>(DCN:11-19/1485r2)</a:t>
            </a:r>
          </a:p>
        </p:txBody>
      </p:sp>
      <p:pic>
        <p:nvPicPr>
          <p:cNvPr id="5122" name="그림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214" y="3573016"/>
            <a:ext cx="5756821" cy="1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80274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10MHz PPDU shall use 11ac 20MHz VHT-STF with 2x </a:t>
            </a:r>
            <a:r>
              <a:rPr lang="en-US" dirty="0" err="1"/>
              <a:t>downclock</a:t>
            </a:r>
            <a:r>
              <a:rPr lang="en-US" dirty="0"/>
              <a:t>.”</a:t>
            </a:r>
          </a:p>
          <a:p>
            <a:pPr lvl="1"/>
            <a:r>
              <a:rPr lang="en-US" dirty="0"/>
              <a:t>“The NGV-LTF in 11bd 10MHz PPDU shall use 11ac 20MHz VHT-LTF with 2x </a:t>
            </a:r>
            <a:r>
              <a:rPr lang="en-US" dirty="0" err="1"/>
              <a:t>downclock</a:t>
            </a:r>
            <a:r>
              <a:rPr lang="en-US" dirty="0"/>
              <a:t>.”</a:t>
            </a:r>
          </a:p>
          <a:p>
            <a:endParaRPr lang="en-US" sz="2000" b="0"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#50</a:t>
            </a:r>
            <a:br>
              <a:rPr lang="en-US" altLang="zh-CN" dirty="0" smtClean="0"/>
            </a:br>
            <a:r>
              <a:rPr lang="en-US" altLang="zh-CN" sz="2400" dirty="0" smtClean="0"/>
              <a:t>(DCN:11-19/1471r1)</a:t>
            </a:r>
          </a:p>
        </p:txBody>
      </p:sp>
    </p:spTree>
    <p:extLst>
      <p:ext uri="{BB962C8B-B14F-4D97-AF65-F5344CB8AC3E}">
        <p14:creationId xmlns:p14="http://schemas.microsoft.com/office/powerpoint/2010/main" val="32273903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20MHz PPDU shall use 11ac 40MHz VHT-STF with 2x </a:t>
            </a:r>
            <a:r>
              <a:rPr lang="en-US" dirty="0" err="1"/>
              <a:t>downclock</a:t>
            </a:r>
            <a:r>
              <a:rPr lang="en-US" dirty="0"/>
              <a:t>.”</a:t>
            </a:r>
          </a:p>
          <a:p>
            <a:pPr lvl="1"/>
            <a:r>
              <a:rPr lang="en-US" dirty="0"/>
              <a:t>“The NGV-LTF in 11bd 20MHz PPDU shall use 11ac 40MHz VHT-LTF with 2x </a:t>
            </a:r>
            <a:r>
              <a:rPr lang="en-US" dirty="0" err="1"/>
              <a:t>downclock</a:t>
            </a:r>
            <a:r>
              <a:rPr lang="en-US" dirty="0"/>
              <a:t>.”</a:t>
            </a:r>
          </a:p>
          <a:p>
            <a:endParaRPr lang="en-US" sz="2000" b="0"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#51</a:t>
            </a:r>
            <a:br>
              <a:rPr lang="en-US" altLang="zh-CN" dirty="0" smtClean="0"/>
            </a:br>
            <a:r>
              <a:rPr lang="en-US" altLang="zh-CN" sz="2400" dirty="0" smtClean="0"/>
              <a:t>(DCN:11-19/1471r1)</a:t>
            </a:r>
          </a:p>
        </p:txBody>
      </p:sp>
    </p:spTree>
    <p:extLst>
      <p:ext uri="{BB962C8B-B14F-4D97-AF65-F5344CB8AC3E}">
        <p14:creationId xmlns:p14="http://schemas.microsoft.com/office/powerpoint/2010/main" val="6518214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a:t>11bd 20MHz PPDU Data symbol shall use 11ac 40MHz OFDM </a:t>
            </a:r>
            <a:r>
              <a:rPr lang="en-US" dirty="0" err="1"/>
              <a:t>downclock</a:t>
            </a:r>
            <a:r>
              <a:rPr lang="en-US" dirty="0"/>
              <a:t> by </a:t>
            </a:r>
            <a:r>
              <a:rPr lang="en-US" dirty="0" smtClean="0"/>
              <a:t>2”</a:t>
            </a:r>
            <a:endParaRPr lang="en-US" dirty="0"/>
          </a:p>
          <a:p>
            <a:endParaRPr lang="en-US" sz="2000" b="0"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#52</a:t>
            </a:r>
            <a:br>
              <a:rPr lang="en-US" altLang="zh-CN" dirty="0" smtClean="0"/>
            </a:br>
            <a:r>
              <a:rPr lang="en-US" altLang="zh-CN" sz="2400" dirty="0" smtClean="0"/>
              <a:t>(DCN:11-19/1473r1)</a:t>
            </a:r>
          </a:p>
        </p:txBody>
      </p:sp>
    </p:spTree>
    <p:extLst>
      <p:ext uri="{BB962C8B-B14F-4D97-AF65-F5344CB8AC3E}">
        <p14:creationId xmlns:p14="http://schemas.microsoft.com/office/powerpoint/2010/main" val="401927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endParaRPr lang="en-US" dirty="0" smtClean="0"/>
          </a:p>
          <a:p>
            <a:pPr lvl="1"/>
            <a:endParaRPr lang="en-US" dirty="0"/>
          </a:p>
          <a:p>
            <a:pPr lvl="1"/>
            <a:endParaRPr lang="en-US" dirty="0"/>
          </a:p>
          <a:p>
            <a:endParaRPr lang="en-US" sz="2000" b="0"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#53</a:t>
            </a:r>
            <a:br>
              <a:rPr lang="en-US" altLang="zh-CN" dirty="0" smtClean="0"/>
            </a:br>
            <a:r>
              <a:rPr lang="en-US" altLang="zh-CN" sz="2400" dirty="0" smtClean="0"/>
              <a:t>(DCN:11-19/1473r1)</a:t>
            </a:r>
          </a:p>
        </p:txBody>
      </p:sp>
      <p:pic>
        <p:nvPicPr>
          <p:cNvPr id="9" name="table"/>
          <p:cNvPicPr>
            <a:picLocks noChangeAspect="1"/>
          </p:cNvPicPr>
          <p:nvPr/>
        </p:nvPicPr>
        <p:blipFill>
          <a:blip r:embed="rId2"/>
          <a:stretch>
            <a:fillRect/>
          </a:stretch>
        </p:blipFill>
        <p:spPr>
          <a:xfrm>
            <a:off x="323849" y="2772008"/>
            <a:ext cx="8496303" cy="1313983"/>
          </a:xfrm>
          <a:prstGeom prst="rect">
            <a:avLst/>
          </a:prstGeom>
        </p:spPr>
      </p:pic>
    </p:spTree>
    <p:extLst>
      <p:ext uri="{BB962C8B-B14F-4D97-AF65-F5344CB8AC3E}">
        <p14:creationId xmlns:p14="http://schemas.microsoft.com/office/powerpoint/2010/main" val="259887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pPr>
                <a:spcBef>
                  <a:spcPct val="0"/>
                </a:spcBef>
                <a:buFontTx/>
                <a:buNone/>
              </a:pPr>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4975466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b="1" dirty="0"/>
              <a:t>RL-SIG is modulated same as </a:t>
            </a:r>
            <a:r>
              <a:rPr lang="en-US" b="1" dirty="0" smtClean="0"/>
              <a:t>L-SIG”</a:t>
            </a:r>
          </a:p>
          <a:p>
            <a:pPr lvl="1" latinLnBrk="1"/>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#54</a:t>
            </a:r>
            <a:br>
              <a:rPr lang="en-US" altLang="zh-CN" dirty="0" smtClean="0"/>
            </a:br>
            <a:r>
              <a:rPr lang="en-US" altLang="zh-CN" sz="2400" dirty="0" smtClean="0"/>
              <a:t>(DCN:11-19/1484r3)</a:t>
            </a:r>
          </a:p>
        </p:txBody>
      </p:sp>
    </p:spTree>
    <p:extLst>
      <p:ext uri="{BB962C8B-B14F-4D97-AF65-F5344CB8AC3E}">
        <p14:creationId xmlns:p14="http://schemas.microsoft.com/office/powerpoint/2010/main" val="241010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a:extLst/>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pPr>
                <a:spcBef>
                  <a:spcPct val="0"/>
                </a:spcBef>
                <a:buFontTx/>
                <a:buNone/>
              </a:pPr>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cxnSp>
        <p:nvCxnSpPr>
          <p:cNvPr id="32776" name="Straight Arrow Connector 14"/>
          <p:cNvCxnSpPr>
            <a:cxnSpLocks/>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a:cxnSpLocks/>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Tree>
    <p:extLst>
      <p:ext uri="{BB962C8B-B14F-4D97-AF65-F5344CB8AC3E}">
        <p14:creationId xmlns:p14="http://schemas.microsoft.com/office/powerpoint/2010/main" val="218526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a:extLst/>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pPr>
                <a:spcBef>
                  <a:spcPct val="0"/>
                </a:spcBef>
                <a:buFontTx/>
                <a:buNone/>
              </a:pPr>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84583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pPr>
                <a:spcBef>
                  <a:spcPct val="0"/>
                </a:spcBef>
                <a:buFontTx/>
                <a:buNone/>
              </a:pPr>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570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8424</TotalTime>
  <Words>3122</Words>
  <Application>Microsoft Office PowerPoint</Application>
  <PresentationFormat>On-screen Show (4:3)</PresentationFormat>
  <Paragraphs>672</Paragraphs>
  <Slides>60</Slides>
  <Notes>2</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60</vt:i4>
      </vt:variant>
    </vt:vector>
  </HeadingPairs>
  <TitlesOfParts>
    <vt:vector size="73" baseType="lpstr">
      <vt:lpstr>Arial Unicode MS</vt:lpstr>
      <vt:lpstr>MS Gothic</vt:lpstr>
      <vt:lpstr>MS PGothic</vt:lpstr>
      <vt:lpstr>Arial</vt:lpstr>
      <vt:lpstr>Calibri</vt:lpstr>
      <vt:lpstr>Calibri Light</vt:lpstr>
      <vt:lpstr>Cambria Math</vt:lpstr>
      <vt:lpstr>Gulim</vt:lpstr>
      <vt:lpstr>Times New Roman</vt:lpstr>
      <vt:lpstr>Wingdings</vt:lpstr>
      <vt:lpstr>802-11-BCS-Chair-Slides-Template</vt:lpstr>
      <vt:lpstr>Custom Design</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lpstr>September 2019  FRD &amp; SFD Motions</vt:lpstr>
      <vt:lpstr>FRD&amp;SFD Motion #27 (DCN:11-19/1619r0)</vt:lpstr>
      <vt:lpstr>FRD&amp;SFD Motion #28 (DCN:1470r0)</vt:lpstr>
      <vt:lpstr>FRD&amp;SFD Motion #29 (DCN:11-19/1162r0)</vt:lpstr>
      <vt:lpstr>FRD&amp;SFD Motion #30 (DCN: 11-19/1151r3)</vt:lpstr>
      <vt:lpstr>FRD&amp;SFD Motion #31 (DCN: 11-19/1151r3)</vt:lpstr>
      <vt:lpstr>FRD&amp;SFD Motion #32 (DCN: 11-19/1151r3) [Motion was amended---refer to the minutes]</vt:lpstr>
      <vt:lpstr>FRD&amp;SFD Motion #33  (DCN: 11-19/1152r2)</vt:lpstr>
      <vt:lpstr>FRD&amp;SFD Motion #34  (DCN: 11-19/1152r2)</vt:lpstr>
      <vt:lpstr>FRD&amp;SFD Motion #35 (DCN:11-19/1502r1 )</vt:lpstr>
      <vt:lpstr>FRD&amp;SFD Motion #36 (DCN:11-19/1502r1 )</vt:lpstr>
      <vt:lpstr>FRD&amp;SFD Motion #37 (DCN:11-19/1503r1 )</vt:lpstr>
      <vt:lpstr>FRD&amp;SFD Motion #38 (DCN:1503r2 )</vt:lpstr>
      <vt:lpstr>FRD&amp;SFD Motion #39 (DCN: 11-19/1472r1) </vt:lpstr>
      <vt:lpstr>FRD&amp;SFD Motion #40 (DCN: 11-19/1472r1) </vt:lpstr>
      <vt:lpstr>FRD&amp;SFD Motion #41 (DCN: 11-19/1472r1) </vt:lpstr>
      <vt:lpstr>FRD&amp;SFD Motion #42 (DCN: 11-19/1473r0)</vt:lpstr>
      <vt:lpstr>FRD&amp;SFD Motion #43 (DCN: 11-19/1480/r2) </vt:lpstr>
      <vt:lpstr>FRD&amp;SFD Motion #44 (DCN:11-19/1480r2)</vt:lpstr>
      <vt:lpstr>FRD&amp;SFD Motion #45 (DCN:11-19/1478r2)</vt:lpstr>
      <vt:lpstr>FRD&amp;SFD Motion #46 (DCN:11-19/1484r3)</vt:lpstr>
      <vt:lpstr>FRD&amp;SFD Motion #47 (DCN:11-19/1484r3)</vt:lpstr>
      <vt:lpstr>FRD&amp;SFD Motion #48 (DCN:11-19/1484r3)</vt:lpstr>
      <vt:lpstr>FRD&amp;SFD Motion #49 (DCN:11-19/1485r2)</vt:lpstr>
      <vt:lpstr>FRD&amp;SFD Motion #50 (DCN:11-19/1471r1)</vt:lpstr>
      <vt:lpstr>FRD&amp;SFD Motion #51 (DCN:11-19/1471r1)</vt:lpstr>
      <vt:lpstr>FRD&amp;SFD Motion #52 (DCN:11-19/1473r1)</vt:lpstr>
      <vt:lpstr>FRD&amp;SFD Motion #53 (DCN:11-19/1473r1)</vt:lpstr>
      <vt:lpstr>FRD&amp;SFD Motion #54 (DCN:11-19/1484r3)</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CTPClassification=CTP_NT</cp:keywords>
  <dc:description/>
  <cp:lastModifiedBy>Sadeghi, Bahareh</cp:lastModifiedBy>
  <cp:revision>259</cp:revision>
  <cp:lastPrinted>1601-01-01T00:00:00Z</cp:lastPrinted>
  <dcterms:created xsi:type="dcterms:W3CDTF">2019-01-14T15:07:49Z</dcterms:created>
  <dcterms:modified xsi:type="dcterms:W3CDTF">2019-09-19T09:22:44Z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3f388788-da46-4232-8fdb-df81af1b61e3</vt:lpwstr>
  </property>
  <property fmtid="{D5CDD505-2E9C-101B-9397-08002B2CF9AE}" pid="3" name="CTP_TimeStamp">
    <vt:lpwstr>2019-09-19 09:22:44Z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