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4"/>
  </p:notesMasterIdLst>
  <p:handoutMasterIdLst>
    <p:handoutMasterId r:id="rId35"/>
  </p:handoutMasterIdLst>
  <p:sldIdLst>
    <p:sldId id="256" r:id="rId2"/>
    <p:sldId id="257" r:id="rId3"/>
    <p:sldId id="303" r:id="rId4"/>
    <p:sldId id="329" r:id="rId5"/>
    <p:sldId id="330" r:id="rId6"/>
    <p:sldId id="331" r:id="rId7"/>
    <p:sldId id="332" r:id="rId8"/>
    <p:sldId id="333" r:id="rId9"/>
    <p:sldId id="334" r:id="rId10"/>
    <p:sldId id="335" r:id="rId11"/>
    <p:sldId id="336" r:id="rId12"/>
    <p:sldId id="337" r:id="rId13"/>
    <p:sldId id="341" r:id="rId14"/>
    <p:sldId id="342" r:id="rId15"/>
    <p:sldId id="343" r:id="rId16"/>
    <p:sldId id="344" r:id="rId17"/>
    <p:sldId id="345" r:id="rId18"/>
    <p:sldId id="346" r:id="rId19"/>
    <p:sldId id="347" r:id="rId20"/>
    <p:sldId id="348" r:id="rId21"/>
    <p:sldId id="350" r:id="rId22"/>
    <p:sldId id="349" r:id="rId23"/>
    <p:sldId id="351" r:id="rId24"/>
    <p:sldId id="352" r:id="rId25"/>
    <p:sldId id="353" r:id="rId26"/>
    <p:sldId id="354" r:id="rId27"/>
    <p:sldId id="355" r:id="rId28"/>
    <p:sldId id="356" r:id="rId29"/>
    <p:sldId id="357" r:id="rId30"/>
    <p:sldId id="358" r:id="rId31"/>
    <p:sldId id="359" r:id="rId32"/>
    <p:sldId id="360" r:id="rId3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2D575E81-37DA-674D-AA2F-7BEE58498C02}">
          <p14:sldIdLst>
            <p14:sldId id="256"/>
            <p14:sldId id="257"/>
          </p14:sldIdLst>
        </p14:section>
        <p14:section name="2019-03 Vancouver, BC, Canada" id="{A571B865-5D7B-4041-980E-8AE3B82F79D3}">
          <p14:sldIdLst>
            <p14:sldId id="303"/>
            <p14:sldId id="329"/>
            <p14:sldId id="330"/>
            <p14:sldId id="331"/>
            <p14:sldId id="332"/>
            <p14:sldId id="333"/>
            <p14:sldId id="334"/>
            <p14:sldId id="335"/>
          </p14:sldIdLst>
        </p14:section>
        <p14:section name="2019-5 Atlanta, GA, USA" id="{C8004D1A-F92A-D14B-BC6F-03E6AA5A2C45}">
          <p14:sldIdLst>
            <p14:sldId id="336"/>
            <p14:sldId id="337"/>
            <p14:sldId id="341"/>
            <p14:sldId id="342"/>
            <p14:sldId id="343"/>
            <p14:sldId id="344"/>
            <p14:sldId id="345"/>
            <p14:sldId id="346"/>
            <p14:sldId id="347"/>
            <p14:sldId id="348"/>
          </p14:sldIdLst>
        </p14:section>
        <p14:section name="2019-7 Vienna, Austria" id="{B3EF7144-9F07-4AF1-AB89-63FCB025E603}">
          <p14:sldIdLst>
            <p14:sldId id="350"/>
            <p14:sldId id="349"/>
            <p14:sldId id="351"/>
            <p14:sldId id="352"/>
            <p14:sldId id="353"/>
            <p14:sldId id="354"/>
            <p14:sldId id="355"/>
            <p14:sldId id="356"/>
            <p14:sldId id="357"/>
            <p14:sldId id="358"/>
            <p14:sldId id="359"/>
            <p14:sldId id="360"/>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86" autoAdjust="0"/>
    <p:restoredTop sz="95914" autoAdjust="0"/>
  </p:normalViewPr>
  <p:slideViewPr>
    <p:cSldViewPr>
      <p:cViewPr varScale="1">
        <p:scale>
          <a:sx n="66" d="100"/>
          <a:sy n="66" d="100"/>
        </p:scale>
        <p:origin x="970" y="53"/>
      </p:cViewPr>
      <p:guideLst>
        <p:guide orient="horz" pos="2160"/>
        <p:guide pos="2880"/>
      </p:guideLst>
    </p:cSldViewPr>
  </p:slideViewPr>
  <p:outlineViewPr>
    <p:cViewPr varScale="1">
      <p:scale>
        <a:sx n="170" d="200"/>
        <a:sy n="170" d="2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802.11-18/2123r1</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March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802.11-18/2123r1</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March 2019</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802.11-18/2123r1</a:t>
            </a:r>
            <a:endParaRPr lang="en-US"/>
          </a:p>
        </p:txBody>
      </p:sp>
      <p:sp>
        <p:nvSpPr>
          <p:cNvPr id="5" name="Rectangle 3"/>
          <p:cNvSpPr>
            <a:spLocks noGrp="1" noChangeArrowheads="1"/>
          </p:cNvSpPr>
          <p:nvPr>
            <p:ph type="dt"/>
          </p:nvPr>
        </p:nvSpPr>
        <p:spPr>
          <a:ln/>
        </p:spPr>
        <p:txBody>
          <a:bodyPr/>
          <a:lstStyle/>
          <a:p>
            <a:r>
              <a:rPr lang="en-US"/>
              <a:t>March 2019</a:t>
            </a:r>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802.11-18/2123r1</a:t>
            </a:r>
            <a:endParaRPr lang="en-US"/>
          </a:p>
        </p:txBody>
      </p:sp>
      <p:sp>
        <p:nvSpPr>
          <p:cNvPr id="5" name="Rectangle 3"/>
          <p:cNvSpPr>
            <a:spLocks noGrp="1" noChangeArrowheads="1"/>
          </p:cNvSpPr>
          <p:nvPr>
            <p:ph type="dt"/>
          </p:nvPr>
        </p:nvSpPr>
        <p:spPr>
          <a:ln/>
        </p:spPr>
        <p:txBody>
          <a:bodyPr/>
          <a:lstStyle/>
          <a:p>
            <a:r>
              <a:rPr lang="en-US"/>
              <a:t>March 2019</a:t>
            </a:r>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2019</a:t>
            </a:r>
            <a:endParaRPr lang="en-GB"/>
          </a:p>
        </p:txBody>
      </p:sp>
      <p:sp>
        <p:nvSpPr>
          <p:cNvPr id="5" name="Footer Placeholder 4"/>
          <p:cNvSpPr>
            <a:spLocks noGrp="1"/>
          </p:cNvSpPr>
          <p:nvPr>
            <p:ph type="ftr" idx="11"/>
          </p:nvPr>
        </p:nvSpPr>
        <p:spPr/>
        <p:txBody>
          <a:bodyPr/>
          <a:lstStyle>
            <a:lvl1pPr>
              <a:defRPr/>
            </a:lvl1pPr>
          </a:lstStyle>
          <a:p>
            <a:r>
              <a:rPr lang="de-DE"/>
              <a:t>Stephen McCann (BlackBerry)</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Stephen McCann (BlackBerry)</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March 2019</a:t>
            </a:r>
            <a:endParaRPr lang="en-GB"/>
          </a:p>
        </p:txBody>
      </p:sp>
      <p:sp>
        <p:nvSpPr>
          <p:cNvPr id="5" name="Footer Placeholder 4"/>
          <p:cNvSpPr>
            <a:spLocks noGrp="1"/>
          </p:cNvSpPr>
          <p:nvPr>
            <p:ph type="ftr" idx="11"/>
          </p:nvPr>
        </p:nvSpPr>
        <p:spPr/>
        <p:txBody>
          <a:bodyPr/>
          <a:lstStyle>
            <a:lvl1pPr>
              <a:defRPr/>
            </a:lvl1pPr>
          </a:lstStyle>
          <a:p>
            <a:r>
              <a:rPr lang="de-DE"/>
              <a:t>Stephen McCann (BlackBerry)</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2019</a:t>
            </a:r>
            <a:endParaRPr lang="en-GB"/>
          </a:p>
        </p:txBody>
      </p:sp>
      <p:sp>
        <p:nvSpPr>
          <p:cNvPr id="6" name="Footer Placeholder 5"/>
          <p:cNvSpPr>
            <a:spLocks noGrp="1"/>
          </p:cNvSpPr>
          <p:nvPr>
            <p:ph type="ftr" idx="11"/>
          </p:nvPr>
        </p:nvSpPr>
        <p:spPr/>
        <p:txBody>
          <a:bodyPr/>
          <a:lstStyle>
            <a:lvl1pPr>
              <a:defRPr/>
            </a:lvl1pPr>
          </a:lstStyle>
          <a:p>
            <a:r>
              <a:rPr lang="de-DE"/>
              <a:t>Stephen McCann (BlackBerry)</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2019</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de-DE"/>
              <a:t>Stephen McCann (BlackBerry)</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2019</a:t>
            </a:r>
            <a:endParaRPr lang="en-GB"/>
          </a:p>
        </p:txBody>
      </p:sp>
      <p:sp>
        <p:nvSpPr>
          <p:cNvPr id="4" name="Footer Placeholder 3"/>
          <p:cNvSpPr>
            <a:spLocks noGrp="1"/>
          </p:cNvSpPr>
          <p:nvPr>
            <p:ph type="ftr" idx="11"/>
          </p:nvPr>
        </p:nvSpPr>
        <p:spPr/>
        <p:txBody>
          <a:bodyPr/>
          <a:lstStyle>
            <a:lvl1pPr>
              <a:defRPr/>
            </a:lvl1pPr>
          </a:lstStyle>
          <a:p>
            <a:r>
              <a:rPr lang="de-DE"/>
              <a:t>Stephen McCann (BlackBerry)</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2019</a:t>
            </a:r>
            <a:endParaRPr lang="en-GB"/>
          </a:p>
        </p:txBody>
      </p:sp>
      <p:sp>
        <p:nvSpPr>
          <p:cNvPr id="3" name="Footer Placeholder 2"/>
          <p:cNvSpPr>
            <a:spLocks noGrp="1"/>
          </p:cNvSpPr>
          <p:nvPr>
            <p:ph type="ftr" idx="11"/>
          </p:nvPr>
        </p:nvSpPr>
        <p:spPr/>
        <p:txBody>
          <a:bodyPr/>
          <a:lstStyle>
            <a:lvl1pPr>
              <a:defRPr/>
            </a:lvl1pPr>
          </a:lstStyle>
          <a:p>
            <a:r>
              <a:rPr lang="de-DE"/>
              <a:t>Stephen McCann (BlackBerry)</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2019</a:t>
            </a:r>
            <a:endParaRPr lang="en-GB"/>
          </a:p>
        </p:txBody>
      </p:sp>
      <p:sp>
        <p:nvSpPr>
          <p:cNvPr id="5" name="Footer Placeholder 4"/>
          <p:cNvSpPr>
            <a:spLocks noGrp="1"/>
          </p:cNvSpPr>
          <p:nvPr>
            <p:ph type="ftr" idx="11"/>
          </p:nvPr>
        </p:nvSpPr>
        <p:spPr/>
        <p:txBody>
          <a:bodyPr/>
          <a:lstStyle>
            <a:lvl1pPr>
              <a:defRPr/>
            </a:lvl1pPr>
          </a:lstStyle>
          <a:p>
            <a:r>
              <a:rPr lang="de-DE"/>
              <a:t>Stephen McCann (BlackBerry)</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2019</a:t>
            </a:r>
            <a:endParaRPr lang="en-GB"/>
          </a:p>
        </p:txBody>
      </p:sp>
      <p:sp>
        <p:nvSpPr>
          <p:cNvPr id="5" name="Footer Placeholder 4"/>
          <p:cNvSpPr>
            <a:spLocks noGrp="1"/>
          </p:cNvSpPr>
          <p:nvPr>
            <p:ph type="ftr" idx="11"/>
          </p:nvPr>
        </p:nvSpPr>
        <p:spPr/>
        <p:txBody>
          <a:bodyPr/>
          <a:lstStyle>
            <a:lvl1pPr>
              <a:defRPr/>
            </a:lvl1pPr>
          </a:lstStyle>
          <a:p>
            <a:r>
              <a:rPr lang="de-DE"/>
              <a:t>Stephen McCann (BlackBerry)</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dirty="0" smtClean="0"/>
              <a:t>Bahar Sadeghi (Intel)</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802.11-19/0514r5</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March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de-DE" dirty="0"/>
              <a:t>Bo Sun (ZTE)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Motion Booklet for IEEE 802.11 </a:t>
            </a:r>
            <a:r>
              <a:rPr lang="en-GB" dirty="0" err="1" smtClean="0"/>
              <a:t>TGbd</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2019-03-14</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161147349"/>
              </p:ext>
            </p:extLst>
          </p:nvPr>
        </p:nvGraphicFramePr>
        <p:xfrm>
          <a:off x="508000" y="2290763"/>
          <a:ext cx="7999413" cy="2438400"/>
        </p:xfrm>
        <a:graphic>
          <a:graphicData uri="http://schemas.openxmlformats.org/presentationml/2006/ole">
            <mc:AlternateContent xmlns:mc="http://schemas.openxmlformats.org/markup-compatibility/2006">
              <mc:Choice xmlns:v="urn:schemas-microsoft-com:vml" Requires="v">
                <p:oleObj spid="_x0000_s3235" name="Document" r:id="rId4" imgW="8267030" imgH="2515421" progId="Word.Document.8">
                  <p:embed/>
                </p:oleObj>
              </mc:Choice>
              <mc:Fallback>
                <p:oleObj name="Document" r:id="rId4" imgW="8267030" imgH="2515421" progId="Word.Document.8">
                  <p:embed/>
                  <p:pic>
                    <p:nvPicPr>
                      <p:cNvPr id="0" name="Picture 4"/>
                      <p:cNvPicPr>
                        <a:picLocks noChangeAspect="1" noChangeArrowheads="1"/>
                      </p:cNvPicPr>
                      <p:nvPr/>
                    </p:nvPicPr>
                    <p:blipFill>
                      <a:blip r:embed="rId5"/>
                      <a:srcRect/>
                      <a:stretch>
                        <a:fillRect/>
                      </a:stretch>
                    </p:blipFill>
                    <p:spPr bwMode="auto">
                      <a:xfrm>
                        <a:off x="508000" y="2290763"/>
                        <a:ext cx="7999413" cy="24384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el 1"/>
          <p:cNvSpPr>
            <a:spLocks noGrp="1"/>
          </p:cNvSpPr>
          <p:nvPr>
            <p:ph type="title"/>
          </p:nvPr>
        </p:nvSpPr>
        <p:spPr/>
        <p:txBody>
          <a:bodyPr/>
          <a:lstStyle/>
          <a:p>
            <a:r>
              <a:rPr lang="en-US" altLang="zh-CN" smtClean="0"/>
              <a:t>FRD&amp;SFD Motion #7</a:t>
            </a:r>
          </a:p>
        </p:txBody>
      </p:sp>
      <p:sp>
        <p:nvSpPr>
          <p:cNvPr id="3" name="Inhaltsplatzhalter 2"/>
          <p:cNvSpPr>
            <a:spLocks noGrp="1"/>
          </p:cNvSpPr>
          <p:nvPr>
            <p:ph idx="1"/>
          </p:nvPr>
        </p:nvSpPr>
        <p:spPr/>
        <p:txBody>
          <a:bodyPr/>
          <a:lstStyle/>
          <a:p>
            <a:pPr marL="0" indent="0">
              <a:defRPr/>
            </a:pPr>
            <a:r>
              <a:rPr lang="en-US" dirty="0"/>
              <a:t>Move to add the following text into Section 3 of </a:t>
            </a:r>
            <a:r>
              <a:rPr lang="en-US" dirty="0" smtClean="0"/>
              <a:t>SFD</a:t>
            </a:r>
            <a:endParaRPr lang="en-US" dirty="0"/>
          </a:p>
          <a:p>
            <a:pPr lvl="1">
              <a:defRPr/>
            </a:pPr>
            <a:r>
              <a:rPr lang="en-US" dirty="0"/>
              <a:t>“An </a:t>
            </a:r>
            <a:r>
              <a:rPr lang="en-US" dirty="0" smtClean="0"/>
              <a:t>11bd </a:t>
            </a:r>
            <a:r>
              <a:rPr lang="en-US" dirty="0"/>
              <a:t>STA shall indicate the NGV capability in MAC level, when transmitting an 11p PPDU”</a:t>
            </a:r>
          </a:p>
          <a:p>
            <a:pPr>
              <a:defRPr/>
            </a:pPr>
            <a:r>
              <a:rPr lang="en-US" dirty="0" smtClean="0"/>
              <a:t>Mover</a:t>
            </a:r>
            <a:r>
              <a:rPr lang="en-US" dirty="0"/>
              <a:t>:	</a:t>
            </a:r>
            <a:r>
              <a:rPr lang="en-US" dirty="0" smtClean="0"/>
              <a:t>Rui Cao</a:t>
            </a:r>
            <a:endParaRPr lang="en-US" dirty="0"/>
          </a:p>
          <a:p>
            <a:pPr>
              <a:defRPr/>
            </a:pPr>
            <a:r>
              <a:rPr lang="en-US" dirty="0"/>
              <a:t>Second:	</a:t>
            </a:r>
            <a:r>
              <a:rPr lang="en-US" dirty="0" err="1" smtClean="0"/>
              <a:t>Hongyuan</a:t>
            </a:r>
            <a:r>
              <a:rPr lang="en-US" dirty="0" smtClean="0"/>
              <a:t> Zhang</a:t>
            </a:r>
          </a:p>
          <a:p>
            <a:pPr>
              <a:defRPr/>
            </a:pPr>
            <a:r>
              <a:rPr lang="en-US" dirty="0" smtClean="0"/>
              <a:t>Result: passed unanimous</a:t>
            </a:r>
            <a:endParaRPr lang="en-US" dirty="0"/>
          </a:p>
        </p:txBody>
      </p:sp>
      <p:sp>
        <p:nvSpPr>
          <p:cNvPr id="35844"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8A43ED3A-D24C-4EF7-903F-D3E4B1FE1F3D}" type="slidenum">
              <a:rPr lang="en-GB" altLang="zh-CN" sz="1200" b="0" smtClean="0"/>
              <a:pPr>
                <a:spcBef>
                  <a:spcPct val="0"/>
                </a:spcBef>
                <a:buFontTx/>
                <a:buNone/>
              </a:pPr>
              <a:t>10</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smtClean="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22335302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D5958C2-BD4E-C04D-86FA-C2153299CB6B}"/>
              </a:ext>
            </a:extLst>
          </p:cNvPr>
          <p:cNvSpPr>
            <a:spLocks noGrp="1"/>
          </p:cNvSpPr>
          <p:nvPr>
            <p:ph type="title"/>
          </p:nvPr>
        </p:nvSpPr>
        <p:spPr/>
        <p:txBody>
          <a:bodyPr/>
          <a:lstStyle/>
          <a:p>
            <a:r>
              <a:rPr lang="en-US" dirty="0" err="1" smtClean="0"/>
              <a:t>MaY</a:t>
            </a:r>
            <a:r>
              <a:rPr lang="en-US" dirty="0" smtClean="0"/>
              <a:t> </a:t>
            </a:r>
            <a:r>
              <a:rPr lang="en-US" dirty="0"/>
              <a:t>2019 </a:t>
            </a:r>
            <a:r>
              <a:rPr lang="en-US" dirty="0" smtClean="0"/>
              <a:t/>
            </a:r>
            <a:br>
              <a:rPr lang="en-US" dirty="0" smtClean="0"/>
            </a:br>
            <a:r>
              <a:rPr lang="en-US" dirty="0" smtClean="0"/>
              <a:t>FRD &amp; SFD Motions</a:t>
            </a:r>
            <a:endParaRPr lang="en-US" dirty="0"/>
          </a:p>
        </p:txBody>
      </p:sp>
      <p:sp>
        <p:nvSpPr>
          <p:cNvPr id="3" name="Text Placeholder 2">
            <a:extLst>
              <a:ext uri="{FF2B5EF4-FFF2-40B4-BE49-F238E27FC236}">
                <a16:creationId xmlns="" xmlns:a16="http://schemas.microsoft.com/office/drawing/2014/main" id="{A399D6F5-854A-7B4F-B2C4-76BCE0163A5B}"/>
              </a:ext>
            </a:extLst>
          </p:cNvPr>
          <p:cNvSpPr>
            <a:spLocks noGrp="1"/>
          </p:cNvSpPr>
          <p:nvPr>
            <p:ph type="body" idx="1"/>
          </p:nvPr>
        </p:nvSpPr>
        <p:spPr/>
        <p:txBody>
          <a:bodyPr/>
          <a:lstStyle/>
          <a:p>
            <a:r>
              <a:rPr lang="en-US" dirty="0"/>
              <a:t>Motion </a:t>
            </a:r>
            <a:r>
              <a:rPr lang="en-US" dirty="0" smtClean="0"/>
              <a:t>#8 </a:t>
            </a:r>
            <a:r>
              <a:rPr lang="en-US" dirty="0"/>
              <a:t>-- </a:t>
            </a:r>
            <a:r>
              <a:rPr lang="en-US" smtClean="0"/>
              <a:t>#16</a:t>
            </a:r>
            <a:endParaRPr lang="en-US" dirty="0"/>
          </a:p>
          <a:p>
            <a:endParaRPr lang="en-US" dirty="0"/>
          </a:p>
          <a:p>
            <a:r>
              <a:rPr lang="en-US" dirty="0" smtClean="0"/>
              <a:t>Atlanta, GA, </a:t>
            </a:r>
            <a:r>
              <a:rPr lang="en-US" dirty="0"/>
              <a:t>USA</a:t>
            </a:r>
          </a:p>
        </p:txBody>
      </p:sp>
      <p:sp>
        <p:nvSpPr>
          <p:cNvPr id="4" name="Date Placeholder 3">
            <a:extLst>
              <a:ext uri="{FF2B5EF4-FFF2-40B4-BE49-F238E27FC236}">
                <a16:creationId xmlns="" xmlns:a16="http://schemas.microsoft.com/office/drawing/2014/main" id="{1D9EFF77-43B9-444D-A27C-18E8CE3FE12A}"/>
              </a:ext>
            </a:extLst>
          </p:cNvPr>
          <p:cNvSpPr>
            <a:spLocks noGrp="1"/>
          </p:cNvSpPr>
          <p:nvPr>
            <p:ph type="dt" idx="10"/>
          </p:nvPr>
        </p:nvSpPr>
        <p:spPr/>
        <p:txBody>
          <a:bodyPr/>
          <a:lstStyle/>
          <a:p>
            <a:r>
              <a:rPr lang="en-US"/>
              <a:t>March 2019</a:t>
            </a:r>
            <a:endParaRPr lang="en-GB"/>
          </a:p>
        </p:txBody>
      </p:sp>
      <p:sp>
        <p:nvSpPr>
          <p:cNvPr id="5" name="Footer Placeholder 4">
            <a:extLst>
              <a:ext uri="{FF2B5EF4-FFF2-40B4-BE49-F238E27FC236}">
                <a16:creationId xmlns="" xmlns:a16="http://schemas.microsoft.com/office/drawing/2014/main" id="{5E9C36C9-6A40-2E44-9449-1726C8D5B289}"/>
              </a:ext>
            </a:extLst>
          </p:cNvPr>
          <p:cNvSpPr>
            <a:spLocks noGrp="1"/>
          </p:cNvSpPr>
          <p:nvPr>
            <p:ph type="ftr" idx="11"/>
          </p:nvPr>
        </p:nvSpPr>
        <p:spPr/>
        <p:txBody>
          <a:bodyPr/>
          <a:lstStyle/>
          <a:p>
            <a:r>
              <a:rPr lang="de-DE" dirty="0"/>
              <a:t>Bo Sun (ZTE)</a:t>
            </a:r>
            <a:endParaRPr lang="en-GB" dirty="0"/>
          </a:p>
        </p:txBody>
      </p:sp>
      <p:sp>
        <p:nvSpPr>
          <p:cNvPr id="6" name="Slide Number Placeholder 5">
            <a:extLst>
              <a:ext uri="{FF2B5EF4-FFF2-40B4-BE49-F238E27FC236}">
                <a16:creationId xmlns=""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11</a:t>
            </a:fld>
            <a:endParaRPr lang="en-GB"/>
          </a:p>
        </p:txBody>
      </p:sp>
    </p:spTree>
    <p:extLst>
      <p:ext uri="{BB962C8B-B14F-4D97-AF65-F5344CB8AC3E}">
        <p14:creationId xmlns:p14="http://schemas.microsoft.com/office/powerpoint/2010/main" val="33605208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#8</a:t>
            </a:r>
          </a:p>
        </p:txBody>
      </p:sp>
      <p:sp>
        <p:nvSpPr>
          <p:cNvPr id="3" name="Inhaltsplatzhalter 2"/>
          <p:cNvSpPr>
            <a:spLocks noGrp="1"/>
          </p:cNvSpPr>
          <p:nvPr>
            <p:ph idx="1"/>
          </p:nvPr>
        </p:nvSpPr>
        <p:spPr>
          <a:xfrm>
            <a:off x="685800" y="1523069"/>
            <a:ext cx="7770813" cy="4113213"/>
          </a:xfrm>
          <a:extLst/>
        </p:spPr>
        <p:txBody>
          <a:bodyPr/>
          <a:lstStyle/>
          <a:p>
            <a:pPr lvl="0" latinLnBrk="1"/>
            <a:r>
              <a:rPr lang="en-US" dirty="0"/>
              <a:t>Move to add the following text to section 3 in 11bd SFD </a:t>
            </a:r>
          </a:p>
          <a:p>
            <a:pPr latinLnBrk="1"/>
            <a:r>
              <a:rPr lang="ko-KR" altLang="en-US" dirty="0"/>
              <a:t>“</a:t>
            </a:r>
            <a:r>
              <a:rPr lang="en-US" dirty="0"/>
              <a:t>11bd shall support the same subcarrier spacing in both 10 MHz PPDU and 20MHz PPDU</a:t>
            </a:r>
            <a:r>
              <a:rPr lang="ko-KR" altLang="en-US" dirty="0"/>
              <a:t>”</a:t>
            </a:r>
            <a:endParaRPr lang="en-US" dirty="0"/>
          </a:p>
          <a:p>
            <a:pPr>
              <a:defRPr/>
            </a:pPr>
            <a:endParaRPr lang="en-US" dirty="0" smtClean="0"/>
          </a:p>
          <a:p>
            <a:pPr>
              <a:defRPr/>
            </a:pPr>
            <a:r>
              <a:rPr lang="en-US" dirty="0" smtClean="0"/>
              <a:t>Mover</a:t>
            </a:r>
            <a:r>
              <a:rPr lang="en-US" dirty="0"/>
              <a:t>: </a:t>
            </a:r>
            <a:r>
              <a:rPr lang="en-US" dirty="0" err="1"/>
              <a:t>Dongguk</a:t>
            </a:r>
            <a:r>
              <a:rPr lang="en-US" dirty="0"/>
              <a:t> </a:t>
            </a:r>
            <a:r>
              <a:rPr lang="en-US" dirty="0" smtClean="0"/>
              <a:t>Lim</a:t>
            </a:r>
            <a:endParaRPr lang="en-US" dirty="0"/>
          </a:p>
          <a:p>
            <a:pPr>
              <a:defRPr/>
            </a:pPr>
            <a:r>
              <a:rPr lang="en-US" dirty="0" smtClean="0"/>
              <a:t>Second:  </a:t>
            </a:r>
            <a:r>
              <a:rPr lang="en-US" dirty="0" err="1" smtClean="0"/>
              <a:t>Hongyuan</a:t>
            </a:r>
            <a:r>
              <a:rPr lang="en-US" dirty="0" smtClean="0"/>
              <a:t> Zhang</a:t>
            </a:r>
            <a:endParaRPr lang="en-US" dirty="0"/>
          </a:p>
          <a:p>
            <a:pPr>
              <a:defRPr/>
            </a:pPr>
            <a:r>
              <a:rPr lang="en-US" dirty="0" smtClean="0"/>
              <a:t>Result: Passed unanimously</a:t>
            </a:r>
            <a:endParaRPr lang="en-US" strike="sngStrike" dirty="0"/>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12</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9430449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#9</a:t>
            </a:r>
          </a:p>
        </p:txBody>
      </p:sp>
      <p:sp>
        <p:nvSpPr>
          <p:cNvPr id="3" name="Inhaltsplatzhalter 2"/>
          <p:cNvSpPr>
            <a:spLocks noGrp="1"/>
          </p:cNvSpPr>
          <p:nvPr>
            <p:ph idx="1"/>
          </p:nvPr>
        </p:nvSpPr>
        <p:spPr>
          <a:xfrm>
            <a:off x="685800" y="1523069"/>
            <a:ext cx="7770813" cy="4113213"/>
          </a:xfrm>
          <a:extLst/>
        </p:spPr>
        <p:txBody>
          <a:bodyPr/>
          <a:lstStyle/>
          <a:p>
            <a:pPr lvl="0" latinLnBrk="1"/>
            <a:r>
              <a:rPr lang="en-US" dirty="0"/>
              <a:t>Move to add the following text to section 3 in 11bd SFD</a:t>
            </a:r>
          </a:p>
          <a:p>
            <a:pPr latinLnBrk="1"/>
            <a:r>
              <a:rPr lang="ko-KR" altLang="en-US" dirty="0"/>
              <a:t>“</a:t>
            </a:r>
            <a:r>
              <a:rPr lang="en-US" dirty="0"/>
              <a:t>11bd PPDU includes a NGV-Signal field to indicate the transmission information</a:t>
            </a:r>
            <a:r>
              <a:rPr lang="ko-KR" altLang="en-US" dirty="0"/>
              <a:t>”</a:t>
            </a:r>
            <a:endParaRPr lang="en-US" dirty="0"/>
          </a:p>
          <a:p>
            <a:pPr latinLnBrk="1"/>
            <a:r>
              <a:rPr lang="ko-KR" altLang="en-US" dirty="0"/>
              <a:t>“</a:t>
            </a:r>
            <a:r>
              <a:rPr lang="en-US" dirty="0"/>
              <a:t> The location of NGV-SIG field is TBD</a:t>
            </a:r>
            <a:r>
              <a:rPr lang="ko-KR" altLang="en-US" dirty="0"/>
              <a:t>”</a:t>
            </a:r>
            <a:endParaRPr lang="en-US" dirty="0"/>
          </a:p>
          <a:p>
            <a:pPr>
              <a:defRPr/>
            </a:pPr>
            <a:endParaRPr lang="en-US" dirty="0" smtClean="0"/>
          </a:p>
          <a:p>
            <a:pPr>
              <a:defRPr/>
            </a:pPr>
            <a:r>
              <a:rPr lang="en-US" dirty="0" smtClean="0"/>
              <a:t>Mover</a:t>
            </a:r>
            <a:r>
              <a:rPr lang="en-US" dirty="0"/>
              <a:t>: </a:t>
            </a:r>
            <a:r>
              <a:rPr lang="en-US" dirty="0" err="1"/>
              <a:t>Dongguk</a:t>
            </a:r>
            <a:r>
              <a:rPr lang="en-US" dirty="0"/>
              <a:t> </a:t>
            </a:r>
            <a:r>
              <a:rPr lang="en-US" dirty="0" smtClean="0"/>
              <a:t>Lim</a:t>
            </a:r>
            <a:endParaRPr lang="en-US" dirty="0"/>
          </a:p>
          <a:p>
            <a:pPr>
              <a:defRPr/>
            </a:pPr>
            <a:r>
              <a:rPr lang="en-US" dirty="0" smtClean="0"/>
              <a:t>Second:  </a:t>
            </a:r>
            <a:r>
              <a:rPr lang="en-US" dirty="0" err="1" smtClean="0"/>
              <a:t>Hongyuan</a:t>
            </a:r>
            <a:r>
              <a:rPr lang="en-US" dirty="0" smtClean="0"/>
              <a:t> Zhang</a:t>
            </a:r>
            <a:endParaRPr lang="en-US" dirty="0"/>
          </a:p>
          <a:p>
            <a:pPr>
              <a:defRPr/>
            </a:pPr>
            <a:r>
              <a:rPr lang="en-US" dirty="0" smtClean="0"/>
              <a:t>Result: Passed unanimously</a:t>
            </a:r>
            <a:endParaRPr lang="en-US" strike="sngStrike" dirty="0"/>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13</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80623044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#10</a:t>
            </a:r>
          </a:p>
        </p:txBody>
      </p:sp>
      <p:sp>
        <p:nvSpPr>
          <p:cNvPr id="3" name="Inhaltsplatzhalter 2"/>
          <p:cNvSpPr>
            <a:spLocks noGrp="1"/>
          </p:cNvSpPr>
          <p:nvPr>
            <p:ph idx="1"/>
          </p:nvPr>
        </p:nvSpPr>
        <p:spPr>
          <a:xfrm>
            <a:off x="685800" y="1523069"/>
            <a:ext cx="7770813" cy="4570227"/>
          </a:xfrm>
          <a:extLst/>
        </p:spPr>
        <p:txBody>
          <a:bodyPr/>
          <a:lstStyle/>
          <a:p>
            <a:pPr lvl="0" latinLnBrk="1"/>
            <a:r>
              <a:rPr lang="en-US" dirty="0"/>
              <a:t>Move to add the following text to section 3 in 11bd SFD</a:t>
            </a:r>
          </a:p>
          <a:p>
            <a:pPr latinLnBrk="1"/>
            <a:r>
              <a:rPr lang="ko-KR" altLang="en-US" dirty="0"/>
              <a:t>“</a:t>
            </a:r>
            <a:r>
              <a:rPr lang="en-US" dirty="0"/>
              <a:t>11bd PPDU design shall support </a:t>
            </a:r>
            <a:r>
              <a:rPr lang="en-US" dirty="0" err="1"/>
              <a:t>Midamble</a:t>
            </a:r>
            <a:r>
              <a:rPr lang="en-US" dirty="0"/>
              <a:t>(s) in Data </a:t>
            </a:r>
            <a:r>
              <a:rPr lang="en-US" dirty="0" smtClean="0"/>
              <a:t>   field</a:t>
            </a:r>
            <a:r>
              <a:rPr lang="en-US" dirty="0"/>
              <a:t>.</a:t>
            </a:r>
          </a:p>
          <a:p>
            <a:pPr latinLnBrk="1"/>
            <a:r>
              <a:rPr lang="en-US" dirty="0" smtClean="0"/>
              <a:t>	</a:t>
            </a:r>
            <a:r>
              <a:rPr lang="en-US" dirty="0" err="1" smtClean="0"/>
              <a:t>Midamble</a:t>
            </a:r>
            <a:r>
              <a:rPr lang="en-US" dirty="0" smtClean="0"/>
              <a:t> </a:t>
            </a:r>
            <a:r>
              <a:rPr lang="en-US" dirty="0"/>
              <a:t>is composed by long training field, with </a:t>
            </a:r>
            <a:r>
              <a:rPr lang="en-US" dirty="0" smtClean="0"/>
              <a:t>       design TBD.</a:t>
            </a:r>
            <a:endParaRPr lang="en-US" dirty="0"/>
          </a:p>
          <a:p>
            <a:pPr latinLnBrk="1"/>
            <a:r>
              <a:rPr lang="en-US" dirty="0" smtClean="0"/>
              <a:t>	</a:t>
            </a:r>
            <a:r>
              <a:rPr lang="en-US" dirty="0" err="1" smtClean="0"/>
              <a:t>Midamble</a:t>
            </a:r>
            <a:r>
              <a:rPr lang="en-US" dirty="0" smtClean="0"/>
              <a:t> </a:t>
            </a:r>
            <a:r>
              <a:rPr lang="en-US" dirty="0"/>
              <a:t>periodicity is </a:t>
            </a:r>
            <a:r>
              <a:rPr lang="en-US" dirty="0" smtClean="0"/>
              <a:t>TBD. </a:t>
            </a:r>
            <a:r>
              <a:rPr lang="ko-KR" altLang="en-US" dirty="0"/>
              <a:t>“</a:t>
            </a:r>
            <a:endParaRPr lang="en-US" dirty="0"/>
          </a:p>
          <a:p>
            <a:pPr>
              <a:defRPr/>
            </a:pPr>
            <a:endParaRPr lang="en-US" dirty="0" smtClean="0"/>
          </a:p>
          <a:p>
            <a:pPr>
              <a:defRPr/>
            </a:pPr>
            <a:r>
              <a:rPr lang="en-US" dirty="0" smtClean="0"/>
              <a:t>Mover</a:t>
            </a:r>
            <a:r>
              <a:rPr lang="en-US" dirty="0"/>
              <a:t>: </a:t>
            </a:r>
            <a:r>
              <a:rPr lang="en-US" dirty="0" err="1"/>
              <a:t>Dongguk</a:t>
            </a:r>
            <a:r>
              <a:rPr lang="en-US" dirty="0"/>
              <a:t> </a:t>
            </a:r>
            <a:r>
              <a:rPr lang="en-US" dirty="0" smtClean="0"/>
              <a:t>Lim</a:t>
            </a:r>
            <a:endParaRPr lang="en-US" dirty="0"/>
          </a:p>
          <a:p>
            <a:pPr>
              <a:defRPr/>
            </a:pPr>
            <a:r>
              <a:rPr lang="en-US" dirty="0" smtClean="0"/>
              <a:t>Second:  </a:t>
            </a:r>
            <a:r>
              <a:rPr lang="en-US" dirty="0" err="1" smtClean="0"/>
              <a:t>Hongyuan</a:t>
            </a:r>
            <a:r>
              <a:rPr lang="en-US" dirty="0" smtClean="0"/>
              <a:t> Zhang</a:t>
            </a:r>
            <a:endParaRPr lang="en-US" dirty="0"/>
          </a:p>
          <a:p>
            <a:pPr>
              <a:defRPr/>
            </a:pPr>
            <a:r>
              <a:rPr lang="en-US" dirty="0" smtClean="0"/>
              <a:t>Result: 8Y/1N/8A   Passed</a:t>
            </a:r>
            <a:endParaRPr lang="en-US" strike="sngStrike" dirty="0"/>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14</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18830886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#11</a:t>
            </a:r>
          </a:p>
        </p:txBody>
      </p:sp>
      <p:sp>
        <p:nvSpPr>
          <p:cNvPr id="3" name="Inhaltsplatzhalter 2"/>
          <p:cNvSpPr>
            <a:spLocks noGrp="1"/>
          </p:cNvSpPr>
          <p:nvPr>
            <p:ph idx="1"/>
          </p:nvPr>
        </p:nvSpPr>
        <p:spPr>
          <a:xfrm>
            <a:off x="685800" y="1523069"/>
            <a:ext cx="7770813" cy="4570227"/>
          </a:xfrm>
          <a:extLst/>
        </p:spPr>
        <p:txBody>
          <a:bodyPr/>
          <a:lstStyle/>
          <a:p>
            <a:r>
              <a:rPr lang="en-US" dirty="0"/>
              <a:t>Move to add the following text to section 3.1 of the SFD:</a:t>
            </a:r>
          </a:p>
          <a:p>
            <a:r>
              <a:rPr lang="en-US" dirty="0" smtClean="0"/>
              <a:t>“11bd </a:t>
            </a:r>
            <a:r>
              <a:rPr lang="en-US" dirty="0"/>
              <a:t>devices shall support 256 QAM. The 256 QAM constellation mapping is the same as that defined in 21.3.10.9 (Constellation mapping</a:t>
            </a:r>
            <a:r>
              <a:rPr lang="en-US" dirty="0" smtClean="0"/>
              <a:t>)”</a:t>
            </a:r>
            <a:endParaRPr lang="en-US" dirty="0"/>
          </a:p>
          <a:p>
            <a:pPr>
              <a:defRPr/>
            </a:pPr>
            <a:endParaRPr lang="en-US" dirty="0" smtClean="0"/>
          </a:p>
          <a:p>
            <a:pPr>
              <a:defRPr/>
            </a:pPr>
            <a:r>
              <a:rPr lang="en-US" dirty="0" smtClean="0"/>
              <a:t>Mover</a:t>
            </a:r>
            <a:r>
              <a:rPr lang="en-US" dirty="0"/>
              <a:t>: </a:t>
            </a:r>
            <a:r>
              <a:rPr lang="en-US" dirty="0" smtClean="0"/>
              <a:t>Hongyuan Zhang</a:t>
            </a:r>
            <a:endParaRPr lang="en-US" dirty="0"/>
          </a:p>
          <a:p>
            <a:pPr>
              <a:defRPr/>
            </a:pPr>
            <a:r>
              <a:rPr lang="en-US" dirty="0" smtClean="0"/>
              <a:t>Second:  </a:t>
            </a:r>
            <a:r>
              <a:rPr lang="en-US" dirty="0" err="1" smtClean="0"/>
              <a:t>Dongguk</a:t>
            </a:r>
            <a:r>
              <a:rPr lang="en-US" dirty="0" smtClean="0"/>
              <a:t> Lim</a:t>
            </a:r>
            <a:endParaRPr lang="en-US" dirty="0"/>
          </a:p>
          <a:p>
            <a:pPr>
              <a:defRPr/>
            </a:pPr>
            <a:r>
              <a:rPr lang="en-US" dirty="0" smtClean="0"/>
              <a:t>Result:  15Y/2N/10A, PASSED</a:t>
            </a:r>
            <a:endParaRPr lang="en-US" strike="sngStrike" dirty="0"/>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15</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29674163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#12</a:t>
            </a:r>
          </a:p>
        </p:txBody>
      </p:sp>
      <p:sp>
        <p:nvSpPr>
          <p:cNvPr id="3" name="Inhaltsplatzhalter 2"/>
          <p:cNvSpPr>
            <a:spLocks noGrp="1"/>
          </p:cNvSpPr>
          <p:nvPr>
            <p:ph idx="1"/>
          </p:nvPr>
        </p:nvSpPr>
        <p:spPr>
          <a:xfrm>
            <a:off x="685800" y="1523069"/>
            <a:ext cx="7770813" cy="4570227"/>
          </a:xfrm>
          <a:extLst/>
        </p:spPr>
        <p:txBody>
          <a:bodyPr/>
          <a:lstStyle/>
          <a:p>
            <a:r>
              <a:rPr lang="en-US" dirty="0"/>
              <a:t>Move to add the following text to Section 3.1 of the SFD:</a:t>
            </a:r>
          </a:p>
          <a:p>
            <a:r>
              <a:rPr lang="en-US" dirty="0" smtClean="0"/>
              <a:t>“11bd </a:t>
            </a:r>
            <a:r>
              <a:rPr lang="en-US" dirty="0"/>
              <a:t>devices shall support LDPC codes, with the same code structure and coding methods as defined in 19.3.11.7 (LDPC Codes</a:t>
            </a:r>
            <a:r>
              <a:rPr lang="en-US" dirty="0" smtClean="0"/>
              <a:t>)”</a:t>
            </a:r>
            <a:endParaRPr lang="en-US" dirty="0"/>
          </a:p>
          <a:p>
            <a:pPr>
              <a:defRPr/>
            </a:pPr>
            <a:endParaRPr lang="en-US" dirty="0" smtClean="0"/>
          </a:p>
          <a:p>
            <a:pPr>
              <a:defRPr/>
            </a:pPr>
            <a:r>
              <a:rPr lang="en-US" dirty="0" smtClean="0"/>
              <a:t>Mover</a:t>
            </a:r>
            <a:r>
              <a:rPr lang="en-US" dirty="0"/>
              <a:t>: Hongyuan Zhang</a:t>
            </a:r>
          </a:p>
          <a:p>
            <a:pPr>
              <a:defRPr/>
            </a:pPr>
            <a:r>
              <a:rPr lang="en-US" dirty="0" smtClean="0"/>
              <a:t>Second:  </a:t>
            </a:r>
            <a:r>
              <a:rPr lang="en-US" dirty="0" err="1" smtClean="0"/>
              <a:t>Dongguk</a:t>
            </a:r>
            <a:r>
              <a:rPr lang="en-US" dirty="0" smtClean="0"/>
              <a:t> Lim</a:t>
            </a:r>
            <a:endParaRPr lang="en-US" dirty="0"/>
          </a:p>
          <a:p>
            <a:pPr>
              <a:defRPr/>
            </a:pPr>
            <a:r>
              <a:rPr lang="en-US" dirty="0" smtClean="0"/>
              <a:t>Result:  Passed unanimously</a:t>
            </a:r>
            <a:endParaRPr lang="en-US" strike="sngStrike" dirty="0"/>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16</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209843371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#13</a:t>
            </a:r>
          </a:p>
        </p:txBody>
      </p:sp>
      <p:sp>
        <p:nvSpPr>
          <p:cNvPr id="3" name="Inhaltsplatzhalter 2"/>
          <p:cNvSpPr>
            <a:spLocks noGrp="1"/>
          </p:cNvSpPr>
          <p:nvPr>
            <p:ph idx="1"/>
          </p:nvPr>
        </p:nvSpPr>
        <p:spPr>
          <a:xfrm>
            <a:off x="685800" y="1523069"/>
            <a:ext cx="7770813" cy="4570227"/>
          </a:xfrm>
          <a:extLst/>
        </p:spPr>
        <p:txBody>
          <a:bodyPr/>
          <a:lstStyle/>
          <a:p>
            <a:r>
              <a:rPr lang="en-US" dirty="0"/>
              <a:t>Move to add the following text to section 3.1 of the SFD:</a:t>
            </a:r>
          </a:p>
          <a:p>
            <a:r>
              <a:rPr lang="en-US" dirty="0" smtClean="0"/>
              <a:t>“10MHz </a:t>
            </a:r>
            <a:r>
              <a:rPr lang="en-US" dirty="0"/>
              <a:t>11bd Data symbol shall use 11ac 20MHz OFDM numerology. </a:t>
            </a:r>
            <a:r>
              <a:rPr lang="en-US" dirty="0" smtClean="0"/>
              <a:t>“</a:t>
            </a:r>
            <a:endParaRPr lang="en-US" dirty="0"/>
          </a:p>
          <a:p>
            <a:pPr>
              <a:defRPr/>
            </a:pPr>
            <a:endParaRPr lang="en-US" dirty="0" smtClean="0"/>
          </a:p>
          <a:p>
            <a:pPr>
              <a:defRPr/>
            </a:pPr>
            <a:r>
              <a:rPr lang="en-US" dirty="0" smtClean="0"/>
              <a:t>Mover</a:t>
            </a:r>
            <a:r>
              <a:rPr lang="en-US" dirty="0"/>
              <a:t>: Prashant Sharma</a:t>
            </a:r>
          </a:p>
          <a:p>
            <a:pPr>
              <a:defRPr/>
            </a:pPr>
            <a:r>
              <a:rPr lang="en-US" dirty="0" smtClean="0"/>
              <a:t>Second:  </a:t>
            </a:r>
            <a:r>
              <a:rPr lang="en-US" dirty="0" err="1" smtClean="0"/>
              <a:t>Dongguk</a:t>
            </a:r>
            <a:r>
              <a:rPr lang="en-US" dirty="0" smtClean="0"/>
              <a:t> Lim</a:t>
            </a:r>
            <a:endParaRPr lang="en-US" dirty="0"/>
          </a:p>
          <a:p>
            <a:pPr>
              <a:defRPr/>
            </a:pPr>
            <a:r>
              <a:rPr lang="en-US" dirty="0" smtClean="0"/>
              <a:t>Result: Passed unanimously</a:t>
            </a:r>
            <a:endParaRPr lang="en-US" strike="sngStrike" dirty="0"/>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17</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144425073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#14</a:t>
            </a:r>
          </a:p>
        </p:txBody>
      </p:sp>
      <p:sp>
        <p:nvSpPr>
          <p:cNvPr id="3" name="Inhaltsplatzhalter 2"/>
          <p:cNvSpPr>
            <a:spLocks noGrp="1"/>
          </p:cNvSpPr>
          <p:nvPr>
            <p:ph idx="1"/>
          </p:nvPr>
        </p:nvSpPr>
        <p:spPr>
          <a:xfrm>
            <a:off x="685800" y="1523069"/>
            <a:ext cx="7770813" cy="4570227"/>
          </a:xfrm>
          <a:extLst/>
        </p:spPr>
        <p:txBody>
          <a:bodyPr>
            <a:normAutofit fontScale="77500" lnSpcReduction="20000"/>
          </a:bodyPr>
          <a:lstStyle/>
          <a:p>
            <a:r>
              <a:rPr lang="en-US" dirty="0"/>
              <a:t>Move to add the following text to section 3 in 11bd SFD </a:t>
            </a:r>
          </a:p>
          <a:p>
            <a:r>
              <a:rPr lang="en-US" dirty="0" smtClean="0"/>
              <a:t>“</a:t>
            </a:r>
            <a:r>
              <a:rPr lang="en-US" altLang="zh-CN" b="0" dirty="0"/>
              <a:t>Operation of 11bd device with 10MHz bandwidth is allowed in a 20MHz </a:t>
            </a:r>
            <a:r>
              <a:rPr lang="en-US" altLang="zh-CN" b="0" dirty="0" smtClean="0"/>
              <a:t>channel.”</a:t>
            </a:r>
            <a:endParaRPr lang="en-US" dirty="0"/>
          </a:p>
          <a:p>
            <a:pPr>
              <a:defRPr/>
            </a:pPr>
            <a:endParaRPr lang="en-US" dirty="0" smtClean="0"/>
          </a:p>
          <a:p>
            <a:pPr>
              <a:defRPr/>
            </a:pPr>
            <a:r>
              <a:rPr lang="en-US" dirty="0" smtClean="0"/>
              <a:t>Mover</a:t>
            </a:r>
            <a:r>
              <a:rPr lang="en-US" dirty="0"/>
              <a:t>: </a:t>
            </a:r>
            <a:r>
              <a:rPr lang="en-US" dirty="0" err="1" smtClean="0"/>
              <a:t>Insun</a:t>
            </a:r>
            <a:r>
              <a:rPr lang="en-US" dirty="0" smtClean="0"/>
              <a:t> Jang</a:t>
            </a:r>
            <a:endParaRPr lang="en-US" dirty="0"/>
          </a:p>
          <a:p>
            <a:pPr>
              <a:defRPr/>
            </a:pPr>
            <a:r>
              <a:rPr lang="en-US" dirty="0" smtClean="0"/>
              <a:t>Second:  </a:t>
            </a:r>
            <a:r>
              <a:rPr lang="en-US" dirty="0" err="1" smtClean="0"/>
              <a:t>Dongguk</a:t>
            </a:r>
            <a:r>
              <a:rPr lang="en-US" dirty="0" smtClean="0"/>
              <a:t> Lim</a:t>
            </a:r>
            <a:endParaRPr lang="en-US" dirty="0"/>
          </a:p>
          <a:p>
            <a:pPr>
              <a:defRPr/>
            </a:pPr>
            <a:r>
              <a:rPr lang="en-US" dirty="0" smtClean="0"/>
              <a:t>Result: 15Y/6N/9A, Failed</a:t>
            </a:r>
          </a:p>
          <a:p>
            <a:pPr>
              <a:defRPr/>
            </a:pPr>
            <a:endParaRPr lang="en-US" strike="sngStrike" dirty="0"/>
          </a:p>
          <a:p>
            <a:pPr>
              <a:defRPr/>
            </a:pPr>
            <a:r>
              <a:rPr lang="en-US" dirty="0" smtClean="0"/>
              <a:t>Move to table the motion</a:t>
            </a:r>
          </a:p>
          <a:p>
            <a:pPr>
              <a:defRPr/>
            </a:pPr>
            <a:r>
              <a:rPr lang="en-US" dirty="0" smtClean="0"/>
              <a:t>Moved: Hiroshi Mano     Second: Michael Fischer</a:t>
            </a:r>
          </a:p>
          <a:p>
            <a:pPr>
              <a:defRPr/>
            </a:pPr>
            <a:r>
              <a:rPr lang="en-US" dirty="0" smtClean="0"/>
              <a:t>Passed unanimously</a:t>
            </a:r>
          </a:p>
          <a:p>
            <a:pPr>
              <a:defRPr/>
            </a:pPr>
            <a:endParaRPr lang="en-US" dirty="0"/>
          </a:p>
          <a:p>
            <a:pPr>
              <a:defRPr/>
            </a:pPr>
            <a:r>
              <a:rPr lang="en-US" dirty="0" smtClean="0"/>
              <a:t>Move to remove the table of the motion</a:t>
            </a:r>
          </a:p>
          <a:p>
            <a:pPr>
              <a:defRPr/>
            </a:pPr>
            <a:r>
              <a:rPr lang="en-US" dirty="0" smtClean="0"/>
              <a:t>Moved: 	James </a:t>
            </a:r>
            <a:r>
              <a:rPr lang="en-US" dirty="0" err="1" smtClean="0"/>
              <a:t>Lepp</a:t>
            </a:r>
            <a:r>
              <a:rPr lang="en-US" dirty="0" smtClean="0"/>
              <a:t>				Second: Michael Fischer</a:t>
            </a:r>
          </a:p>
          <a:p>
            <a:pPr>
              <a:defRPr/>
            </a:pPr>
            <a:r>
              <a:rPr lang="en-US" dirty="0" smtClean="0"/>
              <a:t>Passed unanimously</a:t>
            </a:r>
            <a:endParaRPr lang="en-US" dirty="0"/>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18</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184236661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#15</a:t>
            </a:r>
          </a:p>
        </p:txBody>
      </p:sp>
      <p:sp>
        <p:nvSpPr>
          <p:cNvPr id="3" name="Inhaltsplatzhalter 2"/>
          <p:cNvSpPr>
            <a:spLocks noGrp="1"/>
          </p:cNvSpPr>
          <p:nvPr>
            <p:ph idx="1"/>
          </p:nvPr>
        </p:nvSpPr>
        <p:spPr>
          <a:xfrm>
            <a:off x="685800" y="1523069"/>
            <a:ext cx="7770813" cy="4570227"/>
          </a:xfrm>
          <a:extLst/>
        </p:spPr>
        <p:txBody>
          <a:bodyPr/>
          <a:lstStyle/>
          <a:p>
            <a:r>
              <a:rPr lang="en-US" dirty="0"/>
              <a:t>Move to </a:t>
            </a:r>
            <a:r>
              <a:rPr lang="en-US" dirty="0" smtClean="0"/>
              <a:t>include the </a:t>
            </a:r>
            <a:r>
              <a:rPr lang="en-US" dirty="0"/>
              <a:t>following text to section 3 in 11bd SFD </a:t>
            </a:r>
          </a:p>
          <a:p>
            <a:r>
              <a:rPr lang="en-US" dirty="0" smtClean="0"/>
              <a:t>“11bd only supports single spatial stream PPDU when operating on OCB broadcast mode .”</a:t>
            </a:r>
            <a:endParaRPr lang="en-US" dirty="0"/>
          </a:p>
          <a:p>
            <a:pPr>
              <a:defRPr/>
            </a:pPr>
            <a:endParaRPr lang="en-US" dirty="0" smtClean="0"/>
          </a:p>
          <a:p>
            <a:pPr>
              <a:defRPr/>
            </a:pPr>
            <a:r>
              <a:rPr lang="en-US" dirty="0" smtClean="0"/>
              <a:t>Mover</a:t>
            </a:r>
            <a:r>
              <a:rPr lang="en-US" dirty="0"/>
              <a:t>: </a:t>
            </a:r>
            <a:r>
              <a:rPr lang="en-US" dirty="0" err="1" smtClean="0"/>
              <a:t>Hongyuan</a:t>
            </a:r>
            <a:r>
              <a:rPr lang="en-US" dirty="0" smtClean="0"/>
              <a:t> Zhang</a:t>
            </a:r>
            <a:endParaRPr lang="en-US" dirty="0"/>
          </a:p>
          <a:p>
            <a:pPr>
              <a:defRPr/>
            </a:pPr>
            <a:r>
              <a:rPr lang="en-US" dirty="0" smtClean="0"/>
              <a:t>Second:  </a:t>
            </a:r>
            <a:r>
              <a:rPr lang="en-US" dirty="0" err="1" smtClean="0"/>
              <a:t>Dongguk</a:t>
            </a:r>
            <a:r>
              <a:rPr lang="en-US" dirty="0" smtClean="0"/>
              <a:t> Lim</a:t>
            </a:r>
            <a:endParaRPr lang="en-US" dirty="0"/>
          </a:p>
          <a:p>
            <a:pPr>
              <a:defRPr/>
            </a:pPr>
            <a:r>
              <a:rPr lang="en-US" dirty="0" smtClean="0"/>
              <a:t>Result: Passed unanimously</a:t>
            </a:r>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19</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15194081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a:t>March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de-DE" dirty="0"/>
              <a:t>Bo Sun (ZTE)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Booklet </a:t>
            </a:r>
            <a:r>
              <a:rPr lang="en-GB" dirty="0"/>
              <a:t>for the </a:t>
            </a:r>
            <a:r>
              <a:rPr lang="en-GB" dirty="0" err="1" smtClean="0"/>
              <a:t>TGbd</a:t>
            </a:r>
            <a:r>
              <a:rPr lang="en-GB" dirty="0" smtClean="0"/>
              <a:t> motions related to FRD and SFD.</a:t>
            </a:r>
            <a:endParaRPr lang="en-GB"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Motions are consecutively numbered since the formation of the task group.</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#16</a:t>
            </a:r>
          </a:p>
        </p:txBody>
      </p:sp>
      <p:sp>
        <p:nvSpPr>
          <p:cNvPr id="3" name="Inhaltsplatzhalter 2"/>
          <p:cNvSpPr>
            <a:spLocks noGrp="1"/>
          </p:cNvSpPr>
          <p:nvPr>
            <p:ph idx="1"/>
          </p:nvPr>
        </p:nvSpPr>
        <p:spPr>
          <a:xfrm>
            <a:off x="685800" y="1523069"/>
            <a:ext cx="7770813" cy="4570227"/>
          </a:xfrm>
          <a:extLst/>
        </p:spPr>
        <p:txBody>
          <a:bodyPr/>
          <a:lstStyle/>
          <a:p>
            <a:r>
              <a:rPr lang="en-US" dirty="0"/>
              <a:t>Move to </a:t>
            </a:r>
            <a:r>
              <a:rPr lang="en-US" dirty="0" smtClean="0"/>
              <a:t>include the </a:t>
            </a:r>
            <a:r>
              <a:rPr lang="en-US" dirty="0"/>
              <a:t>following text to section 3 in 11bd SFD </a:t>
            </a:r>
          </a:p>
          <a:p>
            <a:r>
              <a:rPr lang="en-US" dirty="0" smtClean="0"/>
              <a:t>“When an 11bd STA transmits an 11p group-addressed or unicast PPDU, the Duration/ID field of a frame in an 11p PPDU indicates that transmitter of the PPDU is an NGV capable STA.”</a:t>
            </a:r>
            <a:endParaRPr lang="en-US" dirty="0"/>
          </a:p>
          <a:p>
            <a:pPr>
              <a:defRPr/>
            </a:pPr>
            <a:endParaRPr lang="en-US" dirty="0" smtClean="0"/>
          </a:p>
          <a:p>
            <a:pPr>
              <a:defRPr/>
            </a:pPr>
            <a:r>
              <a:rPr lang="en-US" dirty="0" smtClean="0"/>
              <a:t>Mover</a:t>
            </a:r>
            <a:r>
              <a:rPr lang="en-US" dirty="0"/>
              <a:t>: </a:t>
            </a:r>
            <a:r>
              <a:rPr lang="en-US" dirty="0" smtClean="0"/>
              <a:t> Liwen </a:t>
            </a:r>
            <a:r>
              <a:rPr lang="en-US" dirty="0"/>
              <a:t>C</a:t>
            </a:r>
            <a:r>
              <a:rPr lang="en-US" dirty="0" smtClean="0"/>
              <a:t>hu</a:t>
            </a:r>
            <a:endParaRPr lang="en-US" dirty="0"/>
          </a:p>
          <a:p>
            <a:pPr>
              <a:defRPr/>
            </a:pPr>
            <a:r>
              <a:rPr lang="en-US" dirty="0" smtClean="0"/>
              <a:t>Second: Michael </a:t>
            </a:r>
            <a:r>
              <a:rPr lang="en-US" dirty="0"/>
              <a:t>F</a:t>
            </a:r>
            <a:r>
              <a:rPr lang="en-US" dirty="0" smtClean="0"/>
              <a:t>ischer</a:t>
            </a:r>
            <a:endParaRPr lang="en-US" dirty="0"/>
          </a:p>
          <a:p>
            <a:pPr>
              <a:defRPr/>
            </a:pPr>
            <a:r>
              <a:rPr lang="en-US" dirty="0" smtClean="0"/>
              <a:t>Result: Passed unanimously</a:t>
            </a:r>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20</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250006574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D5958C2-BD4E-C04D-86FA-C2153299CB6B}"/>
              </a:ext>
            </a:extLst>
          </p:cNvPr>
          <p:cNvSpPr>
            <a:spLocks noGrp="1"/>
          </p:cNvSpPr>
          <p:nvPr>
            <p:ph type="title"/>
          </p:nvPr>
        </p:nvSpPr>
        <p:spPr/>
        <p:txBody>
          <a:bodyPr/>
          <a:lstStyle/>
          <a:p>
            <a:r>
              <a:rPr lang="en-US" dirty="0" smtClean="0"/>
              <a:t>July </a:t>
            </a:r>
            <a:r>
              <a:rPr lang="en-US" dirty="0"/>
              <a:t>2019 </a:t>
            </a:r>
            <a:r>
              <a:rPr lang="en-US" dirty="0" smtClean="0"/>
              <a:t/>
            </a:r>
            <a:br>
              <a:rPr lang="en-US" dirty="0" smtClean="0"/>
            </a:br>
            <a:r>
              <a:rPr lang="en-US" dirty="0" smtClean="0"/>
              <a:t>FRD &amp; SFD Motions</a:t>
            </a:r>
            <a:endParaRPr lang="en-US" dirty="0"/>
          </a:p>
        </p:txBody>
      </p:sp>
      <p:sp>
        <p:nvSpPr>
          <p:cNvPr id="3" name="Text Placeholder 2">
            <a:extLst>
              <a:ext uri="{FF2B5EF4-FFF2-40B4-BE49-F238E27FC236}">
                <a16:creationId xmlns="" xmlns:a16="http://schemas.microsoft.com/office/drawing/2014/main" id="{A399D6F5-854A-7B4F-B2C4-76BCE0163A5B}"/>
              </a:ext>
            </a:extLst>
          </p:cNvPr>
          <p:cNvSpPr>
            <a:spLocks noGrp="1"/>
          </p:cNvSpPr>
          <p:nvPr>
            <p:ph type="body" idx="1"/>
          </p:nvPr>
        </p:nvSpPr>
        <p:spPr/>
        <p:txBody>
          <a:bodyPr/>
          <a:lstStyle/>
          <a:p>
            <a:r>
              <a:rPr lang="en-US" dirty="0"/>
              <a:t>Motion </a:t>
            </a:r>
            <a:r>
              <a:rPr lang="en-US" dirty="0" smtClean="0"/>
              <a:t>#17 </a:t>
            </a:r>
            <a:r>
              <a:rPr lang="en-US" dirty="0"/>
              <a:t>-- </a:t>
            </a:r>
            <a:r>
              <a:rPr lang="en-US" dirty="0" smtClean="0"/>
              <a:t>#xx</a:t>
            </a:r>
            <a:endParaRPr lang="en-US" dirty="0"/>
          </a:p>
          <a:p>
            <a:endParaRPr lang="en-US" dirty="0"/>
          </a:p>
          <a:p>
            <a:r>
              <a:rPr lang="en-US" dirty="0" smtClean="0"/>
              <a:t>Vienna, Austria</a:t>
            </a:r>
            <a:endParaRPr lang="en-US" dirty="0"/>
          </a:p>
        </p:txBody>
      </p:sp>
      <p:sp>
        <p:nvSpPr>
          <p:cNvPr id="4" name="Date Placeholder 3">
            <a:extLst>
              <a:ext uri="{FF2B5EF4-FFF2-40B4-BE49-F238E27FC236}">
                <a16:creationId xmlns="" xmlns:a16="http://schemas.microsoft.com/office/drawing/2014/main" id="{1D9EFF77-43B9-444D-A27C-18E8CE3FE12A}"/>
              </a:ext>
            </a:extLst>
          </p:cNvPr>
          <p:cNvSpPr>
            <a:spLocks noGrp="1"/>
          </p:cNvSpPr>
          <p:nvPr>
            <p:ph type="dt" idx="10"/>
          </p:nvPr>
        </p:nvSpPr>
        <p:spPr/>
        <p:txBody>
          <a:bodyPr/>
          <a:lstStyle/>
          <a:p>
            <a:r>
              <a:rPr lang="en-US"/>
              <a:t>March 2019</a:t>
            </a:r>
            <a:endParaRPr lang="en-GB"/>
          </a:p>
        </p:txBody>
      </p:sp>
      <p:sp>
        <p:nvSpPr>
          <p:cNvPr id="5" name="Footer Placeholder 4">
            <a:extLst>
              <a:ext uri="{FF2B5EF4-FFF2-40B4-BE49-F238E27FC236}">
                <a16:creationId xmlns="" xmlns:a16="http://schemas.microsoft.com/office/drawing/2014/main" id="{5E9C36C9-6A40-2E44-9449-1726C8D5B289}"/>
              </a:ext>
            </a:extLst>
          </p:cNvPr>
          <p:cNvSpPr>
            <a:spLocks noGrp="1"/>
          </p:cNvSpPr>
          <p:nvPr>
            <p:ph type="ftr" idx="11"/>
          </p:nvPr>
        </p:nvSpPr>
        <p:spPr/>
        <p:txBody>
          <a:bodyPr/>
          <a:lstStyle/>
          <a:p>
            <a:r>
              <a:rPr lang="de-DE" dirty="0"/>
              <a:t>Bo Sun (ZTE)</a:t>
            </a:r>
            <a:endParaRPr lang="en-GB" dirty="0"/>
          </a:p>
        </p:txBody>
      </p:sp>
      <p:sp>
        <p:nvSpPr>
          <p:cNvPr id="6" name="Slide Number Placeholder 5">
            <a:extLst>
              <a:ext uri="{FF2B5EF4-FFF2-40B4-BE49-F238E27FC236}">
                <a16:creationId xmlns=""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21</a:t>
            </a:fld>
            <a:endParaRPr lang="en-GB"/>
          </a:p>
        </p:txBody>
      </p:sp>
    </p:spTree>
    <p:extLst>
      <p:ext uri="{BB962C8B-B14F-4D97-AF65-F5344CB8AC3E}">
        <p14:creationId xmlns:p14="http://schemas.microsoft.com/office/powerpoint/2010/main" val="5591824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#17</a:t>
            </a:r>
          </a:p>
        </p:txBody>
      </p:sp>
      <p:sp>
        <p:nvSpPr>
          <p:cNvPr id="3" name="Inhaltsplatzhalter 2"/>
          <p:cNvSpPr>
            <a:spLocks noGrp="1"/>
          </p:cNvSpPr>
          <p:nvPr>
            <p:ph idx="1"/>
          </p:nvPr>
        </p:nvSpPr>
        <p:spPr>
          <a:xfrm>
            <a:off x="685800" y="1523069"/>
            <a:ext cx="7770813" cy="4570227"/>
          </a:xfrm>
          <a:extLst/>
        </p:spPr>
        <p:txBody>
          <a:bodyPr/>
          <a:lstStyle/>
          <a:p>
            <a:r>
              <a:rPr lang="en-US" dirty="0"/>
              <a:t>Move to </a:t>
            </a:r>
            <a:r>
              <a:rPr lang="en-US" dirty="0" smtClean="0"/>
              <a:t>include the </a:t>
            </a:r>
            <a:r>
              <a:rPr lang="en-US" dirty="0"/>
              <a:t>following text to section 3 in 11bd SFD </a:t>
            </a:r>
          </a:p>
          <a:p>
            <a:r>
              <a:rPr lang="en-US" dirty="0"/>
              <a:t>“11bd supports round-trip-time (RTT) ranging for 10 MHz and 20 MHz bandwidth </a:t>
            </a:r>
            <a:r>
              <a:rPr lang="en-US" dirty="0" smtClean="0"/>
              <a:t>PPDUs.”</a:t>
            </a:r>
            <a:endParaRPr lang="en-US" dirty="0"/>
          </a:p>
          <a:p>
            <a:pPr>
              <a:defRPr/>
            </a:pPr>
            <a:endParaRPr lang="en-US" dirty="0" smtClean="0"/>
          </a:p>
          <a:p>
            <a:pPr>
              <a:defRPr/>
            </a:pPr>
            <a:r>
              <a:rPr lang="en-US" dirty="0" smtClean="0"/>
              <a:t>Mover</a:t>
            </a:r>
            <a:r>
              <a:rPr lang="en-US" dirty="0"/>
              <a:t>: </a:t>
            </a:r>
            <a:r>
              <a:rPr lang="en-US" dirty="0" smtClean="0"/>
              <a:t> Stephan Sand</a:t>
            </a:r>
          </a:p>
          <a:p>
            <a:pPr>
              <a:defRPr/>
            </a:pPr>
            <a:r>
              <a:rPr lang="en-US" dirty="0" smtClean="0"/>
              <a:t>Second: </a:t>
            </a:r>
          </a:p>
          <a:p>
            <a:pPr>
              <a:defRPr/>
            </a:pPr>
            <a:r>
              <a:rPr lang="en-US" dirty="0" smtClean="0"/>
              <a:t>Result:</a:t>
            </a:r>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22</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81057571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#18</a:t>
            </a:r>
          </a:p>
        </p:txBody>
      </p:sp>
      <mc:AlternateContent xmlns:mc="http://schemas.openxmlformats.org/markup-compatibility/2006" xmlns:a14="http://schemas.microsoft.com/office/drawing/2010/main">
        <mc:Choice Requires="a14">
          <p:sp>
            <p:nvSpPr>
              <p:cNvPr id="3" name="Inhaltsplatzhalter 2"/>
              <p:cNvSpPr>
                <a:spLocks noGrp="1"/>
              </p:cNvSpPr>
              <p:nvPr>
                <p:ph idx="1"/>
              </p:nvPr>
            </p:nvSpPr>
            <p:spPr>
              <a:xfrm>
                <a:off x="685800" y="1523069"/>
                <a:ext cx="7770813" cy="4570227"/>
              </a:xfrm>
              <a:extLst/>
            </p:spPr>
            <p:txBody>
              <a:bodyPr/>
              <a:lstStyle/>
              <a:p>
                <a:r>
                  <a:rPr lang="en-US" sz="2000" dirty="0"/>
                  <a:t>Move to </a:t>
                </a:r>
                <a:r>
                  <a:rPr lang="en-US" sz="2000" dirty="0" smtClean="0"/>
                  <a:t>include the </a:t>
                </a:r>
                <a:r>
                  <a:rPr lang="en-US" sz="2000" dirty="0"/>
                  <a:t>following text to section 3 in 11bd SFD </a:t>
                </a:r>
              </a:p>
              <a:p>
                <a:r>
                  <a:rPr lang="en-US" dirty="0"/>
                  <a:t>“</a:t>
                </a:r>
                <a:r>
                  <a:rPr lang="en-US" sz="1800" b="0" dirty="0"/>
                  <a:t>BPSK DCM modulation is used to achieve lower sensitivity. For a BPSK DCM modulated OFDM symbol, the subcarriers in the second frequency segment is modulated by the rotated version of the signal modulated on the corresponding DCM subcarrier in the first frequency segment</a:t>
                </a:r>
                <a:r>
                  <a:rPr lang="en-US" sz="1800" b="0" dirty="0" smtClean="0"/>
                  <a:t>.</a:t>
                </a:r>
              </a:p>
              <a:p>
                <a:endParaRPr lang="en-US" dirty="0"/>
              </a:p>
              <a:p>
                <a:r>
                  <a:rPr lang="en-US" dirty="0"/>
                  <a:t> </a:t>
                </a:r>
              </a:p>
              <a:p>
                <a:r>
                  <a:rPr lang="en-US" sz="1800" b="0" dirty="0"/>
                  <a:t>Where NSD  is defined for DCM which is half </a:t>
                </a:r>
                <a:r>
                  <a:rPr lang="en-US" sz="1800" b="0" dirty="0" smtClean="0"/>
                  <a:t>of </a:t>
                </a:r>
                <a14:m>
                  <m:oMath xmlns:m="http://schemas.openxmlformats.org/officeDocument/2006/math">
                    <m:sSubSup>
                      <m:sSubSupPr>
                        <m:ctrlPr>
                          <a:rPr lang="en-US" sz="1800" i="1">
                            <a:latin typeface="Cambria Math" panose="02040503050406030204" pitchFamily="18" charset="0"/>
                          </a:rPr>
                        </m:ctrlPr>
                      </m:sSubSupPr>
                      <m:e>
                        <m:r>
                          <a:rPr lang="en-US" sz="1800" i="1">
                            <a:latin typeface="Cambria Math" panose="02040503050406030204" pitchFamily="18" charset="0"/>
                          </a:rPr>
                          <m:t>𝑁</m:t>
                        </m:r>
                      </m:e>
                      <m:sub>
                        <m:r>
                          <a:rPr lang="en-US" sz="1800" i="1">
                            <a:latin typeface="Cambria Math" panose="02040503050406030204" pitchFamily="18" charset="0"/>
                          </a:rPr>
                          <m:t>𝑆𝐷</m:t>
                        </m:r>
                      </m:sub>
                      <m:sup>
                        <m:r>
                          <a:rPr lang="en-US" sz="1800" i="1">
                            <a:latin typeface="Cambria Math" panose="02040503050406030204" pitchFamily="18" charset="0"/>
                          </a:rPr>
                          <m:t>𝐷𝐶𝑀</m:t>
                        </m:r>
                        <m:r>
                          <a:rPr lang="en-US" sz="1800" i="1">
                            <a:latin typeface="Cambria Math" panose="02040503050406030204" pitchFamily="18" charset="0"/>
                          </a:rPr>
                          <m:t>=0</m:t>
                        </m:r>
                      </m:sup>
                    </m:sSubSup>
                  </m:oMath>
                </a14:m>
                <a:r>
                  <a:rPr lang="en-US" sz="1800" b="0" dirty="0" smtClean="0"/>
                  <a:t>.”</a:t>
                </a:r>
                <a:endParaRPr lang="en-US" sz="1800" b="0" dirty="0"/>
              </a:p>
              <a:p>
                <a:pPr>
                  <a:defRPr/>
                </a:pPr>
                <a:endParaRPr lang="en-US" dirty="0" smtClean="0"/>
              </a:p>
              <a:p>
                <a:pPr>
                  <a:defRPr/>
                </a:pPr>
                <a:r>
                  <a:rPr lang="en-US" dirty="0" smtClean="0"/>
                  <a:t>Mover</a:t>
                </a:r>
                <a:r>
                  <a:rPr lang="en-US" dirty="0"/>
                  <a:t>: </a:t>
                </a:r>
                <a:r>
                  <a:rPr lang="en-US" dirty="0" smtClean="0"/>
                  <a:t> </a:t>
                </a:r>
                <a:r>
                  <a:rPr lang="en-US" dirty="0" err="1" smtClean="0"/>
                  <a:t>Jianhan</a:t>
                </a:r>
                <a:r>
                  <a:rPr lang="en-US" dirty="0" smtClean="0"/>
                  <a:t> Liu</a:t>
                </a:r>
              </a:p>
              <a:p>
                <a:pPr>
                  <a:defRPr/>
                </a:pPr>
                <a:r>
                  <a:rPr lang="en-US" dirty="0" smtClean="0"/>
                  <a:t>Second:  </a:t>
                </a:r>
              </a:p>
              <a:p>
                <a:pPr>
                  <a:defRPr/>
                </a:pPr>
                <a:r>
                  <a:rPr lang="en-US" dirty="0" smtClean="0"/>
                  <a:t>Result:</a:t>
                </a:r>
              </a:p>
            </p:txBody>
          </p:sp>
        </mc:Choice>
        <mc:Fallback xmlns="">
          <p:sp>
            <p:nvSpPr>
              <p:cNvPr id="3" name="Inhaltsplatzhalter 2"/>
              <p:cNvSpPr>
                <a:spLocks noGrp="1" noRot="1" noChangeAspect="1" noMove="1" noResize="1" noEditPoints="1" noAdjustHandles="1" noChangeArrowheads="1" noChangeShapeType="1" noTextEdit="1"/>
              </p:cNvSpPr>
              <p:nvPr>
                <p:ph idx="1"/>
              </p:nvPr>
            </p:nvSpPr>
            <p:spPr>
              <a:xfrm>
                <a:off x="685800" y="1523069"/>
                <a:ext cx="7770813" cy="4570227"/>
              </a:xfrm>
              <a:blipFill rotWithShape="0">
                <a:blip r:embed="rId2"/>
                <a:stretch>
                  <a:fillRect l="-1256" t="-800" r="-942" b="-5600"/>
                </a:stretch>
              </a:blipFill>
              <a:extLst/>
            </p:spPr>
            <p:txBody>
              <a:bodyPr/>
              <a:lstStyle/>
              <a:p>
                <a:r>
                  <a:rPr lang="en-US">
                    <a:noFill/>
                  </a:rPr>
                  <a:t> </a:t>
                </a:r>
              </a:p>
            </p:txBody>
          </p:sp>
        </mc:Fallback>
      </mc:AlternateContent>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23</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pic>
        <p:nvPicPr>
          <p:cNvPr id="5122" name="Picture 1" descr="image0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75856" y="3358432"/>
            <a:ext cx="2892366" cy="5134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551621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#19</a:t>
            </a:r>
          </a:p>
        </p:txBody>
      </p:sp>
      <p:sp>
        <p:nvSpPr>
          <p:cNvPr id="3" name="Inhaltsplatzhalter 2"/>
          <p:cNvSpPr>
            <a:spLocks noGrp="1"/>
          </p:cNvSpPr>
          <p:nvPr>
            <p:ph idx="1"/>
          </p:nvPr>
        </p:nvSpPr>
        <p:spPr>
          <a:xfrm>
            <a:off x="685800" y="1523069"/>
            <a:ext cx="7770813" cy="4570227"/>
          </a:xfrm>
          <a:extLst/>
        </p:spPr>
        <p:txBody>
          <a:bodyPr/>
          <a:lstStyle/>
          <a:p>
            <a:r>
              <a:rPr lang="en-US" dirty="0"/>
              <a:t>Move to </a:t>
            </a:r>
            <a:r>
              <a:rPr lang="en-US" dirty="0" smtClean="0"/>
              <a:t>include the </a:t>
            </a:r>
            <a:r>
              <a:rPr lang="en-US" dirty="0"/>
              <a:t>following text to section 3 in 11bd SFD </a:t>
            </a:r>
          </a:p>
          <a:p>
            <a:r>
              <a:rPr lang="en-US" dirty="0" smtClean="0"/>
              <a:t>“  11bd </a:t>
            </a:r>
            <a:r>
              <a:rPr lang="en-US" dirty="0"/>
              <a:t>shall support adaptive repetition of PPDU when operating on OCB broadcast mode in 10MHz bandwidth.</a:t>
            </a:r>
          </a:p>
          <a:p>
            <a:r>
              <a:rPr lang="en-US" dirty="0"/>
              <a:t> </a:t>
            </a:r>
            <a:r>
              <a:rPr lang="en-US" dirty="0" smtClean="0"/>
              <a:t>   The signaling </a:t>
            </a:r>
            <a:r>
              <a:rPr lang="en-US" dirty="0"/>
              <a:t>of the adaptive repetition is </a:t>
            </a:r>
            <a:r>
              <a:rPr lang="en-US" dirty="0" smtClean="0"/>
              <a:t>TBD. </a:t>
            </a:r>
            <a:endParaRPr lang="en-US" dirty="0"/>
          </a:p>
          <a:p>
            <a:r>
              <a:rPr lang="en-US" dirty="0" smtClean="0"/>
              <a:t>    The time between </a:t>
            </a:r>
            <a:r>
              <a:rPr lang="en-US" smtClean="0"/>
              <a:t>repeated PPDUs </a:t>
            </a:r>
            <a:r>
              <a:rPr lang="en-US" dirty="0"/>
              <a:t>is </a:t>
            </a:r>
            <a:r>
              <a:rPr lang="en-US" dirty="0" smtClean="0"/>
              <a:t>TBD.”</a:t>
            </a:r>
            <a:endParaRPr lang="en-US" dirty="0"/>
          </a:p>
          <a:p>
            <a:pPr>
              <a:defRPr/>
            </a:pPr>
            <a:endParaRPr lang="en-US" dirty="0" smtClean="0"/>
          </a:p>
          <a:p>
            <a:pPr>
              <a:defRPr/>
            </a:pPr>
            <a:r>
              <a:rPr lang="en-US" dirty="0" smtClean="0"/>
              <a:t>Mover</a:t>
            </a:r>
            <a:r>
              <a:rPr lang="en-US" dirty="0"/>
              <a:t>: </a:t>
            </a:r>
            <a:r>
              <a:rPr lang="en-US" dirty="0" smtClean="0"/>
              <a:t> </a:t>
            </a:r>
            <a:r>
              <a:rPr lang="en-US" dirty="0" err="1" smtClean="0"/>
              <a:t>Alessio</a:t>
            </a:r>
            <a:r>
              <a:rPr lang="en-US" dirty="0" smtClean="0"/>
              <a:t> </a:t>
            </a:r>
            <a:r>
              <a:rPr lang="en-US" dirty="0" err="1" smtClean="0"/>
              <a:t>Filippi</a:t>
            </a:r>
            <a:endParaRPr lang="en-US" dirty="0" smtClean="0"/>
          </a:p>
          <a:p>
            <a:pPr>
              <a:defRPr/>
            </a:pPr>
            <a:r>
              <a:rPr lang="en-US" dirty="0" smtClean="0"/>
              <a:t>Second: </a:t>
            </a:r>
          </a:p>
          <a:p>
            <a:pPr>
              <a:defRPr/>
            </a:pPr>
            <a:r>
              <a:rPr lang="en-US" dirty="0" smtClean="0"/>
              <a:t>Result:</a:t>
            </a:r>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24</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4527495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#20</a:t>
            </a:r>
          </a:p>
        </p:txBody>
      </p:sp>
      <p:sp>
        <p:nvSpPr>
          <p:cNvPr id="3" name="Inhaltsplatzhalter 2"/>
          <p:cNvSpPr>
            <a:spLocks noGrp="1"/>
          </p:cNvSpPr>
          <p:nvPr>
            <p:ph idx="1"/>
          </p:nvPr>
        </p:nvSpPr>
        <p:spPr>
          <a:xfrm>
            <a:off x="685800" y="1523069"/>
            <a:ext cx="7770813" cy="4570227"/>
          </a:xfrm>
          <a:extLst/>
        </p:spPr>
        <p:txBody>
          <a:bodyPr/>
          <a:lstStyle/>
          <a:p>
            <a:r>
              <a:rPr lang="en-US" dirty="0"/>
              <a:t>Move to </a:t>
            </a:r>
            <a:r>
              <a:rPr lang="en-US" dirty="0" smtClean="0"/>
              <a:t>include the </a:t>
            </a:r>
            <a:r>
              <a:rPr lang="en-US" dirty="0"/>
              <a:t>following text to section 3 in 11bd SFD </a:t>
            </a:r>
            <a:endParaRPr lang="en-US" dirty="0" smtClean="0"/>
          </a:p>
          <a:p>
            <a:endParaRPr lang="en-US" dirty="0" smtClean="0"/>
          </a:p>
          <a:p>
            <a:r>
              <a:rPr lang="en-US" b="1" dirty="0" smtClean="0"/>
              <a:t>“</a:t>
            </a:r>
            <a:r>
              <a:rPr lang="en-US" dirty="0"/>
              <a:t>In </a:t>
            </a:r>
            <a:r>
              <a:rPr lang="en-US" dirty="0" smtClean="0"/>
              <a:t>an </a:t>
            </a:r>
            <a:r>
              <a:rPr lang="en-US" dirty="0"/>
              <a:t>11bd PPDU, the RATE field shall be set to the value representing 3 Mb/s in the 10 MHz channel spacing column of Table 17-6 (Contents of the SIGNAL </a:t>
            </a:r>
            <a:r>
              <a:rPr lang="en-US" dirty="0" smtClean="0"/>
              <a:t>field.”</a:t>
            </a:r>
            <a:endParaRPr lang="en-US" dirty="0"/>
          </a:p>
          <a:p>
            <a:pPr latinLnBrk="1"/>
            <a:endParaRPr lang="en-US" dirty="0" smtClean="0"/>
          </a:p>
          <a:p>
            <a:pPr>
              <a:defRPr/>
            </a:pPr>
            <a:r>
              <a:rPr lang="en-US" dirty="0" smtClean="0"/>
              <a:t>Mover: </a:t>
            </a:r>
            <a:r>
              <a:rPr lang="en-US" dirty="0" err="1" smtClean="0"/>
              <a:t>Dongguk</a:t>
            </a:r>
            <a:r>
              <a:rPr lang="en-US" dirty="0" smtClean="0"/>
              <a:t> Lim  </a:t>
            </a:r>
          </a:p>
          <a:p>
            <a:pPr>
              <a:defRPr/>
            </a:pPr>
            <a:r>
              <a:rPr lang="en-US" dirty="0" smtClean="0"/>
              <a:t>Second: </a:t>
            </a:r>
          </a:p>
          <a:p>
            <a:pPr>
              <a:defRPr/>
            </a:pPr>
            <a:r>
              <a:rPr lang="en-US" dirty="0" smtClean="0"/>
              <a:t>Result:</a:t>
            </a:r>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25</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314808544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#21</a:t>
            </a:r>
          </a:p>
        </p:txBody>
      </p:sp>
      <p:sp>
        <p:nvSpPr>
          <p:cNvPr id="3" name="Inhaltsplatzhalter 2"/>
          <p:cNvSpPr>
            <a:spLocks noGrp="1"/>
          </p:cNvSpPr>
          <p:nvPr>
            <p:ph idx="1"/>
          </p:nvPr>
        </p:nvSpPr>
        <p:spPr>
          <a:xfrm>
            <a:off x="685800" y="1523069"/>
            <a:ext cx="7770813" cy="4570227"/>
          </a:xfrm>
          <a:extLst/>
        </p:spPr>
        <p:txBody>
          <a:bodyPr/>
          <a:lstStyle/>
          <a:p>
            <a:r>
              <a:rPr lang="en-US" dirty="0"/>
              <a:t>Move to </a:t>
            </a:r>
            <a:r>
              <a:rPr lang="en-US" dirty="0" smtClean="0"/>
              <a:t>include the </a:t>
            </a:r>
            <a:r>
              <a:rPr lang="en-US" dirty="0"/>
              <a:t>following text to section 3 in 11bd SFD </a:t>
            </a:r>
            <a:endParaRPr lang="en-US" dirty="0" smtClean="0"/>
          </a:p>
          <a:p>
            <a:endParaRPr lang="en-US" dirty="0"/>
          </a:p>
          <a:p>
            <a:r>
              <a:rPr lang="en-US" dirty="0" smtClean="0"/>
              <a:t>“  NGV-SIG </a:t>
            </a:r>
            <a:r>
              <a:rPr lang="en-US" dirty="0"/>
              <a:t>is located right after the RL-SIG in 11bd </a:t>
            </a:r>
            <a:r>
              <a:rPr lang="en-US" dirty="0" smtClean="0"/>
              <a:t>PPDU.”</a:t>
            </a:r>
            <a:endParaRPr lang="en-US" dirty="0"/>
          </a:p>
          <a:p>
            <a:endParaRPr lang="en-US" dirty="0"/>
          </a:p>
          <a:p>
            <a:pPr>
              <a:defRPr/>
            </a:pPr>
            <a:endParaRPr lang="en-US" dirty="0" smtClean="0"/>
          </a:p>
          <a:p>
            <a:pPr>
              <a:defRPr/>
            </a:pPr>
            <a:r>
              <a:rPr lang="en-US" dirty="0" smtClean="0"/>
              <a:t>Mover</a:t>
            </a:r>
            <a:r>
              <a:rPr lang="en-US" dirty="0"/>
              <a:t>: </a:t>
            </a:r>
            <a:r>
              <a:rPr lang="en-US" dirty="0" smtClean="0"/>
              <a:t> </a:t>
            </a:r>
            <a:r>
              <a:rPr lang="en-US" dirty="0" err="1" smtClean="0"/>
              <a:t>Dongguk</a:t>
            </a:r>
            <a:r>
              <a:rPr lang="en-US" dirty="0" smtClean="0"/>
              <a:t> Lim</a:t>
            </a:r>
          </a:p>
          <a:p>
            <a:pPr>
              <a:defRPr/>
            </a:pPr>
            <a:r>
              <a:rPr lang="en-US" dirty="0" smtClean="0"/>
              <a:t>Second: </a:t>
            </a:r>
          </a:p>
          <a:p>
            <a:pPr>
              <a:defRPr/>
            </a:pPr>
            <a:r>
              <a:rPr lang="en-US" dirty="0" smtClean="0"/>
              <a:t>Result:</a:t>
            </a:r>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26</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163247258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#22</a:t>
            </a:r>
          </a:p>
        </p:txBody>
      </p:sp>
      <p:sp>
        <p:nvSpPr>
          <p:cNvPr id="3" name="Inhaltsplatzhalter 2"/>
          <p:cNvSpPr>
            <a:spLocks noGrp="1"/>
          </p:cNvSpPr>
          <p:nvPr>
            <p:ph idx="1"/>
          </p:nvPr>
        </p:nvSpPr>
        <p:spPr>
          <a:xfrm>
            <a:off x="685800" y="1523069"/>
            <a:ext cx="7770813" cy="4570227"/>
          </a:xfrm>
          <a:extLst/>
        </p:spPr>
        <p:txBody>
          <a:bodyPr/>
          <a:lstStyle/>
          <a:p>
            <a:r>
              <a:rPr lang="en-US" dirty="0"/>
              <a:t>Move to </a:t>
            </a:r>
            <a:r>
              <a:rPr lang="en-US" dirty="0" smtClean="0"/>
              <a:t>include the </a:t>
            </a:r>
            <a:r>
              <a:rPr lang="en-US" dirty="0"/>
              <a:t>following text to section </a:t>
            </a:r>
            <a:r>
              <a:rPr lang="en-US" dirty="0" smtClean="0"/>
              <a:t>2.1 </a:t>
            </a:r>
            <a:r>
              <a:rPr lang="en-US" dirty="0"/>
              <a:t>in 11bd </a:t>
            </a:r>
            <a:r>
              <a:rPr lang="en-US" dirty="0" smtClean="0"/>
              <a:t>FRD </a:t>
            </a:r>
            <a:endParaRPr lang="en-US" dirty="0"/>
          </a:p>
          <a:p>
            <a:r>
              <a:rPr lang="en-US" dirty="0" smtClean="0"/>
              <a:t>“</a:t>
            </a:r>
            <a:r>
              <a:rPr lang="en-US" dirty="0"/>
              <a:t>The 802.11bd amendment shall provide at least one mode of channel access that provides improved transmission reliability under congested communication environment compared to IEEE </a:t>
            </a:r>
            <a:r>
              <a:rPr lang="en-US" dirty="0" err="1"/>
              <a:t>Std</a:t>
            </a:r>
            <a:r>
              <a:rPr lang="en-US" dirty="0"/>
              <a:t> 802.11™-2016 operating in 5.9 GHz band </a:t>
            </a:r>
            <a:r>
              <a:rPr lang="en-US" dirty="0" smtClean="0"/>
              <a:t>.”</a:t>
            </a:r>
            <a:endParaRPr lang="en-US" dirty="0"/>
          </a:p>
          <a:p>
            <a:pPr>
              <a:defRPr/>
            </a:pPr>
            <a:endParaRPr lang="en-US" dirty="0" smtClean="0"/>
          </a:p>
          <a:p>
            <a:pPr>
              <a:defRPr/>
            </a:pPr>
            <a:r>
              <a:rPr lang="en-US" dirty="0" smtClean="0"/>
              <a:t>Mover</a:t>
            </a:r>
            <a:r>
              <a:rPr lang="en-US" dirty="0"/>
              <a:t>: </a:t>
            </a:r>
            <a:r>
              <a:rPr lang="en-US" dirty="0" smtClean="0"/>
              <a:t> </a:t>
            </a:r>
            <a:r>
              <a:rPr lang="en-US" dirty="0" err="1"/>
              <a:t>Hanseul</a:t>
            </a:r>
            <a:r>
              <a:rPr lang="en-US" dirty="0"/>
              <a:t> Hong</a:t>
            </a:r>
          </a:p>
          <a:p>
            <a:pPr>
              <a:defRPr/>
            </a:pPr>
            <a:r>
              <a:rPr lang="en-US" dirty="0" smtClean="0"/>
              <a:t>Second: </a:t>
            </a:r>
          </a:p>
          <a:p>
            <a:pPr>
              <a:defRPr/>
            </a:pPr>
            <a:r>
              <a:rPr lang="en-US" dirty="0" smtClean="0"/>
              <a:t>Result:</a:t>
            </a:r>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27</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332792857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a:t>
            </a:r>
            <a:r>
              <a:rPr lang="en-US" altLang="zh-CN" dirty="0" smtClean="0"/>
              <a:t>23</a:t>
            </a:r>
            <a:endParaRPr lang="en-US" altLang="zh-CN" dirty="0" smtClean="0"/>
          </a:p>
        </p:txBody>
      </p:sp>
      <p:sp>
        <p:nvSpPr>
          <p:cNvPr id="3" name="Inhaltsplatzhalter 2"/>
          <p:cNvSpPr>
            <a:spLocks noGrp="1"/>
          </p:cNvSpPr>
          <p:nvPr>
            <p:ph idx="1"/>
          </p:nvPr>
        </p:nvSpPr>
        <p:spPr>
          <a:xfrm>
            <a:off x="685800" y="1523069"/>
            <a:ext cx="7770813" cy="4570227"/>
          </a:xfrm>
          <a:extLst/>
        </p:spPr>
        <p:txBody>
          <a:bodyPr/>
          <a:lstStyle/>
          <a:p>
            <a:r>
              <a:rPr lang="en-US" dirty="0"/>
              <a:t>Move to </a:t>
            </a:r>
            <a:r>
              <a:rPr lang="en-US" dirty="0" smtClean="0"/>
              <a:t>include the </a:t>
            </a:r>
            <a:r>
              <a:rPr lang="en-US" dirty="0"/>
              <a:t>following text to section 3 in 11bd SFD </a:t>
            </a:r>
          </a:p>
          <a:p>
            <a:r>
              <a:rPr lang="en-US" dirty="0" smtClean="0"/>
              <a:t>“</a:t>
            </a:r>
            <a:r>
              <a:rPr lang="en-US" dirty="0"/>
              <a:t>11bd PHY shall define only one PPDU format</a:t>
            </a:r>
            <a:r>
              <a:rPr lang="en-US" dirty="0" smtClean="0"/>
              <a:t>.”</a:t>
            </a:r>
            <a:endParaRPr lang="en-US" dirty="0"/>
          </a:p>
          <a:p>
            <a:pPr>
              <a:defRPr/>
            </a:pPr>
            <a:endParaRPr lang="en-US" dirty="0" smtClean="0"/>
          </a:p>
          <a:p>
            <a:pPr>
              <a:defRPr/>
            </a:pPr>
            <a:r>
              <a:rPr lang="en-US" dirty="0" smtClean="0"/>
              <a:t>Mover</a:t>
            </a:r>
            <a:r>
              <a:rPr lang="en-US" dirty="0"/>
              <a:t>: </a:t>
            </a:r>
            <a:r>
              <a:rPr lang="en-US" dirty="0" smtClean="0"/>
              <a:t> </a:t>
            </a:r>
            <a:r>
              <a:rPr lang="en-US" dirty="0" smtClean="0"/>
              <a:t>Rui Cao</a:t>
            </a:r>
            <a:endParaRPr lang="en-US" dirty="0" smtClean="0"/>
          </a:p>
          <a:p>
            <a:pPr>
              <a:defRPr/>
            </a:pPr>
            <a:r>
              <a:rPr lang="en-US" dirty="0" smtClean="0"/>
              <a:t>Second: </a:t>
            </a:r>
          </a:p>
          <a:p>
            <a:pPr>
              <a:defRPr/>
            </a:pPr>
            <a:r>
              <a:rPr lang="en-US" dirty="0" smtClean="0"/>
              <a:t>Result:</a:t>
            </a:r>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28</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360594540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a:t>
            </a:r>
            <a:r>
              <a:rPr lang="en-US" altLang="zh-CN" dirty="0" smtClean="0"/>
              <a:t>24</a:t>
            </a:r>
            <a:endParaRPr lang="en-US" altLang="zh-CN" dirty="0" smtClean="0"/>
          </a:p>
        </p:txBody>
      </p:sp>
      <p:sp>
        <p:nvSpPr>
          <p:cNvPr id="3" name="Inhaltsplatzhalter 2"/>
          <p:cNvSpPr>
            <a:spLocks noGrp="1"/>
          </p:cNvSpPr>
          <p:nvPr>
            <p:ph idx="1"/>
          </p:nvPr>
        </p:nvSpPr>
        <p:spPr>
          <a:xfrm>
            <a:off x="685800" y="1523069"/>
            <a:ext cx="7770813" cy="4570227"/>
          </a:xfrm>
          <a:extLst/>
        </p:spPr>
        <p:txBody>
          <a:bodyPr/>
          <a:lstStyle/>
          <a:p>
            <a:r>
              <a:rPr lang="en-US" dirty="0"/>
              <a:t>Move to </a:t>
            </a:r>
            <a:r>
              <a:rPr lang="en-US" dirty="0" smtClean="0"/>
              <a:t>include the </a:t>
            </a:r>
            <a:r>
              <a:rPr lang="en-US" dirty="0"/>
              <a:t>following text to section 3 in 11bd SFD </a:t>
            </a:r>
          </a:p>
          <a:p>
            <a:r>
              <a:rPr lang="en-US" dirty="0" smtClean="0"/>
              <a:t>“</a:t>
            </a:r>
            <a:r>
              <a:rPr lang="en-US" dirty="0"/>
              <a:t> </a:t>
            </a:r>
            <a:r>
              <a:rPr lang="en-US" dirty="0" smtClean="0"/>
              <a:t>The </a:t>
            </a:r>
            <a:r>
              <a:rPr lang="en-US" dirty="0"/>
              <a:t>preamble of 11bd PPDU shall include repeated LSIG symbol after LSIG</a:t>
            </a:r>
            <a:r>
              <a:rPr lang="en-US" dirty="0" smtClean="0"/>
              <a:t>.”</a:t>
            </a:r>
            <a:endParaRPr lang="en-US" dirty="0"/>
          </a:p>
          <a:p>
            <a:endParaRPr lang="en-US" dirty="0"/>
          </a:p>
          <a:p>
            <a:pPr>
              <a:defRPr/>
            </a:pPr>
            <a:endParaRPr lang="en-US" dirty="0" smtClean="0"/>
          </a:p>
          <a:p>
            <a:pPr>
              <a:defRPr/>
            </a:pPr>
            <a:r>
              <a:rPr lang="en-US" dirty="0" smtClean="0"/>
              <a:t>Mover</a:t>
            </a:r>
            <a:r>
              <a:rPr lang="en-US" dirty="0"/>
              <a:t>: </a:t>
            </a:r>
            <a:r>
              <a:rPr lang="en-US" dirty="0" smtClean="0"/>
              <a:t> </a:t>
            </a:r>
            <a:r>
              <a:rPr lang="en-US" dirty="0" smtClean="0"/>
              <a:t>Rui Cao</a:t>
            </a:r>
            <a:endParaRPr lang="en-US" dirty="0" smtClean="0"/>
          </a:p>
          <a:p>
            <a:pPr>
              <a:defRPr/>
            </a:pPr>
            <a:r>
              <a:rPr lang="en-US" dirty="0" smtClean="0"/>
              <a:t>Second: </a:t>
            </a:r>
          </a:p>
          <a:p>
            <a:pPr>
              <a:defRPr/>
            </a:pPr>
            <a:r>
              <a:rPr lang="en-US" dirty="0" smtClean="0"/>
              <a:t>Result:</a:t>
            </a:r>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29</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25611968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D5958C2-BD4E-C04D-86FA-C2153299CB6B}"/>
              </a:ext>
            </a:extLst>
          </p:cNvPr>
          <p:cNvSpPr>
            <a:spLocks noGrp="1"/>
          </p:cNvSpPr>
          <p:nvPr>
            <p:ph type="title"/>
          </p:nvPr>
        </p:nvSpPr>
        <p:spPr/>
        <p:txBody>
          <a:bodyPr/>
          <a:lstStyle/>
          <a:p>
            <a:r>
              <a:rPr lang="en-US" dirty="0" smtClean="0"/>
              <a:t>March </a:t>
            </a:r>
            <a:r>
              <a:rPr lang="en-US" dirty="0"/>
              <a:t>2019 </a:t>
            </a:r>
            <a:r>
              <a:rPr lang="en-US" dirty="0" smtClean="0"/>
              <a:t/>
            </a:r>
            <a:br>
              <a:rPr lang="en-US" dirty="0" smtClean="0"/>
            </a:br>
            <a:r>
              <a:rPr lang="en-US" dirty="0" smtClean="0"/>
              <a:t>FRD &amp; SFD Motions</a:t>
            </a:r>
            <a:endParaRPr lang="en-US" dirty="0"/>
          </a:p>
        </p:txBody>
      </p:sp>
      <p:sp>
        <p:nvSpPr>
          <p:cNvPr id="3" name="Text Placeholder 2">
            <a:extLst>
              <a:ext uri="{FF2B5EF4-FFF2-40B4-BE49-F238E27FC236}">
                <a16:creationId xmlns="" xmlns:a16="http://schemas.microsoft.com/office/drawing/2014/main" id="{A399D6F5-854A-7B4F-B2C4-76BCE0163A5B}"/>
              </a:ext>
            </a:extLst>
          </p:cNvPr>
          <p:cNvSpPr>
            <a:spLocks noGrp="1"/>
          </p:cNvSpPr>
          <p:nvPr>
            <p:ph type="body" idx="1"/>
          </p:nvPr>
        </p:nvSpPr>
        <p:spPr/>
        <p:txBody>
          <a:bodyPr/>
          <a:lstStyle/>
          <a:p>
            <a:r>
              <a:rPr lang="en-US" dirty="0"/>
              <a:t>Motion #1 -- </a:t>
            </a:r>
            <a:r>
              <a:rPr lang="en-US" dirty="0" smtClean="0"/>
              <a:t>#</a:t>
            </a:r>
            <a:r>
              <a:rPr lang="en-US" dirty="0"/>
              <a:t>7</a:t>
            </a:r>
          </a:p>
          <a:p>
            <a:endParaRPr lang="en-US" dirty="0"/>
          </a:p>
          <a:p>
            <a:r>
              <a:rPr lang="en-US" dirty="0" smtClean="0"/>
              <a:t>Vancouver, BC, Canada</a:t>
            </a:r>
            <a:endParaRPr lang="en-US" dirty="0"/>
          </a:p>
        </p:txBody>
      </p:sp>
      <p:sp>
        <p:nvSpPr>
          <p:cNvPr id="4" name="Date Placeholder 3">
            <a:extLst>
              <a:ext uri="{FF2B5EF4-FFF2-40B4-BE49-F238E27FC236}">
                <a16:creationId xmlns="" xmlns:a16="http://schemas.microsoft.com/office/drawing/2014/main" id="{1D9EFF77-43B9-444D-A27C-18E8CE3FE12A}"/>
              </a:ext>
            </a:extLst>
          </p:cNvPr>
          <p:cNvSpPr>
            <a:spLocks noGrp="1"/>
          </p:cNvSpPr>
          <p:nvPr>
            <p:ph type="dt" idx="10"/>
          </p:nvPr>
        </p:nvSpPr>
        <p:spPr/>
        <p:txBody>
          <a:bodyPr/>
          <a:lstStyle/>
          <a:p>
            <a:r>
              <a:rPr lang="en-US"/>
              <a:t>March 2019</a:t>
            </a:r>
            <a:endParaRPr lang="en-GB"/>
          </a:p>
        </p:txBody>
      </p:sp>
      <p:sp>
        <p:nvSpPr>
          <p:cNvPr id="5" name="Footer Placeholder 4">
            <a:extLst>
              <a:ext uri="{FF2B5EF4-FFF2-40B4-BE49-F238E27FC236}">
                <a16:creationId xmlns="" xmlns:a16="http://schemas.microsoft.com/office/drawing/2014/main" id="{5E9C36C9-6A40-2E44-9449-1726C8D5B289}"/>
              </a:ext>
            </a:extLst>
          </p:cNvPr>
          <p:cNvSpPr>
            <a:spLocks noGrp="1"/>
          </p:cNvSpPr>
          <p:nvPr>
            <p:ph type="ftr" idx="11"/>
          </p:nvPr>
        </p:nvSpPr>
        <p:spPr/>
        <p:txBody>
          <a:bodyPr/>
          <a:lstStyle/>
          <a:p>
            <a:r>
              <a:rPr lang="de-DE" dirty="0"/>
              <a:t>Bo Sun (ZTE)</a:t>
            </a:r>
            <a:endParaRPr lang="en-GB" dirty="0"/>
          </a:p>
        </p:txBody>
      </p:sp>
      <p:sp>
        <p:nvSpPr>
          <p:cNvPr id="6" name="Slide Number Placeholder 5">
            <a:extLst>
              <a:ext uri="{FF2B5EF4-FFF2-40B4-BE49-F238E27FC236}">
                <a16:creationId xmlns=""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3</a:t>
            </a:fld>
            <a:endParaRPr lang="en-GB"/>
          </a:p>
        </p:txBody>
      </p:sp>
    </p:spTree>
    <p:extLst>
      <p:ext uri="{BB962C8B-B14F-4D97-AF65-F5344CB8AC3E}">
        <p14:creationId xmlns:p14="http://schemas.microsoft.com/office/powerpoint/2010/main" val="67579622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a:t>
            </a:r>
            <a:r>
              <a:rPr lang="en-US" altLang="zh-CN" dirty="0" smtClean="0"/>
              <a:t>25</a:t>
            </a:r>
            <a:endParaRPr lang="en-US" altLang="zh-CN" dirty="0" smtClean="0"/>
          </a:p>
        </p:txBody>
      </p:sp>
      <p:sp>
        <p:nvSpPr>
          <p:cNvPr id="3" name="Inhaltsplatzhalter 2"/>
          <p:cNvSpPr>
            <a:spLocks noGrp="1"/>
          </p:cNvSpPr>
          <p:nvPr>
            <p:ph idx="1"/>
          </p:nvPr>
        </p:nvSpPr>
        <p:spPr>
          <a:xfrm>
            <a:off x="685800" y="1523069"/>
            <a:ext cx="7770813" cy="4570227"/>
          </a:xfrm>
          <a:extLst/>
        </p:spPr>
        <p:txBody>
          <a:bodyPr/>
          <a:lstStyle/>
          <a:p>
            <a:r>
              <a:rPr lang="en-US" dirty="0"/>
              <a:t>Move to </a:t>
            </a:r>
            <a:r>
              <a:rPr lang="en-US" dirty="0" smtClean="0"/>
              <a:t>include the </a:t>
            </a:r>
            <a:r>
              <a:rPr lang="en-US" dirty="0"/>
              <a:t>following text to section 3 in 11bd SFD </a:t>
            </a:r>
          </a:p>
          <a:p>
            <a:r>
              <a:rPr lang="en-US" dirty="0" smtClean="0"/>
              <a:t>“</a:t>
            </a:r>
            <a:r>
              <a:rPr lang="en-US" dirty="0"/>
              <a:t> </a:t>
            </a:r>
            <a:r>
              <a:rPr lang="en-US" dirty="0" smtClean="0"/>
              <a:t>-11bd </a:t>
            </a:r>
            <a:r>
              <a:rPr lang="en-US" dirty="0"/>
              <a:t>PPDU shall boost L-STF by x1dB when data portion is modulated with BPSK or BPSK with DCM, with x1 &gt; 0, and x1 value TBD.</a:t>
            </a:r>
          </a:p>
          <a:p>
            <a:r>
              <a:rPr lang="en-US" dirty="0"/>
              <a:t>- 11bd PPDU shall boost L-LTF by x2dB when data portion is modulated with BPSK or BPSK with DCM, with x2 &gt; 0, and x2 value TBD</a:t>
            </a:r>
            <a:r>
              <a:rPr lang="en-US" dirty="0" smtClean="0"/>
              <a:t>.”</a:t>
            </a:r>
            <a:endParaRPr lang="en-US" dirty="0" smtClean="0"/>
          </a:p>
          <a:p>
            <a:pPr>
              <a:defRPr/>
            </a:pPr>
            <a:r>
              <a:rPr lang="en-US" dirty="0" smtClean="0"/>
              <a:t>Mover</a:t>
            </a:r>
            <a:r>
              <a:rPr lang="en-US" dirty="0"/>
              <a:t>: </a:t>
            </a:r>
            <a:r>
              <a:rPr lang="en-US" dirty="0" smtClean="0"/>
              <a:t> </a:t>
            </a:r>
            <a:r>
              <a:rPr lang="en-US" dirty="0" smtClean="0"/>
              <a:t>Rui Cao</a:t>
            </a:r>
            <a:endParaRPr lang="en-US" dirty="0" smtClean="0"/>
          </a:p>
          <a:p>
            <a:pPr>
              <a:defRPr/>
            </a:pPr>
            <a:r>
              <a:rPr lang="en-US" dirty="0" smtClean="0"/>
              <a:t>Second: </a:t>
            </a:r>
          </a:p>
          <a:p>
            <a:pPr>
              <a:defRPr/>
            </a:pPr>
            <a:r>
              <a:rPr lang="en-US" dirty="0" smtClean="0"/>
              <a:t>Result:</a:t>
            </a:r>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30</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51984121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a:t>
            </a:r>
            <a:r>
              <a:rPr lang="en-US" altLang="zh-CN" dirty="0" smtClean="0"/>
              <a:t>26</a:t>
            </a:r>
            <a:endParaRPr lang="en-US" altLang="zh-CN" dirty="0" smtClean="0"/>
          </a:p>
        </p:txBody>
      </p:sp>
      <p:sp>
        <p:nvSpPr>
          <p:cNvPr id="3" name="Inhaltsplatzhalter 2"/>
          <p:cNvSpPr>
            <a:spLocks noGrp="1"/>
          </p:cNvSpPr>
          <p:nvPr>
            <p:ph idx="1"/>
          </p:nvPr>
        </p:nvSpPr>
        <p:spPr>
          <a:xfrm>
            <a:off x="685800" y="1523069"/>
            <a:ext cx="7770813" cy="4570227"/>
          </a:xfrm>
          <a:extLst/>
        </p:spPr>
        <p:txBody>
          <a:bodyPr/>
          <a:lstStyle/>
          <a:p>
            <a:r>
              <a:rPr lang="en-US" dirty="0"/>
              <a:t>Move to </a:t>
            </a:r>
            <a:r>
              <a:rPr lang="en-US" dirty="0" smtClean="0"/>
              <a:t>include the </a:t>
            </a:r>
            <a:r>
              <a:rPr lang="en-US" dirty="0"/>
              <a:t>following text to section 3 in 11bd SFD </a:t>
            </a:r>
          </a:p>
          <a:p>
            <a:r>
              <a:rPr lang="en-US" dirty="0" smtClean="0"/>
              <a:t>“</a:t>
            </a:r>
            <a:r>
              <a:rPr lang="en-US" dirty="0"/>
              <a:t>11bd supports two spatial streams for unicast transmissions as an optional feature</a:t>
            </a:r>
            <a:r>
              <a:rPr lang="en-US" dirty="0" smtClean="0"/>
              <a:t>.”</a:t>
            </a:r>
            <a:endParaRPr lang="en-US" dirty="0"/>
          </a:p>
          <a:p>
            <a:endParaRPr lang="en-US" dirty="0"/>
          </a:p>
          <a:p>
            <a:pPr>
              <a:defRPr/>
            </a:pPr>
            <a:endParaRPr lang="en-US" dirty="0" smtClean="0"/>
          </a:p>
          <a:p>
            <a:pPr>
              <a:defRPr/>
            </a:pPr>
            <a:r>
              <a:rPr lang="en-US" dirty="0" smtClean="0"/>
              <a:t>Mover</a:t>
            </a:r>
            <a:r>
              <a:rPr lang="en-US" dirty="0"/>
              <a:t>: </a:t>
            </a:r>
            <a:r>
              <a:rPr lang="en-US" dirty="0" smtClean="0"/>
              <a:t> </a:t>
            </a:r>
            <a:r>
              <a:rPr lang="en-US" dirty="0" smtClean="0"/>
              <a:t>Rui Cao</a:t>
            </a:r>
            <a:endParaRPr lang="en-US" dirty="0" smtClean="0"/>
          </a:p>
          <a:p>
            <a:pPr>
              <a:defRPr/>
            </a:pPr>
            <a:r>
              <a:rPr lang="en-US" dirty="0" smtClean="0"/>
              <a:t>Second: </a:t>
            </a:r>
          </a:p>
          <a:p>
            <a:pPr>
              <a:defRPr/>
            </a:pPr>
            <a:r>
              <a:rPr lang="en-US" dirty="0" smtClean="0"/>
              <a:t>Result:</a:t>
            </a:r>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31</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53894698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a:t>
            </a:r>
            <a:r>
              <a:rPr lang="en-US" altLang="zh-CN" dirty="0" smtClean="0"/>
              <a:t>27</a:t>
            </a:r>
            <a:endParaRPr lang="en-US" altLang="zh-CN" dirty="0" smtClean="0"/>
          </a:p>
        </p:txBody>
      </p:sp>
      <p:sp>
        <p:nvSpPr>
          <p:cNvPr id="3" name="Inhaltsplatzhalter 2"/>
          <p:cNvSpPr>
            <a:spLocks noGrp="1"/>
          </p:cNvSpPr>
          <p:nvPr>
            <p:ph idx="1"/>
          </p:nvPr>
        </p:nvSpPr>
        <p:spPr>
          <a:xfrm>
            <a:off x="685800" y="1523069"/>
            <a:ext cx="7770813" cy="4570227"/>
          </a:xfrm>
          <a:extLst/>
        </p:spPr>
        <p:txBody>
          <a:bodyPr/>
          <a:lstStyle/>
          <a:p>
            <a:r>
              <a:rPr lang="en-US" dirty="0"/>
              <a:t>Move to </a:t>
            </a:r>
            <a:r>
              <a:rPr lang="en-US" dirty="0" smtClean="0"/>
              <a:t>include the </a:t>
            </a:r>
            <a:r>
              <a:rPr lang="en-US" dirty="0"/>
              <a:t>following text to section 3 in 11bd SFD </a:t>
            </a:r>
          </a:p>
          <a:p>
            <a:r>
              <a:rPr lang="en-US" dirty="0" smtClean="0"/>
              <a:t>“</a:t>
            </a:r>
            <a:endParaRPr lang="en-US" dirty="0" smtClean="0"/>
          </a:p>
          <a:p>
            <a:pPr>
              <a:defRPr/>
            </a:pPr>
            <a:r>
              <a:rPr lang="en-US" dirty="0" smtClean="0"/>
              <a:t>Mover</a:t>
            </a:r>
            <a:r>
              <a:rPr lang="en-US" dirty="0"/>
              <a:t>: </a:t>
            </a:r>
            <a:endParaRPr lang="en-US" dirty="0" smtClean="0"/>
          </a:p>
          <a:p>
            <a:pPr>
              <a:defRPr/>
            </a:pPr>
            <a:r>
              <a:rPr lang="en-US" dirty="0" smtClean="0"/>
              <a:t>Second: </a:t>
            </a:r>
          </a:p>
          <a:p>
            <a:pPr>
              <a:defRPr/>
            </a:pPr>
            <a:r>
              <a:rPr lang="en-US" dirty="0" smtClean="0"/>
              <a:t>Result:</a:t>
            </a:r>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32</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3910864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smtClean="0"/>
              <a:t>FRD&amp;SFD Motion #1</a:t>
            </a:r>
          </a:p>
        </p:txBody>
      </p:sp>
      <p:sp>
        <p:nvSpPr>
          <p:cNvPr id="3" name="Inhaltsplatzhalter 2"/>
          <p:cNvSpPr>
            <a:spLocks noGrp="1"/>
          </p:cNvSpPr>
          <p:nvPr>
            <p:ph idx="1"/>
          </p:nvPr>
        </p:nvSpPr>
        <p:spPr>
          <a:xfrm>
            <a:off x="685800" y="1523069"/>
            <a:ext cx="7770813" cy="4113213"/>
          </a:xfrm>
          <a:extLst/>
        </p:spPr>
        <p:txBody>
          <a:bodyPr/>
          <a:lstStyle/>
          <a:p>
            <a:pPr>
              <a:defRPr/>
            </a:pPr>
            <a:r>
              <a:rPr lang="en-US" altLang="ko-KR" dirty="0"/>
              <a:t>Move </a:t>
            </a:r>
            <a:r>
              <a:rPr lang="en-US" altLang="ko-KR" dirty="0" smtClean="0"/>
              <a:t>to update the 11bd FRD according to the changes captured in document 11-19/0511r1. </a:t>
            </a:r>
            <a:endParaRPr lang="en-US" altLang="ko-KR" dirty="0"/>
          </a:p>
          <a:p>
            <a:pPr>
              <a:defRPr/>
            </a:pPr>
            <a:endParaRPr lang="en-US" dirty="0" smtClean="0"/>
          </a:p>
          <a:p>
            <a:pPr>
              <a:defRPr/>
            </a:pPr>
            <a:r>
              <a:rPr lang="en-US" dirty="0" smtClean="0"/>
              <a:t>Moved: </a:t>
            </a:r>
            <a:r>
              <a:rPr lang="en-US" dirty="0" err="1" smtClean="0"/>
              <a:t>Bahar</a:t>
            </a:r>
            <a:r>
              <a:rPr lang="en-US" dirty="0" smtClean="0"/>
              <a:t> Sadeghi</a:t>
            </a:r>
            <a:endParaRPr lang="en-US" dirty="0"/>
          </a:p>
          <a:p>
            <a:pPr>
              <a:defRPr/>
            </a:pPr>
            <a:r>
              <a:rPr lang="en-US" dirty="0" smtClean="0"/>
              <a:t>Seconded:  Joseph Levy</a:t>
            </a:r>
            <a:endParaRPr lang="en-US" dirty="0"/>
          </a:p>
          <a:p>
            <a:pPr>
              <a:defRPr/>
            </a:pPr>
            <a:r>
              <a:rPr lang="en-US" dirty="0" smtClean="0"/>
              <a:t>Result: Passed unanimous</a:t>
            </a:r>
            <a:endParaRPr lang="en-US" strike="sngStrike" dirty="0"/>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4</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3128196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el 1"/>
          <p:cNvSpPr>
            <a:spLocks noGrp="1"/>
          </p:cNvSpPr>
          <p:nvPr>
            <p:ph type="title"/>
          </p:nvPr>
        </p:nvSpPr>
        <p:spPr>
          <a:xfrm>
            <a:off x="685800" y="685800"/>
            <a:ext cx="7770813" cy="582613"/>
          </a:xfrm>
        </p:spPr>
        <p:txBody>
          <a:bodyPr/>
          <a:lstStyle/>
          <a:p>
            <a:r>
              <a:rPr lang="en-US" altLang="zh-CN" smtClean="0"/>
              <a:t>FRD&amp;SFD Motion #2</a:t>
            </a:r>
          </a:p>
        </p:txBody>
      </p:sp>
      <p:sp>
        <p:nvSpPr>
          <p:cNvPr id="3" name="Inhaltsplatzhalter 2"/>
          <p:cNvSpPr>
            <a:spLocks noGrp="1"/>
          </p:cNvSpPr>
          <p:nvPr>
            <p:ph idx="1"/>
          </p:nvPr>
        </p:nvSpPr>
        <p:spPr>
          <a:xfrm>
            <a:off x="685800" y="1523069"/>
            <a:ext cx="7770813" cy="4952344"/>
          </a:xfrm>
          <a:extLst/>
        </p:spPr>
        <p:txBody>
          <a:bodyPr/>
          <a:lstStyle/>
          <a:p>
            <a:pPr>
              <a:defRPr/>
            </a:pPr>
            <a:r>
              <a:rPr lang="en-US" altLang="ko-KR" dirty="0"/>
              <a:t>Move to add the following text to section 3 in 11bd SFD. </a:t>
            </a:r>
          </a:p>
          <a:p>
            <a:pPr marL="800100" lvl="1" indent="-342900">
              <a:buFont typeface="Arial" panose="020B0604020202020204" pitchFamily="34" charset="0"/>
              <a:buChar char="•"/>
              <a:defRPr/>
            </a:pPr>
            <a:r>
              <a:rPr lang="en-US" dirty="0" smtClean="0"/>
              <a:t>“ </a:t>
            </a:r>
            <a:r>
              <a:rPr lang="en-US" altLang="ko-KR" dirty="0" smtClean="0"/>
              <a:t>11bd </a:t>
            </a:r>
            <a:r>
              <a:rPr lang="en-US" altLang="ko-KR" dirty="0"/>
              <a:t>PPDU format includes L-STF, L-LTF, and L-SIG fields as shown in Figure 3.x </a:t>
            </a:r>
          </a:p>
          <a:p>
            <a:pPr marL="1200150" lvl="2" indent="-285750">
              <a:buFont typeface="Arial" panose="020B0604020202020204" pitchFamily="34" charset="0"/>
              <a:buChar char="•"/>
              <a:defRPr/>
            </a:pPr>
            <a:r>
              <a:rPr lang="en-US" altLang="ko-KR" dirty="0"/>
              <a:t>L-STF means short training field of 11p.</a:t>
            </a:r>
          </a:p>
          <a:p>
            <a:pPr marL="1200150" lvl="2" indent="-285750">
              <a:buFont typeface="Arial" panose="020B0604020202020204" pitchFamily="34" charset="0"/>
              <a:buChar char="•"/>
              <a:defRPr/>
            </a:pPr>
            <a:r>
              <a:rPr lang="en-US" altLang="ko-KR" dirty="0"/>
              <a:t>L-LTF means long training field of 11p.</a:t>
            </a:r>
          </a:p>
          <a:p>
            <a:pPr marL="1200150" lvl="2" indent="-285750">
              <a:buFont typeface="Arial" panose="020B0604020202020204" pitchFamily="34" charset="0"/>
              <a:buChar char="•"/>
              <a:defRPr/>
            </a:pPr>
            <a:r>
              <a:rPr lang="en-US" altLang="ko-KR" dirty="0"/>
              <a:t>L-SIG means signal field of 11p</a:t>
            </a:r>
            <a:r>
              <a:rPr lang="en-US" altLang="ko-KR" dirty="0" smtClean="0"/>
              <a:t>.”</a:t>
            </a:r>
          </a:p>
          <a:p>
            <a:pPr marL="914400" lvl="2" indent="0">
              <a:defRPr/>
            </a:pPr>
            <a:endParaRPr lang="en-US" altLang="ko-KR" dirty="0" smtClean="0"/>
          </a:p>
          <a:p>
            <a:pPr lvl="2">
              <a:defRPr/>
            </a:pPr>
            <a:endParaRPr lang="en-US" dirty="0"/>
          </a:p>
          <a:p>
            <a:pPr>
              <a:defRPr/>
            </a:pPr>
            <a:endParaRPr lang="en-US" dirty="0" smtClean="0"/>
          </a:p>
          <a:p>
            <a:pPr>
              <a:defRPr/>
            </a:pPr>
            <a:r>
              <a:rPr lang="en-US" dirty="0" smtClean="0"/>
              <a:t>Moved: </a:t>
            </a:r>
            <a:r>
              <a:rPr lang="en-US" dirty="0" err="1" smtClean="0"/>
              <a:t>Dongguk</a:t>
            </a:r>
            <a:r>
              <a:rPr lang="en-US" dirty="0" smtClean="0"/>
              <a:t> Lim</a:t>
            </a:r>
            <a:endParaRPr lang="en-US" dirty="0"/>
          </a:p>
          <a:p>
            <a:pPr>
              <a:defRPr/>
            </a:pPr>
            <a:r>
              <a:rPr lang="en-US" dirty="0" smtClean="0"/>
              <a:t>Seconded:  </a:t>
            </a:r>
            <a:r>
              <a:rPr lang="en-US" dirty="0" err="1" smtClean="0"/>
              <a:t>Hongyuan</a:t>
            </a:r>
            <a:r>
              <a:rPr lang="en-US" dirty="0" smtClean="0"/>
              <a:t> Zhang</a:t>
            </a:r>
            <a:endParaRPr lang="en-US" dirty="0"/>
          </a:p>
          <a:p>
            <a:pPr>
              <a:defRPr/>
            </a:pPr>
            <a:r>
              <a:rPr lang="en-US" dirty="0" smtClean="0"/>
              <a:t>Result: 33Y/0N/9A, passed</a:t>
            </a:r>
            <a:endParaRPr lang="en-US" strike="sngStrike" dirty="0"/>
          </a:p>
        </p:txBody>
      </p:sp>
      <p:sp>
        <p:nvSpPr>
          <p:cNvPr id="30724"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2EA857FC-794B-4B59-A963-EFE25E92618D}" type="slidenum">
              <a:rPr lang="en-GB" altLang="zh-CN" sz="1200" b="0" smtClean="0"/>
              <a:pPr>
                <a:spcBef>
                  <a:spcPct val="0"/>
                </a:spcBef>
                <a:buFontTx/>
                <a:buNone/>
              </a:pPr>
              <a:t>5</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
        <p:nvSpPr>
          <p:cNvPr id="30727" name="Rectangle 6"/>
          <p:cNvSpPr>
            <a:spLocks noChangeArrowheads="1"/>
          </p:cNvSpPr>
          <p:nvPr/>
        </p:nvSpPr>
        <p:spPr bwMode="auto">
          <a:xfrm>
            <a:off x="4225925" y="3771900"/>
            <a:ext cx="3587750" cy="455613"/>
          </a:xfrm>
          <a:prstGeom prst="rect">
            <a:avLst/>
          </a:prstGeom>
          <a:noFill/>
          <a:ln w="19050" algn="ctr">
            <a:solidFill>
              <a:schemeClr val="tx1"/>
            </a:solidFill>
            <a:prstDash val="dash"/>
            <a:round/>
            <a:headEnd/>
            <a:tailEnd/>
          </a:ln>
          <a:extLst>
            <a:ext uri="{909E8E84-426E-40DD-AFC4-6F175D3DCCD1}">
              <a14:hiddenFill xmlns:a14="http://schemas.microsoft.com/office/drawing/2010/main">
                <a:solidFill>
                  <a:srgbClr val="FFFFFF"/>
                </a:solidFill>
              </a14:hiddenFill>
            </a:ext>
          </a:extLst>
        </p:spPr>
        <p:txBody>
          <a:bodyPr/>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585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4287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17716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2288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6860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1432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6004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lnSpc>
                <a:spcPct val="150000"/>
              </a:lnSpc>
              <a:spcBef>
                <a:spcPts val="2000"/>
              </a:spcBef>
              <a:buClr>
                <a:srgbClr val="000000"/>
              </a:buClr>
              <a:buFont typeface="Times New Roman" panose="02020603050405020304" pitchFamily="18" charset="0"/>
              <a:buNone/>
            </a:pPr>
            <a:endParaRPr lang="en-US" altLang="zh-CN" sz="1600" b="0">
              <a:ea typeface="MS Gothic" panose="020B0609070205080204" pitchFamily="49" charset="-128"/>
            </a:endParaRPr>
          </a:p>
        </p:txBody>
      </p:sp>
      <p:sp>
        <p:nvSpPr>
          <p:cNvPr id="30728" name="Rectangle 7"/>
          <p:cNvSpPr>
            <a:spLocks noChangeArrowheads="1"/>
          </p:cNvSpPr>
          <p:nvPr/>
        </p:nvSpPr>
        <p:spPr bwMode="auto">
          <a:xfrm>
            <a:off x="2092325" y="3773488"/>
            <a:ext cx="1066800" cy="457200"/>
          </a:xfrm>
          <a:prstGeom prst="rect">
            <a:avLst/>
          </a:prstGeom>
          <a:solidFill>
            <a:schemeClr val="bg1"/>
          </a:solidFill>
          <a:ln w="19050" algn="ctr">
            <a:solidFill>
              <a:schemeClr val="tx1"/>
            </a:solidFill>
            <a:round/>
            <a:headEnd/>
            <a:tailEnd/>
          </a:ln>
        </p:spPr>
        <p:txBody>
          <a:bodyPr/>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585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4287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17716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2288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6860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1432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6004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lnSpc>
                <a:spcPct val="150000"/>
              </a:lnSpc>
              <a:spcBef>
                <a:spcPct val="0"/>
              </a:spcBef>
              <a:buClr>
                <a:srgbClr val="000000"/>
              </a:buClr>
              <a:buFont typeface="Times New Roman" panose="02020603050405020304" pitchFamily="18" charset="0"/>
              <a:buNone/>
            </a:pPr>
            <a:r>
              <a:rPr lang="en-US" altLang="zh-CN" sz="1600" b="0">
                <a:ea typeface="MS Gothic" panose="020B0609070205080204" pitchFamily="49" charset="-128"/>
              </a:rPr>
              <a:t>L-LTF</a:t>
            </a:r>
          </a:p>
        </p:txBody>
      </p:sp>
      <p:sp>
        <p:nvSpPr>
          <p:cNvPr id="30729" name="Rectangle 8"/>
          <p:cNvSpPr>
            <a:spLocks noChangeArrowheads="1"/>
          </p:cNvSpPr>
          <p:nvPr/>
        </p:nvSpPr>
        <p:spPr bwMode="auto">
          <a:xfrm>
            <a:off x="1330325" y="3773488"/>
            <a:ext cx="762000" cy="457200"/>
          </a:xfrm>
          <a:prstGeom prst="rect">
            <a:avLst/>
          </a:prstGeom>
          <a:solidFill>
            <a:schemeClr val="bg1"/>
          </a:solidFill>
          <a:ln w="19050" algn="ctr">
            <a:solidFill>
              <a:schemeClr val="tx1"/>
            </a:solidFill>
            <a:round/>
            <a:headEnd/>
            <a:tailEnd/>
          </a:ln>
        </p:spPr>
        <p:txBody>
          <a:bodyPr/>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585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4287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17716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2288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6860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1432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6004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lnSpc>
                <a:spcPct val="150000"/>
              </a:lnSpc>
              <a:spcBef>
                <a:spcPct val="0"/>
              </a:spcBef>
              <a:buClr>
                <a:srgbClr val="000000"/>
              </a:buClr>
              <a:buFont typeface="Times New Roman" panose="02020603050405020304" pitchFamily="18" charset="0"/>
              <a:buNone/>
            </a:pPr>
            <a:r>
              <a:rPr lang="en-US" altLang="zh-CN" sz="1600" b="0">
                <a:ea typeface="MS Gothic" panose="020B0609070205080204" pitchFamily="49" charset="-128"/>
              </a:rPr>
              <a:t>L-STF</a:t>
            </a:r>
          </a:p>
        </p:txBody>
      </p:sp>
      <p:sp>
        <p:nvSpPr>
          <p:cNvPr id="30730" name="Rectangle 9"/>
          <p:cNvSpPr>
            <a:spLocks noChangeArrowheads="1"/>
          </p:cNvSpPr>
          <p:nvPr/>
        </p:nvSpPr>
        <p:spPr bwMode="auto">
          <a:xfrm>
            <a:off x="3159125" y="3773488"/>
            <a:ext cx="1066800" cy="455612"/>
          </a:xfrm>
          <a:prstGeom prst="rect">
            <a:avLst/>
          </a:prstGeom>
          <a:solidFill>
            <a:schemeClr val="bg1"/>
          </a:solidFill>
          <a:ln w="19050" algn="ctr">
            <a:solidFill>
              <a:schemeClr val="tx1"/>
            </a:solidFill>
            <a:round/>
            <a:headEnd/>
            <a:tailEnd/>
          </a:ln>
        </p:spPr>
        <p:txBody>
          <a:bodyPr/>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585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4287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17716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2288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6860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1432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6004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lnSpc>
                <a:spcPct val="150000"/>
              </a:lnSpc>
              <a:spcBef>
                <a:spcPct val="0"/>
              </a:spcBef>
              <a:buClr>
                <a:srgbClr val="000000"/>
              </a:buClr>
              <a:buFont typeface="Times New Roman" panose="02020603050405020304" pitchFamily="18" charset="0"/>
              <a:buNone/>
            </a:pPr>
            <a:r>
              <a:rPr lang="en-US" altLang="zh-CN" sz="1600" b="0">
                <a:ea typeface="MS Gothic" panose="020B0609070205080204" pitchFamily="49" charset="-128"/>
              </a:rPr>
              <a:t>L-SIG</a:t>
            </a:r>
          </a:p>
        </p:txBody>
      </p:sp>
      <p:cxnSp>
        <p:nvCxnSpPr>
          <p:cNvPr id="30731" name="직선 화살표 연결선 12"/>
          <p:cNvCxnSpPr>
            <a:cxnSpLocks noChangeShapeType="1"/>
          </p:cNvCxnSpPr>
          <p:nvPr/>
        </p:nvCxnSpPr>
        <p:spPr bwMode="auto">
          <a:xfrm flipV="1">
            <a:off x="1352550" y="4319588"/>
            <a:ext cx="6429375" cy="3175"/>
          </a:xfrm>
          <a:prstGeom prst="straightConnector1">
            <a:avLst/>
          </a:prstGeom>
          <a:noFill/>
          <a:ln w="12700" algn="ctr">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sp>
        <p:nvSpPr>
          <p:cNvPr id="30732" name="TextBox 13"/>
          <p:cNvSpPr txBox="1">
            <a:spLocks noChangeArrowheads="1"/>
          </p:cNvSpPr>
          <p:nvPr/>
        </p:nvSpPr>
        <p:spPr bwMode="auto">
          <a:xfrm>
            <a:off x="3692525" y="4291013"/>
            <a:ext cx="955675"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585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42875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177165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2288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6860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1432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6004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kumimoji="1" lang="en-US" altLang="ko-KR" sz="1200" b="0">
                <a:ea typeface="Gulim" pitchFamily="34" charset="-127"/>
              </a:rPr>
              <a:t>11bd PPDU </a:t>
            </a:r>
            <a:endParaRPr kumimoji="1" lang="ko-KR" altLang="en-US" sz="1200" b="0">
              <a:ea typeface="Gulim" pitchFamily="34" charset="-127"/>
            </a:endParaRPr>
          </a:p>
        </p:txBody>
      </p:sp>
      <p:sp>
        <p:nvSpPr>
          <p:cNvPr id="30733" name="TextBox 7"/>
          <p:cNvSpPr txBox="1">
            <a:spLocks noChangeArrowheads="1"/>
          </p:cNvSpPr>
          <p:nvPr/>
        </p:nvSpPr>
        <p:spPr bwMode="auto">
          <a:xfrm>
            <a:off x="3235325" y="4519613"/>
            <a:ext cx="214630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585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42875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177165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2288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6860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1432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6004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kumimoji="1" lang="en-US" altLang="ko-KR" sz="1200">
                <a:ea typeface="Gulim" pitchFamily="34" charset="-127"/>
              </a:rPr>
              <a:t>Figure 3.x 11bd PPDU format</a:t>
            </a:r>
            <a:endParaRPr kumimoji="1" lang="ko-KR" altLang="en-US" sz="1200" b="0">
              <a:ea typeface="Gulim" pitchFamily="34" charset="-127"/>
            </a:endParaRPr>
          </a:p>
        </p:txBody>
      </p:sp>
    </p:spTree>
    <p:extLst>
      <p:ext uri="{BB962C8B-B14F-4D97-AF65-F5344CB8AC3E}">
        <p14:creationId xmlns:p14="http://schemas.microsoft.com/office/powerpoint/2010/main" val="30215244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el 1"/>
          <p:cNvSpPr>
            <a:spLocks noGrp="1"/>
          </p:cNvSpPr>
          <p:nvPr>
            <p:ph type="title"/>
          </p:nvPr>
        </p:nvSpPr>
        <p:spPr>
          <a:xfrm>
            <a:off x="685800" y="685800"/>
            <a:ext cx="7770813" cy="582613"/>
          </a:xfrm>
        </p:spPr>
        <p:txBody>
          <a:bodyPr/>
          <a:lstStyle/>
          <a:p>
            <a:r>
              <a:rPr lang="en-US" altLang="zh-CN" smtClean="0"/>
              <a:t>FRD&amp;SFD Motion #3</a:t>
            </a:r>
          </a:p>
        </p:txBody>
      </p:sp>
      <p:sp>
        <p:nvSpPr>
          <p:cNvPr id="3" name="Inhaltsplatzhalter 2"/>
          <p:cNvSpPr>
            <a:spLocks noGrp="1"/>
          </p:cNvSpPr>
          <p:nvPr>
            <p:ph idx="1"/>
          </p:nvPr>
        </p:nvSpPr>
        <p:spPr>
          <a:xfrm>
            <a:off x="685800" y="1523069"/>
            <a:ext cx="7770813" cy="4113213"/>
          </a:xfrm>
          <a:extLst/>
        </p:spPr>
        <p:txBody>
          <a:bodyPr/>
          <a:lstStyle/>
          <a:p>
            <a:pPr>
              <a:defRPr/>
            </a:pPr>
            <a:r>
              <a:rPr lang="en-US" altLang="ko-KR" dirty="0"/>
              <a:t>Move to add the following text to section 3 in 11bd SFD. </a:t>
            </a:r>
          </a:p>
          <a:p>
            <a:pPr marL="800100" lvl="1" indent="-342900">
              <a:buFont typeface="Arial" panose="020B0604020202020204" pitchFamily="34" charset="0"/>
              <a:buChar char="•"/>
              <a:defRPr/>
            </a:pPr>
            <a:r>
              <a:rPr lang="en-US" dirty="0" smtClean="0"/>
              <a:t>“</a:t>
            </a:r>
            <a:r>
              <a:rPr lang="en-US" altLang="ko-KR" dirty="0"/>
              <a:t>11bd supports the 10MHz bandwidth PPDUs.</a:t>
            </a:r>
          </a:p>
          <a:p>
            <a:pPr marL="800100" lvl="1" indent="-342900">
              <a:buFont typeface="Arial" panose="020B0604020202020204" pitchFamily="34" charset="0"/>
              <a:buChar char="•"/>
              <a:defRPr/>
            </a:pPr>
            <a:r>
              <a:rPr lang="en-US" altLang="ko-KR" dirty="0"/>
              <a:t>11bd supports the 20MHz bandwidth PPDUs. </a:t>
            </a:r>
            <a:r>
              <a:rPr lang="en-US" altLang="ko-KR" dirty="0" smtClean="0"/>
              <a:t>”</a:t>
            </a:r>
          </a:p>
          <a:p>
            <a:pPr marL="914400" lvl="2" indent="0">
              <a:defRPr/>
            </a:pPr>
            <a:endParaRPr lang="en-US" altLang="ko-KR" dirty="0" smtClean="0"/>
          </a:p>
          <a:p>
            <a:pPr lvl="2">
              <a:defRPr/>
            </a:pPr>
            <a:endParaRPr lang="en-US" dirty="0"/>
          </a:p>
          <a:p>
            <a:pPr>
              <a:defRPr/>
            </a:pPr>
            <a:endParaRPr lang="en-US" dirty="0" smtClean="0"/>
          </a:p>
          <a:p>
            <a:pPr>
              <a:defRPr/>
            </a:pPr>
            <a:r>
              <a:rPr lang="en-US" dirty="0" smtClean="0"/>
              <a:t>Mover</a:t>
            </a:r>
            <a:r>
              <a:rPr lang="en-US" dirty="0"/>
              <a:t>: </a:t>
            </a:r>
            <a:r>
              <a:rPr lang="en-US" dirty="0" err="1" smtClean="0"/>
              <a:t>Dongguk</a:t>
            </a:r>
            <a:r>
              <a:rPr lang="en-US" dirty="0" smtClean="0"/>
              <a:t> Lim</a:t>
            </a:r>
            <a:endParaRPr lang="en-US" dirty="0"/>
          </a:p>
          <a:p>
            <a:pPr>
              <a:defRPr/>
            </a:pPr>
            <a:r>
              <a:rPr lang="en-US" dirty="0"/>
              <a:t>Second: </a:t>
            </a:r>
            <a:r>
              <a:rPr lang="en-US" dirty="0" err="1" smtClean="0"/>
              <a:t>Hongyuan</a:t>
            </a:r>
            <a:r>
              <a:rPr lang="en-US" dirty="0" smtClean="0"/>
              <a:t> Zhang</a:t>
            </a:r>
            <a:endParaRPr lang="en-US" dirty="0"/>
          </a:p>
          <a:p>
            <a:pPr>
              <a:defRPr/>
            </a:pPr>
            <a:r>
              <a:rPr lang="en-US" dirty="0" smtClean="0"/>
              <a:t>Result: Passed unanimous</a:t>
            </a:r>
            <a:endParaRPr lang="en-US" strike="sngStrike" dirty="0"/>
          </a:p>
        </p:txBody>
      </p:sp>
      <p:sp>
        <p:nvSpPr>
          <p:cNvPr id="31748"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E76C5445-A24C-4FEC-93A6-9A73C2C9FF38}" type="slidenum">
              <a:rPr lang="en-GB" altLang="zh-CN" sz="1200" b="0" smtClean="0"/>
              <a:pPr>
                <a:spcBef>
                  <a:spcPct val="0"/>
                </a:spcBef>
                <a:buFontTx/>
                <a:buNone/>
              </a:pPr>
              <a:t>6</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34975466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el 1"/>
          <p:cNvSpPr>
            <a:spLocks noGrp="1"/>
          </p:cNvSpPr>
          <p:nvPr>
            <p:ph type="title"/>
          </p:nvPr>
        </p:nvSpPr>
        <p:spPr>
          <a:xfrm>
            <a:off x="685800" y="685800"/>
            <a:ext cx="7770813" cy="582613"/>
          </a:xfrm>
        </p:spPr>
        <p:txBody>
          <a:bodyPr/>
          <a:lstStyle/>
          <a:p>
            <a:r>
              <a:rPr lang="en-US" altLang="zh-CN" smtClean="0"/>
              <a:t>FRD&amp;SFD Motion #4</a:t>
            </a:r>
          </a:p>
        </p:txBody>
      </p:sp>
      <p:sp>
        <p:nvSpPr>
          <p:cNvPr id="3" name="Inhaltsplatzhalter 2"/>
          <p:cNvSpPr>
            <a:spLocks noGrp="1"/>
          </p:cNvSpPr>
          <p:nvPr>
            <p:ph idx="1"/>
          </p:nvPr>
        </p:nvSpPr>
        <p:spPr>
          <a:xfrm>
            <a:off x="685800" y="1523069"/>
            <a:ext cx="7770813" cy="4786251"/>
          </a:xfrm>
          <a:extLst/>
        </p:spPr>
        <p:txBody>
          <a:bodyPr/>
          <a:lstStyle/>
          <a:p>
            <a:pPr>
              <a:defRPr/>
            </a:pPr>
            <a:r>
              <a:rPr lang="en-US" altLang="ko-KR" dirty="0"/>
              <a:t>Move to add the following text to section 3 in 11bd SFD. </a:t>
            </a:r>
          </a:p>
          <a:p>
            <a:pPr lvl="1">
              <a:defRPr/>
            </a:pPr>
            <a:r>
              <a:rPr lang="en-US" dirty="0" smtClean="0"/>
              <a:t>“</a:t>
            </a:r>
            <a:r>
              <a:rPr lang="en-US" altLang="ko-KR" dirty="0"/>
              <a:t>In</a:t>
            </a:r>
            <a:r>
              <a:rPr lang="ko-KR" altLang="en-US" dirty="0"/>
              <a:t> </a:t>
            </a:r>
            <a:r>
              <a:rPr lang="en-US" altLang="ko-KR" dirty="0"/>
              <a:t>20MHz bandwidth,  L-STF, L-LTF, and L-SIG for 10MHz PPDU are duplicated as</a:t>
            </a:r>
            <a:r>
              <a:rPr lang="ko-KR" altLang="en-US" dirty="0"/>
              <a:t> </a:t>
            </a:r>
            <a:r>
              <a:rPr lang="en-US" altLang="ko-KR" dirty="0"/>
              <a:t>shown in the figure below</a:t>
            </a:r>
            <a:r>
              <a:rPr lang="en-US" altLang="ko-KR" dirty="0" smtClean="0"/>
              <a:t>.”</a:t>
            </a:r>
            <a:endParaRPr lang="en-US" altLang="ko-KR" dirty="0"/>
          </a:p>
          <a:p>
            <a:pPr marL="914400" lvl="2" indent="0">
              <a:defRPr/>
            </a:pPr>
            <a:endParaRPr lang="en-US" altLang="ko-KR" dirty="0" smtClean="0"/>
          </a:p>
          <a:p>
            <a:pPr marL="914400" lvl="2" indent="0">
              <a:defRPr/>
            </a:pPr>
            <a:endParaRPr lang="en-US" altLang="ko-KR" dirty="0"/>
          </a:p>
          <a:p>
            <a:pPr marL="914400" lvl="2" indent="0">
              <a:defRPr/>
            </a:pPr>
            <a:endParaRPr lang="en-US" altLang="ko-KR" dirty="0" smtClean="0"/>
          </a:p>
          <a:p>
            <a:pPr lvl="2">
              <a:defRPr/>
            </a:pPr>
            <a:endParaRPr lang="en-US" dirty="0"/>
          </a:p>
          <a:p>
            <a:pPr>
              <a:defRPr/>
            </a:pPr>
            <a:endParaRPr lang="en-US" dirty="0" smtClean="0"/>
          </a:p>
          <a:p>
            <a:pPr>
              <a:defRPr/>
            </a:pPr>
            <a:r>
              <a:rPr lang="en-US" dirty="0" smtClean="0"/>
              <a:t>Mover</a:t>
            </a:r>
            <a:r>
              <a:rPr lang="en-US" dirty="0"/>
              <a:t>: </a:t>
            </a:r>
            <a:r>
              <a:rPr lang="en-US" dirty="0" err="1" smtClean="0"/>
              <a:t>Dongguk</a:t>
            </a:r>
            <a:r>
              <a:rPr lang="en-US" dirty="0" smtClean="0"/>
              <a:t> Lim</a:t>
            </a:r>
            <a:endParaRPr lang="en-US" dirty="0"/>
          </a:p>
          <a:p>
            <a:pPr>
              <a:defRPr/>
            </a:pPr>
            <a:r>
              <a:rPr lang="en-US" dirty="0"/>
              <a:t>Second: </a:t>
            </a:r>
            <a:r>
              <a:rPr lang="en-US" dirty="0" err="1" smtClean="0"/>
              <a:t>Hongyuan</a:t>
            </a:r>
            <a:r>
              <a:rPr lang="en-US" dirty="0" smtClean="0"/>
              <a:t> Zhang</a:t>
            </a:r>
            <a:endParaRPr lang="en-US" dirty="0"/>
          </a:p>
          <a:p>
            <a:pPr>
              <a:defRPr/>
            </a:pPr>
            <a:r>
              <a:rPr lang="en-US" dirty="0" smtClean="0"/>
              <a:t>Result: 25Y/0N/19A, passed</a:t>
            </a:r>
            <a:endParaRPr lang="en-US" strike="sngStrike" dirty="0"/>
          </a:p>
        </p:txBody>
      </p:sp>
      <p:sp>
        <p:nvSpPr>
          <p:cNvPr id="32772"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7BD478C2-6EDE-4C28-97BC-217E7A7DE670}" type="slidenum">
              <a:rPr lang="en-GB" altLang="zh-CN" sz="1200" b="0" smtClean="0"/>
              <a:pPr>
                <a:spcBef>
                  <a:spcPct val="0"/>
                </a:spcBef>
                <a:buFontTx/>
                <a:buNone/>
              </a:pPr>
              <a:t>7</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a:p>
            <a:pPr>
              <a:defRPr/>
            </a:pP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
        <p:nvSpPr>
          <p:cNvPr id="32775" name="Rectangle 13"/>
          <p:cNvSpPr>
            <a:spLocks noChangeArrowheads="1"/>
          </p:cNvSpPr>
          <p:nvPr/>
        </p:nvSpPr>
        <p:spPr bwMode="auto">
          <a:xfrm>
            <a:off x="4672013" y="2881313"/>
            <a:ext cx="3519487" cy="912812"/>
          </a:xfrm>
          <a:prstGeom prst="rect">
            <a:avLst/>
          </a:prstGeom>
          <a:noFill/>
          <a:ln w="19050" algn="ctr">
            <a:solidFill>
              <a:schemeClr val="tx1"/>
            </a:solidFill>
            <a:prstDash val="dash"/>
            <a:round/>
            <a:headEnd/>
            <a:tailEnd/>
          </a:ln>
          <a:extLst>
            <a:ext uri="{909E8E84-426E-40DD-AFC4-6F175D3DCCD1}">
              <a14:hiddenFill xmlns:a14="http://schemas.microsoft.com/office/drawing/2010/main">
                <a:solidFill>
                  <a:srgbClr val="FFFFFF"/>
                </a:solidFill>
              </a14:hiddenFill>
            </a:ext>
          </a:extLst>
        </p:spPr>
        <p:txBody>
          <a:bodyPr/>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585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4287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17716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2288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6860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1432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6004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lnSpc>
                <a:spcPct val="250000"/>
              </a:lnSpc>
              <a:spcBef>
                <a:spcPts val="2000"/>
              </a:spcBef>
              <a:buClr>
                <a:srgbClr val="000000"/>
              </a:buClr>
              <a:buFont typeface="Times New Roman" panose="02020603050405020304" pitchFamily="18" charset="0"/>
              <a:buNone/>
            </a:pPr>
            <a:endParaRPr lang="en-US" altLang="zh-CN" sz="1600" b="0">
              <a:ea typeface="MS Gothic" panose="020B0609070205080204" pitchFamily="49" charset="-128"/>
            </a:endParaRPr>
          </a:p>
        </p:txBody>
      </p:sp>
      <p:cxnSp>
        <p:nvCxnSpPr>
          <p:cNvPr id="32776" name="Straight Arrow Connector 14"/>
          <p:cNvCxnSpPr>
            <a:cxnSpLocks/>
          </p:cNvCxnSpPr>
          <p:nvPr/>
        </p:nvCxnSpPr>
        <p:spPr bwMode="auto">
          <a:xfrm>
            <a:off x="1662113" y="2852738"/>
            <a:ext cx="0" cy="455612"/>
          </a:xfrm>
          <a:prstGeom prst="straightConnector1">
            <a:avLst/>
          </a:prstGeom>
          <a:noFill/>
          <a:ln w="9525" algn="ctr">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cxnSp>
        <p:nvCxnSpPr>
          <p:cNvPr id="32777" name="Straight Arrow Connector 15"/>
          <p:cNvCxnSpPr>
            <a:cxnSpLocks/>
          </p:cNvCxnSpPr>
          <p:nvPr/>
        </p:nvCxnSpPr>
        <p:spPr bwMode="auto">
          <a:xfrm>
            <a:off x="1657350" y="3335338"/>
            <a:ext cx="0" cy="454025"/>
          </a:xfrm>
          <a:prstGeom prst="straightConnector1">
            <a:avLst/>
          </a:prstGeom>
          <a:noFill/>
          <a:ln w="9525" algn="ctr">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sp>
        <p:nvSpPr>
          <p:cNvPr id="32778" name="TextBox 9"/>
          <p:cNvSpPr txBox="1">
            <a:spLocks noChangeArrowheads="1"/>
          </p:cNvSpPr>
          <p:nvPr/>
        </p:nvSpPr>
        <p:spPr bwMode="auto">
          <a:xfrm rot="-5400000">
            <a:off x="1080294" y="2748756"/>
            <a:ext cx="400050" cy="642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585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42875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177165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2288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6860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1432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6004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kumimoji="1" lang="en-US" altLang="zh-CN" sz="1400" b="0">
                <a:ea typeface="Gulim" pitchFamily="34" charset="-127"/>
              </a:rPr>
              <a:t>10MHz</a:t>
            </a:r>
          </a:p>
        </p:txBody>
      </p:sp>
      <p:sp>
        <p:nvSpPr>
          <p:cNvPr id="32779" name="TextBox 10"/>
          <p:cNvSpPr txBox="1">
            <a:spLocks noChangeArrowheads="1"/>
          </p:cNvSpPr>
          <p:nvPr/>
        </p:nvSpPr>
        <p:spPr bwMode="auto">
          <a:xfrm rot="-5400000">
            <a:off x="1073944" y="3228181"/>
            <a:ext cx="400050" cy="642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585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42875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177165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2288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6860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1432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6004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kumimoji="1" lang="en-US" altLang="zh-CN" sz="1400" b="0">
                <a:ea typeface="Gulim" pitchFamily="34" charset="-127"/>
              </a:rPr>
              <a:t>10MHz</a:t>
            </a:r>
          </a:p>
        </p:txBody>
      </p:sp>
      <p:sp>
        <p:nvSpPr>
          <p:cNvPr id="32780" name="Rectangle 18"/>
          <p:cNvSpPr>
            <a:spLocks noChangeArrowheads="1"/>
          </p:cNvSpPr>
          <p:nvPr/>
        </p:nvSpPr>
        <p:spPr bwMode="auto">
          <a:xfrm>
            <a:off x="2540000" y="2882900"/>
            <a:ext cx="1066800" cy="457200"/>
          </a:xfrm>
          <a:prstGeom prst="rect">
            <a:avLst/>
          </a:prstGeom>
          <a:solidFill>
            <a:schemeClr val="bg1"/>
          </a:solidFill>
          <a:ln w="19050" algn="ctr">
            <a:solidFill>
              <a:schemeClr val="tx1"/>
            </a:solidFill>
            <a:round/>
            <a:headEnd/>
            <a:tailEnd/>
          </a:ln>
        </p:spPr>
        <p:txBody>
          <a:bodyPr/>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585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4287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17716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2288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6860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1432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6004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lnSpc>
                <a:spcPct val="150000"/>
              </a:lnSpc>
              <a:spcBef>
                <a:spcPct val="0"/>
              </a:spcBef>
              <a:buClr>
                <a:srgbClr val="000000"/>
              </a:buClr>
              <a:buFont typeface="Times New Roman" panose="02020603050405020304" pitchFamily="18" charset="0"/>
              <a:buNone/>
            </a:pPr>
            <a:r>
              <a:rPr lang="en-US" altLang="zh-CN" sz="1600" b="0">
                <a:ea typeface="MS Gothic" panose="020B0609070205080204" pitchFamily="49" charset="-128"/>
              </a:rPr>
              <a:t>L-LTF</a:t>
            </a:r>
          </a:p>
        </p:txBody>
      </p:sp>
      <p:sp>
        <p:nvSpPr>
          <p:cNvPr id="32781" name="Rectangle 19"/>
          <p:cNvSpPr>
            <a:spLocks noChangeArrowheads="1"/>
          </p:cNvSpPr>
          <p:nvPr/>
        </p:nvSpPr>
        <p:spPr bwMode="auto">
          <a:xfrm>
            <a:off x="1778000" y="2882900"/>
            <a:ext cx="762000" cy="457200"/>
          </a:xfrm>
          <a:prstGeom prst="rect">
            <a:avLst/>
          </a:prstGeom>
          <a:solidFill>
            <a:schemeClr val="bg1"/>
          </a:solidFill>
          <a:ln w="19050" algn="ctr">
            <a:solidFill>
              <a:schemeClr val="tx1"/>
            </a:solidFill>
            <a:round/>
            <a:headEnd/>
            <a:tailEnd/>
          </a:ln>
        </p:spPr>
        <p:txBody>
          <a:bodyPr/>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585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4287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17716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2288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6860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1432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6004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lnSpc>
                <a:spcPct val="150000"/>
              </a:lnSpc>
              <a:spcBef>
                <a:spcPct val="0"/>
              </a:spcBef>
              <a:buClr>
                <a:srgbClr val="000000"/>
              </a:buClr>
              <a:buFont typeface="Times New Roman" panose="02020603050405020304" pitchFamily="18" charset="0"/>
              <a:buNone/>
            </a:pPr>
            <a:r>
              <a:rPr lang="en-US" altLang="zh-CN" sz="1600" b="0">
                <a:ea typeface="MS Gothic" panose="020B0609070205080204" pitchFamily="49" charset="-128"/>
              </a:rPr>
              <a:t>L-STF</a:t>
            </a:r>
          </a:p>
        </p:txBody>
      </p:sp>
      <p:sp>
        <p:nvSpPr>
          <p:cNvPr id="32782" name="Rectangle 20"/>
          <p:cNvSpPr>
            <a:spLocks noChangeArrowheads="1"/>
          </p:cNvSpPr>
          <p:nvPr/>
        </p:nvSpPr>
        <p:spPr bwMode="auto">
          <a:xfrm>
            <a:off x="3606800" y="2881313"/>
            <a:ext cx="1066800" cy="457200"/>
          </a:xfrm>
          <a:prstGeom prst="rect">
            <a:avLst/>
          </a:prstGeom>
          <a:solidFill>
            <a:schemeClr val="bg1"/>
          </a:solidFill>
          <a:ln w="19050" algn="ctr">
            <a:solidFill>
              <a:schemeClr val="tx1"/>
            </a:solidFill>
            <a:round/>
            <a:headEnd/>
            <a:tailEnd/>
          </a:ln>
        </p:spPr>
        <p:txBody>
          <a:bodyPr/>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585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4287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17716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2288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6860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1432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6004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lnSpc>
                <a:spcPct val="150000"/>
              </a:lnSpc>
              <a:spcBef>
                <a:spcPct val="0"/>
              </a:spcBef>
              <a:buClr>
                <a:srgbClr val="000000"/>
              </a:buClr>
              <a:buFont typeface="Times New Roman" panose="02020603050405020304" pitchFamily="18" charset="0"/>
              <a:buNone/>
            </a:pPr>
            <a:r>
              <a:rPr lang="en-US" altLang="zh-CN" sz="1600" b="0">
                <a:ea typeface="MS Gothic" panose="020B0609070205080204" pitchFamily="49" charset="-128"/>
              </a:rPr>
              <a:t>L-SIG</a:t>
            </a:r>
          </a:p>
        </p:txBody>
      </p:sp>
      <p:sp>
        <p:nvSpPr>
          <p:cNvPr id="32783" name="Rectangle 21"/>
          <p:cNvSpPr>
            <a:spLocks noChangeArrowheads="1"/>
          </p:cNvSpPr>
          <p:nvPr/>
        </p:nvSpPr>
        <p:spPr bwMode="auto">
          <a:xfrm>
            <a:off x="2540000" y="3335338"/>
            <a:ext cx="1066800" cy="457200"/>
          </a:xfrm>
          <a:prstGeom prst="rect">
            <a:avLst/>
          </a:prstGeom>
          <a:solidFill>
            <a:schemeClr val="bg1"/>
          </a:solidFill>
          <a:ln w="19050" algn="ctr">
            <a:solidFill>
              <a:schemeClr val="tx1"/>
            </a:solidFill>
            <a:round/>
            <a:headEnd/>
            <a:tailEnd/>
          </a:ln>
        </p:spPr>
        <p:txBody>
          <a:bodyPr/>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585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4287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17716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2288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6860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1432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6004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lnSpc>
                <a:spcPct val="150000"/>
              </a:lnSpc>
              <a:spcBef>
                <a:spcPct val="0"/>
              </a:spcBef>
              <a:buClr>
                <a:srgbClr val="000000"/>
              </a:buClr>
              <a:buFont typeface="Times New Roman" panose="02020603050405020304" pitchFamily="18" charset="0"/>
              <a:buNone/>
            </a:pPr>
            <a:r>
              <a:rPr lang="en-US" altLang="zh-CN" sz="1600" b="0">
                <a:ea typeface="MS Gothic" panose="020B0609070205080204" pitchFamily="49" charset="-128"/>
              </a:rPr>
              <a:t>L-LTF</a:t>
            </a:r>
          </a:p>
        </p:txBody>
      </p:sp>
      <p:sp>
        <p:nvSpPr>
          <p:cNvPr id="32784" name="Rectangle 22"/>
          <p:cNvSpPr>
            <a:spLocks noChangeArrowheads="1"/>
          </p:cNvSpPr>
          <p:nvPr/>
        </p:nvSpPr>
        <p:spPr bwMode="auto">
          <a:xfrm>
            <a:off x="1778000" y="3335338"/>
            <a:ext cx="762000" cy="457200"/>
          </a:xfrm>
          <a:prstGeom prst="rect">
            <a:avLst/>
          </a:prstGeom>
          <a:solidFill>
            <a:schemeClr val="bg1"/>
          </a:solidFill>
          <a:ln w="19050" algn="ctr">
            <a:solidFill>
              <a:schemeClr val="tx1"/>
            </a:solidFill>
            <a:round/>
            <a:headEnd/>
            <a:tailEnd/>
          </a:ln>
        </p:spPr>
        <p:txBody>
          <a:bodyPr/>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585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4287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17716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2288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6860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1432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6004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lnSpc>
                <a:spcPct val="150000"/>
              </a:lnSpc>
              <a:spcBef>
                <a:spcPct val="0"/>
              </a:spcBef>
              <a:buClr>
                <a:srgbClr val="000000"/>
              </a:buClr>
              <a:buFont typeface="Times New Roman" panose="02020603050405020304" pitchFamily="18" charset="0"/>
              <a:buNone/>
            </a:pPr>
            <a:r>
              <a:rPr lang="en-US" altLang="zh-CN" sz="1600" b="0">
                <a:ea typeface="MS Gothic" panose="020B0609070205080204" pitchFamily="49" charset="-128"/>
              </a:rPr>
              <a:t>L-STF</a:t>
            </a:r>
          </a:p>
        </p:txBody>
      </p:sp>
      <p:sp>
        <p:nvSpPr>
          <p:cNvPr id="32785" name="Rectangle 23"/>
          <p:cNvSpPr>
            <a:spLocks noChangeArrowheads="1"/>
          </p:cNvSpPr>
          <p:nvPr/>
        </p:nvSpPr>
        <p:spPr bwMode="auto">
          <a:xfrm>
            <a:off x="3606800" y="3335338"/>
            <a:ext cx="1066800" cy="455612"/>
          </a:xfrm>
          <a:prstGeom prst="rect">
            <a:avLst/>
          </a:prstGeom>
          <a:solidFill>
            <a:schemeClr val="bg1"/>
          </a:solidFill>
          <a:ln w="19050" algn="ctr">
            <a:solidFill>
              <a:schemeClr val="tx1"/>
            </a:solidFill>
            <a:round/>
            <a:headEnd/>
            <a:tailEnd/>
          </a:ln>
        </p:spPr>
        <p:txBody>
          <a:bodyPr/>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585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4287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17716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2288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6860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1432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6004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lnSpc>
                <a:spcPct val="150000"/>
              </a:lnSpc>
              <a:spcBef>
                <a:spcPct val="0"/>
              </a:spcBef>
              <a:buClr>
                <a:srgbClr val="000000"/>
              </a:buClr>
              <a:buFont typeface="Times New Roman" panose="02020603050405020304" pitchFamily="18" charset="0"/>
              <a:buNone/>
            </a:pPr>
            <a:r>
              <a:rPr lang="en-US" altLang="zh-CN" sz="1600" b="0">
                <a:ea typeface="MS Gothic" panose="020B0609070205080204" pitchFamily="49" charset="-128"/>
              </a:rPr>
              <a:t>L-SIG</a:t>
            </a:r>
          </a:p>
        </p:txBody>
      </p:sp>
      <p:cxnSp>
        <p:nvCxnSpPr>
          <p:cNvPr id="32786" name="직선 화살표 연결선 17"/>
          <p:cNvCxnSpPr>
            <a:cxnSpLocks noChangeShapeType="1"/>
          </p:cNvCxnSpPr>
          <p:nvPr/>
        </p:nvCxnSpPr>
        <p:spPr bwMode="auto">
          <a:xfrm flipV="1">
            <a:off x="1762125" y="3943350"/>
            <a:ext cx="6429375" cy="3175"/>
          </a:xfrm>
          <a:prstGeom prst="straightConnector1">
            <a:avLst/>
          </a:prstGeom>
          <a:noFill/>
          <a:ln w="12700" algn="ctr">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sp>
        <p:nvSpPr>
          <p:cNvPr id="32787" name="TextBox 18"/>
          <p:cNvSpPr txBox="1">
            <a:spLocks noChangeArrowheads="1"/>
          </p:cNvSpPr>
          <p:nvPr/>
        </p:nvSpPr>
        <p:spPr bwMode="auto">
          <a:xfrm>
            <a:off x="4125913" y="3987800"/>
            <a:ext cx="95408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585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42875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177165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2288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6860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1432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6004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kumimoji="1" lang="en-US" altLang="ko-KR" sz="1200" b="0">
                <a:ea typeface="Gulim" pitchFamily="34" charset="-127"/>
              </a:rPr>
              <a:t>11bd PPDU </a:t>
            </a:r>
            <a:endParaRPr kumimoji="1" lang="ko-KR" altLang="en-US" sz="1200" b="0">
              <a:ea typeface="Gulim" pitchFamily="34" charset="-127"/>
            </a:endParaRPr>
          </a:p>
        </p:txBody>
      </p:sp>
    </p:spTree>
    <p:extLst>
      <p:ext uri="{BB962C8B-B14F-4D97-AF65-F5344CB8AC3E}">
        <p14:creationId xmlns:p14="http://schemas.microsoft.com/office/powerpoint/2010/main" val="21852634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el 1"/>
          <p:cNvSpPr>
            <a:spLocks noGrp="1"/>
          </p:cNvSpPr>
          <p:nvPr>
            <p:ph type="title"/>
          </p:nvPr>
        </p:nvSpPr>
        <p:spPr/>
        <p:txBody>
          <a:bodyPr/>
          <a:lstStyle/>
          <a:p>
            <a:r>
              <a:rPr lang="en-US" altLang="zh-CN" smtClean="0"/>
              <a:t>FRD&amp;SFD Motion #5</a:t>
            </a:r>
          </a:p>
        </p:txBody>
      </p:sp>
      <p:sp>
        <p:nvSpPr>
          <p:cNvPr id="3" name="Inhaltsplatzhalter 2"/>
          <p:cNvSpPr>
            <a:spLocks noGrp="1"/>
          </p:cNvSpPr>
          <p:nvPr>
            <p:ph idx="1"/>
          </p:nvPr>
        </p:nvSpPr>
        <p:spPr>
          <a:extLst/>
        </p:spPr>
        <p:txBody>
          <a:bodyPr/>
          <a:lstStyle/>
          <a:p>
            <a:pPr marL="0" indent="0">
              <a:defRPr/>
            </a:pPr>
            <a:r>
              <a:rPr lang="en-US" dirty="0"/>
              <a:t>Move to add the following text into Section 3 of </a:t>
            </a:r>
            <a:r>
              <a:rPr lang="en-US" dirty="0" smtClean="0"/>
              <a:t>SFD</a:t>
            </a:r>
            <a:endParaRPr lang="en-US" dirty="0"/>
          </a:p>
          <a:p>
            <a:pPr lvl="1">
              <a:buFont typeface="Arial" panose="020B0604020202020204" pitchFamily="34" charset="0"/>
              <a:buChar char="•"/>
              <a:defRPr/>
            </a:pPr>
            <a:r>
              <a:rPr lang="en-US" dirty="0"/>
              <a:t>“11bd amendment shall support </a:t>
            </a:r>
            <a:r>
              <a:rPr lang="en-US" dirty="0" smtClean="0"/>
              <a:t>LDPC” </a:t>
            </a:r>
            <a:endParaRPr lang="en-US" dirty="0"/>
          </a:p>
          <a:p>
            <a:pPr>
              <a:defRPr/>
            </a:pPr>
            <a:endParaRPr lang="en-US" dirty="0"/>
          </a:p>
          <a:p>
            <a:pPr>
              <a:defRPr/>
            </a:pPr>
            <a:r>
              <a:rPr lang="en-US" dirty="0"/>
              <a:t>Mover:	</a:t>
            </a:r>
            <a:r>
              <a:rPr lang="en-US" dirty="0" smtClean="0"/>
              <a:t>Prashant Sharma</a:t>
            </a:r>
            <a:endParaRPr lang="en-US" dirty="0"/>
          </a:p>
          <a:p>
            <a:pPr>
              <a:defRPr/>
            </a:pPr>
            <a:r>
              <a:rPr lang="en-US" dirty="0"/>
              <a:t>Second:	</a:t>
            </a:r>
            <a:r>
              <a:rPr lang="en-US" dirty="0" err="1" smtClean="0"/>
              <a:t>Hongyuan</a:t>
            </a:r>
            <a:r>
              <a:rPr lang="en-US" dirty="0" smtClean="0"/>
              <a:t> Zhang</a:t>
            </a:r>
            <a:endParaRPr lang="en-US" dirty="0"/>
          </a:p>
          <a:p>
            <a:pPr>
              <a:defRPr/>
            </a:pPr>
            <a:r>
              <a:rPr lang="en-US" dirty="0" smtClean="0"/>
              <a:t>Result: Passed unanimous</a:t>
            </a:r>
            <a:endParaRPr lang="en-US" strike="sngStrike" dirty="0"/>
          </a:p>
        </p:txBody>
      </p:sp>
      <p:sp>
        <p:nvSpPr>
          <p:cNvPr id="33796"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5BFDFE3-1647-4B82-979D-E9DE914DABD4}" type="slidenum">
              <a:rPr lang="en-GB" altLang="zh-CN" sz="1200" b="0" smtClean="0"/>
              <a:pPr>
                <a:spcBef>
                  <a:spcPct val="0"/>
                </a:spcBef>
                <a:buFontTx/>
                <a:buNone/>
              </a:pPr>
              <a:t>8</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22845835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el 1"/>
          <p:cNvSpPr>
            <a:spLocks noGrp="1"/>
          </p:cNvSpPr>
          <p:nvPr>
            <p:ph type="title"/>
          </p:nvPr>
        </p:nvSpPr>
        <p:spPr/>
        <p:txBody>
          <a:bodyPr/>
          <a:lstStyle/>
          <a:p>
            <a:r>
              <a:rPr lang="en-US" altLang="zh-CN" smtClean="0"/>
              <a:t>FRD&amp;SFD Motion #6</a:t>
            </a:r>
          </a:p>
        </p:txBody>
      </p:sp>
      <p:sp>
        <p:nvSpPr>
          <p:cNvPr id="3" name="Inhaltsplatzhalter 2"/>
          <p:cNvSpPr>
            <a:spLocks noGrp="1"/>
          </p:cNvSpPr>
          <p:nvPr>
            <p:ph idx="1"/>
          </p:nvPr>
        </p:nvSpPr>
        <p:spPr/>
        <p:txBody>
          <a:bodyPr/>
          <a:lstStyle/>
          <a:p>
            <a:pPr marL="0" indent="0">
              <a:defRPr/>
            </a:pPr>
            <a:r>
              <a:rPr lang="en-US" dirty="0"/>
              <a:t>Move to add the following text into Section 3 of </a:t>
            </a:r>
            <a:r>
              <a:rPr lang="en-US" dirty="0" smtClean="0"/>
              <a:t>SFD</a:t>
            </a:r>
            <a:endParaRPr lang="en-US" dirty="0"/>
          </a:p>
          <a:p>
            <a:pPr lvl="1">
              <a:defRPr/>
            </a:pPr>
            <a:r>
              <a:rPr lang="en-US" dirty="0"/>
              <a:t>“An </a:t>
            </a:r>
            <a:r>
              <a:rPr lang="en-US" dirty="0" smtClean="0"/>
              <a:t>11bd </a:t>
            </a:r>
            <a:r>
              <a:rPr lang="en-US" dirty="0"/>
              <a:t>STA shall be capable of the following operations:</a:t>
            </a:r>
          </a:p>
          <a:p>
            <a:pPr marL="1200150" lvl="2" indent="-285750">
              <a:buFont typeface="Arial" panose="020B0604020202020204" pitchFamily="34" charset="0"/>
              <a:buChar char="•"/>
              <a:defRPr/>
            </a:pPr>
            <a:r>
              <a:rPr lang="en-US" dirty="0"/>
              <a:t>To decode 11p PPDUs with TBD receive sensitivity threshold (TBD value is -85dBm or lower).</a:t>
            </a:r>
          </a:p>
          <a:p>
            <a:pPr marL="1200150" lvl="2" indent="-285750">
              <a:buFont typeface="Arial" panose="020B0604020202020204" pitchFamily="34" charset="0"/>
              <a:buChar char="•"/>
              <a:defRPr/>
            </a:pPr>
            <a:r>
              <a:rPr lang="en-US" dirty="0"/>
              <a:t>To transmit PPDU format up on request from upper layer, the PPDU format can be either 11p PPDU or 11bd PPDU.”</a:t>
            </a:r>
          </a:p>
          <a:p>
            <a:pPr>
              <a:defRPr/>
            </a:pPr>
            <a:r>
              <a:rPr lang="en-US" dirty="0" smtClean="0"/>
              <a:t>Mover</a:t>
            </a:r>
            <a:r>
              <a:rPr lang="en-US" dirty="0"/>
              <a:t>:	</a:t>
            </a:r>
            <a:r>
              <a:rPr lang="en-US" dirty="0" smtClean="0"/>
              <a:t>Rui Cao</a:t>
            </a:r>
            <a:endParaRPr lang="en-US" dirty="0"/>
          </a:p>
          <a:p>
            <a:pPr>
              <a:defRPr/>
            </a:pPr>
            <a:r>
              <a:rPr lang="en-US" dirty="0"/>
              <a:t>Second:	</a:t>
            </a:r>
            <a:r>
              <a:rPr lang="en-US" dirty="0" err="1" smtClean="0"/>
              <a:t>Hongyuan</a:t>
            </a:r>
            <a:r>
              <a:rPr lang="en-US" dirty="0" smtClean="0"/>
              <a:t> Zhang</a:t>
            </a:r>
          </a:p>
          <a:p>
            <a:pPr>
              <a:defRPr/>
            </a:pPr>
            <a:r>
              <a:rPr lang="en-US" dirty="0" smtClean="0"/>
              <a:t>Result: 27Y/0N/14A, passed</a:t>
            </a:r>
            <a:endParaRPr lang="en-US" dirty="0"/>
          </a:p>
        </p:txBody>
      </p:sp>
      <p:sp>
        <p:nvSpPr>
          <p:cNvPr id="3482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F841A227-5FCA-44E0-B052-9E91F3F84C53}" type="slidenum">
              <a:rPr lang="en-GB" altLang="zh-CN" sz="1200" b="0" smtClean="0"/>
              <a:pPr>
                <a:spcBef>
                  <a:spcPct val="0"/>
                </a:spcBef>
                <a:buFontTx/>
                <a:buNone/>
              </a:pPr>
              <a:t>9</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94357061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TGbc-Motion-Deck-Template" id="{ECB33585-1DA0-DB4C-90FD-69A13A3A7B22}" vid="{F4C3F58A-6086-1749-AE1C-61531CD19C9C}"/>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6981</TotalTime>
  <Words>1615</Words>
  <Application>Microsoft Office PowerPoint</Application>
  <PresentationFormat>On-screen Show (4:3)</PresentationFormat>
  <Paragraphs>357</Paragraphs>
  <Slides>32</Slides>
  <Notes>2</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32</vt:i4>
      </vt:variant>
    </vt:vector>
  </HeadingPairs>
  <TitlesOfParts>
    <vt:vector size="41" baseType="lpstr">
      <vt:lpstr>Arial Unicode MS</vt:lpstr>
      <vt:lpstr>MS Gothic</vt:lpstr>
      <vt:lpstr>MS PGothic</vt:lpstr>
      <vt:lpstr>Arial</vt:lpstr>
      <vt:lpstr>Cambria Math</vt:lpstr>
      <vt:lpstr>Gulim</vt:lpstr>
      <vt:lpstr>Times New Roman</vt:lpstr>
      <vt:lpstr>802-11-BCS-Chair-Slides-Template</vt:lpstr>
      <vt:lpstr>Document</vt:lpstr>
      <vt:lpstr>Motion Booklet for IEEE 802.11 TGbd</vt:lpstr>
      <vt:lpstr>Abstract</vt:lpstr>
      <vt:lpstr>March 2019  FRD &amp; SFD Motions</vt:lpstr>
      <vt:lpstr>FRD&amp;SFD Motion #1</vt:lpstr>
      <vt:lpstr>FRD&amp;SFD Motion #2</vt:lpstr>
      <vt:lpstr>FRD&amp;SFD Motion #3</vt:lpstr>
      <vt:lpstr>FRD&amp;SFD Motion #4</vt:lpstr>
      <vt:lpstr>FRD&amp;SFD Motion #5</vt:lpstr>
      <vt:lpstr>FRD&amp;SFD Motion #6</vt:lpstr>
      <vt:lpstr>FRD&amp;SFD Motion #7</vt:lpstr>
      <vt:lpstr>MaY 2019  FRD &amp; SFD Motions</vt:lpstr>
      <vt:lpstr>FRD&amp;SFD Motion #8</vt:lpstr>
      <vt:lpstr>FRD&amp;SFD Motion #9</vt:lpstr>
      <vt:lpstr>FRD&amp;SFD Motion #10</vt:lpstr>
      <vt:lpstr>FRD&amp;SFD Motion #11</vt:lpstr>
      <vt:lpstr>FRD&amp;SFD Motion #12</vt:lpstr>
      <vt:lpstr>FRD&amp;SFD Motion #13</vt:lpstr>
      <vt:lpstr>FRD&amp;SFD Motion #14</vt:lpstr>
      <vt:lpstr>FRD&amp;SFD Motion #15</vt:lpstr>
      <vt:lpstr>FRD&amp;SFD Motion #16</vt:lpstr>
      <vt:lpstr>July 2019  FRD &amp; SFD Motions</vt:lpstr>
      <vt:lpstr>FRD&amp;SFD Motion #17</vt:lpstr>
      <vt:lpstr>FRD&amp;SFD Motion #18</vt:lpstr>
      <vt:lpstr>FRD&amp;SFD Motion #19</vt:lpstr>
      <vt:lpstr>FRD&amp;SFD Motion #20</vt:lpstr>
      <vt:lpstr>FRD&amp;SFD Motion #21</vt:lpstr>
      <vt:lpstr>FRD&amp;SFD Motion #22</vt:lpstr>
      <vt:lpstr>FRD&amp;SFD Motion #23</vt:lpstr>
      <vt:lpstr>FRD&amp;SFD Motion #24</vt:lpstr>
      <vt:lpstr>FRD&amp;SFD Motion #25</vt:lpstr>
      <vt:lpstr>FRD&amp;SFD Motion #26</vt:lpstr>
      <vt:lpstr>FRD&amp;SFD Motion #27</vt:lpstr>
    </vt:vector>
  </TitlesOfParts>
  <Manager/>
  <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Motion Booklet for IEEE 802.11 TGbc</dc:title>
  <dc:subject/>
  <dc:creator>Marc Emmelmann</dc:creator>
  <cp:keywords>CTPClassification=CTP_NT</cp:keywords>
  <dc:description/>
  <cp:lastModifiedBy>Sadeghi, Bahareh</cp:lastModifiedBy>
  <cp:revision>133</cp:revision>
  <cp:lastPrinted>1601-01-01T00:00:00Z</cp:lastPrinted>
  <dcterms:created xsi:type="dcterms:W3CDTF">2019-01-14T15:07:49Z</dcterms:created>
  <dcterms:modified xsi:type="dcterms:W3CDTF">2019-07-18T12:58:25Z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b1fd708c-2141-46e9-a4c2-9dbb2f944f3f</vt:lpwstr>
  </property>
  <property fmtid="{D5CDD505-2E9C-101B-9397-08002B2CF9AE}" pid="3" name="CTP_TimeStamp">
    <vt:lpwstr>2019-07-18 12:58:25Z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