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303" r:id="rId4"/>
    <p:sldId id="329" r:id="rId5"/>
    <p:sldId id="330" r:id="rId6"/>
    <p:sldId id="331" r:id="rId7"/>
    <p:sldId id="332" r:id="rId8"/>
    <p:sldId id="333" r:id="rId9"/>
    <p:sldId id="334" r:id="rId10"/>
    <p:sldId id="335" r:id="rId11"/>
    <p:sldId id="336" r:id="rId12"/>
    <p:sldId id="337" r:id="rId13"/>
    <p:sldId id="341" r:id="rId14"/>
    <p:sldId id="342" r:id="rId15"/>
    <p:sldId id="343" r:id="rId16"/>
    <p:sldId id="344" r:id="rId17"/>
    <p:sldId id="345" r:id="rId18"/>
    <p:sldId id="346" r:id="rId19"/>
    <p:sldId id="347" r:id="rId20"/>
    <p:sldId id="348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</p14:sldIdLst>
        </p14:section>
        <p14:section name="2019-03 Vancouver, BC, Canada" id="{A571B865-5D7B-4041-980E-8AE3B82F79D3}">
          <p14:sldIdLst>
            <p14:sldId id="303"/>
            <p14:sldId id="329"/>
            <p14:sldId id="330"/>
            <p14:sldId id="331"/>
            <p14:sldId id="332"/>
            <p14:sldId id="333"/>
            <p14:sldId id="334"/>
            <p14:sldId id="335"/>
          </p14:sldIdLst>
        </p14:section>
        <p14:section name="2019-5 Atlanta, GA, USA" id="{C8004D1A-F92A-D14B-BC6F-03E6AA5A2C45}">
          <p14:sldIdLst>
            <p14:sldId id="336"/>
            <p14:sldId id="337"/>
            <p14:sldId id="341"/>
            <p14:sldId id="342"/>
            <p14:sldId id="343"/>
            <p14:sldId id="344"/>
            <p14:sldId id="345"/>
            <p14:sldId id="346"/>
            <p14:sldId id="347"/>
            <p14:sldId id="34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971" autoAdjust="0"/>
    <p:restoredTop sz="95914" autoAdjust="0"/>
  </p:normalViewPr>
  <p:slideViewPr>
    <p:cSldViewPr>
      <p:cViewPr varScale="1">
        <p:scale>
          <a:sx n="96" d="100"/>
          <a:sy n="96" d="100"/>
        </p:scale>
        <p:origin x="1603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dirty="0" smtClean="0"/>
              <a:t>Bahar Sadeghi (Intel)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802.11-19/0514r4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 smtClean="0"/>
              <a:t>TGbd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2019-03-14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1147349"/>
              </p:ext>
            </p:extLst>
          </p:nvPr>
        </p:nvGraphicFramePr>
        <p:xfrm>
          <a:off x="508000" y="2290763"/>
          <a:ext cx="7999413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1" name="Document" r:id="rId4" imgW="8267030" imgH="2515421" progId="Word.Document.8">
                  <p:embed/>
                </p:oleObj>
              </mc:Choice>
              <mc:Fallback>
                <p:oleObj name="Document" r:id="rId4" imgW="8267030" imgH="2515421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90763"/>
                        <a:ext cx="7999413" cy="2438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FRD&amp;SFD Motion #7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defRPr/>
            </a:pPr>
            <a:r>
              <a:rPr lang="en-US" dirty="0"/>
              <a:t>Move to add the following text into Section 3 of </a:t>
            </a:r>
            <a:r>
              <a:rPr lang="en-US" dirty="0" smtClean="0"/>
              <a:t>SFD</a:t>
            </a:r>
            <a:endParaRPr lang="en-US" dirty="0"/>
          </a:p>
          <a:p>
            <a:pPr lvl="1">
              <a:defRPr/>
            </a:pPr>
            <a:r>
              <a:rPr lang="en-US" dirty="0"/>
              <a:t>“An </a:t>
            </a:r>
            <a:r>
              <a:rPr lang="en-US" dirty="0" smtClean="0"/>
              <a:t>11bd </a:t>
            </a:r>
            <a:r>
              <a:rPr lang="en-US" dirty="0"/>
              <a:t>STA shall indicate the NGV capability in MAC level, when transmitting an 11p PPDU”</a:t>
            </a:r>
          </a:p>
          <a:p>
            <a:pPr>
              <a:defRPr/>
            </a:pPr>
            <a:r>
              <a:rPr lang="en-US" dirty="0" smtClean="0"/>
              <a:t>Mover</a:t>
            </a:r>
            <a:r>
              <a:rPr lang="en-US" dirty="0"/>
              <a:t>:	</a:t>
            </a:r>
            <a:r>
              <a:rPr lang="en-US" dirty="0" smtClean="0"/>
              <a:t>Rui Cao</a:t>
            </a:r>
            <a:endParaRPr lang="en-US" dirty="0"/>
          </a:p>
          <a:p>
            <a:pPr>
              <a:defRPr/>
            </a:pPr>
            <a:r>
              <a:rPr lang="en-US" dirty="0"/>
              <a:t>Second:	</a:t>
            </a:r>
            <a:r>
              <a:rPr lang="en-US" dirty="0" err="1" smtClean="0"/>
              <a:t>Hongyuan</a:t>
            </a:r>
            <a:r>
              <a:rPr lang="en-US" dirty="0" smtClean="0"/>
              <a:t> Zhang</a:t>
            </a:r>
          </a:p>
          <a:p>
            <a:pPr>
              <a:defRPr/>
            </a:pPr>
            <a:r>
              <a:rPr lang="en-US" dirty="0" smtClean="0"/>
              <a:t>Result: passed unanimous</a:t>
            </a:r>
            <a:endParaRPr lang="en-US" dirty="0"/>
          </a:p>
        </p:txBody>
      </p:sp>
      <p:sp>
        <p:nvSpPr>
          <p:cNvPr id="35844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zh-CN" sz="1200" b="0" smtClean="0"/>
              <a:t>Slide </a:t>
            </a:r>
            <a:fld id="{8A43ED3A-D24C-4EF7-903F-D3E4B1FE1F3D}" type="slidenum">
              <a:rPr lang="en-GB" altLang="zh-CN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GB" altLang="zh-CN" sz="1200" b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5357813" y="6475413"/>
            <a:ext cx="3184525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dirty="0" smtClean="0"/>
              <a:t>Bo Sun (ZTE)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353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MaY</a:t>
            </a:r>
            <a:r>
              <a:rPr lang="en-US" dirty="0" smtClean="0"/>
              <a:t> </a:t>
            </a:r>
            <a:r>
              <a:rPr lang="en-US" dirty="0"/>
              <a:t>2019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FRD &amp; SFD Motions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dirty="0" smtClean="0"/>
              <a:t>#8 </a:t>
            </a:r>
            <a:r>
              <a:rPr lang="en-US" dirty="0"/>
              <a:t>-- </a:t>
            </a:r>
            <a:r>
              <a:rPr lang="en-US" smtClean="0"/>
              <a:t>#</a:t>
            </a:r>
            <a:r>
              <a:rPr lang="en-US" smtClean="0"/>
              <a:t>16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Atlanta, GA, </a:t>
            </a:r>
            <a:r>
              <a:rPr lang="en-US" dirty="0"/>
              <a:t>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5208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82613"/>
          </a:xfrm>
        </p:spPr>
        <p:txBody>
          <a:bodyPr/>
          <a:lstStyle/>
          <a:p>
            <a:r>
              <a:rPr lang="en-US" altLang="zh-CN" dirty="0" smtClean="0"/>
              <a:t>FRD&amp;SFD Motion #8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523069"/>
            <a:ext cx="7770813" cy="4113213"/>
          </a:xfrm>
          <a:extLst/>
        </p:spPr>
        <p:txBody>
          <a:bodyPr/>
          <a:lstStyle/>
          <a:p>
            <a:pPr lvl="0" latinLnBrk="1"/>
            <a:r>
              <a:rPr lang="en-US" dirty="0"/>
              <a:t>Move to add the following text to section 3 in 11bd SFD </a:t>
            </a:r>
          </a:p>
          <a:p>
            <a:pPr latinLnBrk="1"/>
            <a:r>
              <a:rPr lang="ko-KR" altLang="en-US" dirty="0"/>
              <a:t>“</a:t>
            </a:r>
            <a:r>
              <a:rPr lang="en-US" dirty="0"/>
              <a:t>11bd shall support the same subcarrier spacing in both 10 MHz PPDU and 20MHz PPDU</a:t>
            </a:r>
            <a:r>
              <a:rPr lang="ko-KR" altLang="en-US" dirty="0"/>
              <a:t>”</a:t>
            </a: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Mover</a:t>
            </a:r>
            <a:r>
              <a:rPr lang="en-US" dirty="0"/>
              <a:t>: </a:t>
            </a:r>
            <a:r>
              <a:rPr lang="en-US" dirty="0" err="1"/>
              <a:t>Dongguk</a:t>
            </a:r>
            <a:r>
              <a:rPr lang="en-US" dirty="0"/>
              <a:t> </a:t>
            </a:r>
            <a:r>
              <a:rPr lang="en-US" dirty="0" smtClean="0"/>
              <a:t>Lim</a:t>
            </a:r>
            <a:endParaRPr lang="en-US" dirty="0"/>
          </a:p>
          <a:p>
            <a:pPr>
              <a:defRPr/>
            </a:pPr>
            <a:r>
              <a:rPr lang="en-US" dirty="0" smtClean="0"/>
              <a:t>Second:  </a:t>
            </a:r>
            <a:r>
              <a:rPr lang="en-US" dirty="0" err="1" smtClean="0"/>
              <a:t>Hongyuan</a:t>
            </a:r>
            <a:r>
              <a:rPr lang="en-US" dirty="0" smtClean="0"/>
              <a:t> Zhang</a:t>
            </a:r>
            <a:endParaRPr lang="en-US" dirty="0"/>
          </a:p>
          <a:p>
            <a:pPr>
              <a:defRPr/>
            </a:pPr>
            <a:r>
              <a:rPr lang="en-US" dirty="0" smtClean="0"/>
              <a:t>Result: Passed unanimously</a:t>
            </a:r>
            <a:endParaRPr lang="en-US" strike="sngStrike" dirty="0"/>
          </a:p>
        </p:txBody>
      </p:sp>
      <p:sp>
        <p:nvSpPr>
          <p:cNvPr id="29700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zh-CN" sz="1200" b="0" smtClean="0"/>
              <a:t>Slide </a:t>
            </a:r>
            <a:fld id="{4EA6C391-5A82-450C-92D1-8553F9167948}" type="slidenum">
              <a:rPr lang="en-GB" altLang="zh-CN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GB" altLang="zh-CN" sz="1200" b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5357813" y="6475413"/>
            <a:ext cx="3184525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30449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82613"/>
          </a:xfrm>
        </p:spPr>
        <p:txBody>
          <a:bodyPr/>
          <a:lstStyle/>
          <a:p>
            <a:r>
              <a:rPr lang="en-US" altLang="zh-CN" dirty="0" smtClean="0"/>
              <a:t>FRD&amp;SFD Motion #9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523069"/>
            <a:ext cx="7770813" cy="4113213"/>
          </a:xfrm>
          <a:extLst/>
        </p:spPr>
        <p:txBody>
          <a:bodyPr/>
          <a:lstStyle/>
          <a:p>
            <a:pPr lvl="0" latinLnBrk="1"/>
            <a:r>
              <a:rPr lang="en-US" dirty="0"/>
              <a:t>Move to add the following text to section 3 in 11bd SFD</a:t>
            </a:r>
          </a:p>
          <a:p>
            <a:pPr latinLnBrk="1"/>
            <a:r>
              <a:rPr lang="ko-KR" altLang="en-US" dirty="0"/>
              <a:t>“</a:t>
            </a:r>
            <a:r>
              <a:rPr lang="en-US" dirty="0"/>
              <a:t>11bd PPDU includes a NGV-Signal field to indicate the transmission information</a:t>
            </a:r>
            <a:r>
              <a:rPr lang="ko-KR" altLang="en-US" dirty="0"/>
              <a:t>”</a:t>
            </a:r>
            <a:endParaRPr lang="en-US" dirty="0"/>
          </a:p>
          <a:p>
            <a:pPr latinLnBrk="1"/>
            <a:r>
              <a:rPr lang="ko-KR" altLang="en-US" dirty="0"/>
              <a:t>“</a:t>
            </a:r>
            <a:r>
              <a:rPr lang="en-US" dirty="0"/>
              <a:t> The location of NGV-SIG field is TBD</a:t>
            </a:r>
            <a:r>
              <a:rPr lang="ko-KR" altLang="en-US" dirty="0"/>
              <a:t>”</a:t>
            </a: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Mover</a:t>
            </a:r>
            <a:r>
              <a:rPr lang="en-US" dirty="0"/>
              <a:t>: </a:t>
            </a:r>
            <a:r>
              <a:rPr lang="en-US" dirty="0" err="1"/>
              <a:t>Dongguk</a:t>
            </a:r>
            <a:r>
              <a:rPr lang="en-US" dirty="0"/>
              <a:t> </a:t>
            </a:r>
            <a:r>
              <a:rPr lang="en-US" dirty="0" smtClean="0"/>
              <a:t>Lim</a:t>
            </a:r>
            <a:endParaRPr lang="en-US" dirty="0"/>
          </a:p>
          <a:p>
            <a:pPr>
              <a:defRPr/>
            </a:pPr>
            <a:r>
              <a:rPr lang="en-US" dirty="0" smtClean="0"/>
              <a:t>Second:  </a:t>
            </a:r>
            <a:r>
              <a:rPr lang="en-US" dirty="0" err="1" smtClean="0"/>
              <a:t>Hongyuan</a:t>
            </a:r>
            <a:r>
              <a:rPr lang="en-US" dirty="0" smtClean="0"/>
              <a:t> Zhang</a:t>
            </a:r>
            <a:endParaRPr lang="en-US" dirty="0"/>
          </a:p>
          <a:p>
            <a:pPr>
              <a:defRPr/>
            </a:pPr>
            <a:r>
              <a:rPr lang="en-US" dirty="0" smtClean="0"/>
              <a:t>Result: Passed unanimously</a:t>
            </a:r>
            <a:endParaRPr lang="en-US" strike="sngStrike" dirty="0"/>
          </a:p>
        </p:txBody>
      </p:sp>
      <p:sp>
        <p:nvSpPr>
          <p:cNvPr id="29700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zh-CN" sz="1200" b="0" smtClean="0"/>
              <a:t>Slide </a:t>
            </a:r>
            <a:fld id="{4EA6C391-5A82-450C-92D1-8553F9167948}" type="slidenum">
              <a:rPr lang="en-GB" altLang="zh-CN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GB" altLang="zh-CN" sz="1200" b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5357813" y="6475413"/>
            <a:ext cx="3184525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62304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82613"/>
          </a:xfrm>
        </p:spPr>
        <p:txBody>
          <a:bodyPr/>
          <a:lstStyle/>
          <a:p>
            <a:r>
              <a:rPr lang="en-US" altLang="zh-CN" dirty="0" smtClean="0"/>
              <a:t>FRD&amp;SFD Motion #10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523069"/>
            <a:ext cx="7770813" cy="4570227"/>
          </a:xfrm>
          <a:extLst/>
        </p:spPr>
        <p:txBody>
          <a:bodyPr/>
          <a:lstStyle/>
          <a:p>
            <a:pPr lvl="0" latinLnBrk="1"/>
            <a:r>
              <a:rPr lang="en-US" dirty="0"/>
              <a:t>Move to add the following text to section 3 in 11bd SFD</a:t>
            </a:r>
          </a:p>
          <a:p>
            <a:pPr latinLnBrk="1"/>
            <a:r>
              <a:rPr lang="ko-KR" altLang="en-US" dirty="0"/>
              <a:t>“</a:t>
            </a:r>
            <a:r>
              <a:rPr lang="en-US" dirty="0"/>
              <a:t>11bd PPDU design shall support </a:t>
            </a:r>
            <a:r>
              <a:rPr lang="en-US" dirty="0" err="1"/>
              <a:t>Midamble</a:t>
            </a:r>
            <a:r>
              <a:rPr lang="en-US" dirty="0"/>
              <a:t>(s) in Data </a:t>
            </a:r>
            <a:r>
              <a:rPr lang="en-US" dirty="0" smtClean="0"/>
              <a:t>   field</a:t>
            </a:r>
            <a:r>
              <a:rPr lang="en-US" dirty="0"/>
              <a:t>.</a:t>
            </a:r>
          </a:p>
          <a:p>
            <a:pPr latinLnBrk="1"/>
            <a:r>
              <a:rPr lang="en-US" dirty="0" smtClean="0"/>
              <a:t>	</a:t>
            </a:r>
            <a:r>
              <a:rPr lang="en-US" dirty="0" err="1" smtClean="0"/>
              <a:t>Midamble</a:t>
            </a:r>
            <a:r>
              <a:rPr lang="en-US" dirty="0" smtClean="0"/>
              <a:t> </a:t>
            </a:r>
            <a:r>
              <a:rPr lang="en-US" dirty="0"/>
              <a:t>is composed by long training field, with </a:t>
            </a:r>
            <a:r>
              <a:rPr lang="en-US" dirty="0" smtClean="0"/>
              <a:t>       design TBD.</a:t>
            </a:r>
            <a:endParaRPr lang="en-US" dirty="0"/>
          </a:p>
          <a:p>
            <a:pPr latinLnBrk="1"/>
            <a:r>
              <a:rPr lang="en-US" dirty="0" smtClean="0"/>
              <a:t>	</a:t>
            </a:r>
            <a:r>
              <a:rPr lang="en-US" dirty="0" err="1" smtClean="0"/>
              <a:t>Midamble</a:t>
            </a:r>
            <a:r>
              <a:rPr lang="en-US" dirty="0" smtClean="0"/>
              <a:t> </a:t>
            </a:r>
            <a:r>
              <a:rPr lang="en-US" dirty="0"/>
              <a:t>periodicity is </a:t>
            </a:r>
            <a:r>
              <a:rPr lang="en-US" dirty="0" smtClean="0"/>
              <a:t>TBD. </a:t>
            </a:r>
            <a:r>
              <a:rPr lang="ko-KR" altLang="en-US" dirty="0"/>
              <a:t>“</a:t>
            </a: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Mover</a:t>
            </a:r>
            <a:r>
              <a:rPr lang="en-US" dirty="0"/>
              <a:t>: </a:t>
            </a:r>
            <a:r>
              <a:rPr lang="en-US" dirty="0" err="1"/>
              <a:t>Dongguk</a:t>
            </a:r>
            <a:r>
              <a:rPr lang="en-US" dirty="0"/>
              <a:t> </a:t>
            </a:r>
            <a:r>
              <a:rPr lang="en-US" dirty="0" smtClean="0"/>
              <a:t>Lim</a:t>
            </a:r>
            <a:endParaRPr lang="en-US" dirty="0"/>
          </a:p>
          <a:p>
            <a:pPr>
              <a:defRPr/>
            </a:pPr>
            <a:r>
              <a:rPr lang="en-US" dirty="0" smtClean="0"/>
              <a:t>Second:  </a:t>
            </a:r>
            <a:r>
              <a:rPr lang="en-US" dirty="0" err="1" smtClean="0"/>
              <a:t>Hongyuan</a:t>
            </a:r>
            <a:r>
              <a:rPr lang="en-US" dirty="0" smtClean="0"/>
              <a:t> Zhang</a:t>
            </a:r>
            <a:endParaRPr lang="en-US" dirty="0"/>
          </a:p>
          <a:p>
            <a:pPr>
              <a:defRPr/>
            </a:pPr>
            <a:r>
              <a:rPr lang="en-US" dirty="0" smtClean="0"/>
              <a:t>Result: 8Y/1N/8A   Passed</a:t>
            </a:r>
            <a:endParaRPr lang="en-US" strike="sngStrike" dirty="0"/>
          </a:p>
        </p:txBody>
      </p:sp>
      <p:sp>
        <p:nvSpPr>
          <p:cNvPr id="29700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zh-CN" sz="1200" b="0" smtClean="0"/>
              <a:t>Slide </a:t>
            </a:r>
            <a:fld id="{4EA6C391-5A82-450C-92D1-8553F9167948}" type="slidenum">
              <a:rPr lang="en-GB" altLang="zh-CN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GB" altLang="zh-CN" sz="1200" b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5357813" y="6475413"/>
            <a:ext cx="3184525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30886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82613"/>
          </a:xfrm>
        </p:spPr>
        <p:txBody>
          <a:bodyPr/>
          <a:lstStyle/>
          <a:p>
            <a:r>
              <a:rPr lang="en-US" altLang="zh-CN" dirty="0" smtClean="0"/>
              <a:t>FRD&amp;SFD Motion #11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523069"/>
            <a:ext cx="7770813" cy="4570227"/>
          </a:xfrm>
          <a:extLst/>
        </p:spPr>
        <p:txBody>
          <a:bodyPr/>
          <a:lstStyle/>
          <a:p>
            <a:r>
              <a:rPr lang="en-US" dirty="0"/>
              <a:t>Move to add the following text to section 3.1 of the SFD:</a:t>
            </a:r>
          </a:p>
          <a:p>
            <a:r>
              <a:rPr lang="en-US" dirty="0" smtClean="0"/>
              <a:t>“11bd </a:t>
            </a:r>
            <a:r>
              <a:rPr lang="en-US" dirty="0"/>
              <a:t>devices shall support 256 QAM. The 256 QAM constellation mapping is the same as that defined in 21.3.10.9 (Constellation mapping</a:t>
            </a:r>
            <a:r>
              <a:rPr lang="en-US" dirty="0" smtClean="0"/>
              <a:t>)”</a:t>
            </a: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Mover</a:t>
            </a:r>
            <a:r>
              <a:rPr lang="en-US" dirty="0"/>
              <a:t>: </a:t>
            </a:r>
            <a:r>
              <a:rPr lang="en-US" dirty="0" smtClean="0"/>
              <a:t>Hongyuan Zhang</a:t>
            </a:r>
            <a:endParaRPr lang="en-US" dirty="0"/>
          </a:p>
          <a:p>
            <a:pPr>
              <a:defRPr/>
            </a:pPr>
            <a:r>
              <a:rPr lang="en-US" dirty="0" smtClean="0"/>
              <a:t>Second:  </a:t>
            </a:r>
            <a:r>
              <a:rPr lang="en-US" dirty="0" err="1" smtClean="0"/>
              <a:t>Dongguk</a:t>
            </a:r>
            <a:r>
              <a:rPr lang="en-US" dirty="0" smtClean="0"/>
              <a:t> Lim</a:t>
            </a:r>
            <a:endParaRPr lang="en-US" dirty="0"/>
          </a:p>
          <a:p>
            <a:pPr>
              <a:defRPr/>
            </a:pPr>
            <a:r>
              <a:rPr lang="en-US" dirty="0" smtClean="0"/>
              <a:t>Result:  15Y/2N/10A, PASSED</a:t>
            </a:r>
            <a:endParaRPr lang="en-US" strike="sngStrike" dirty="0"/>
          </a:p>
        </p:txBody>
      </p:sp>
      <p:sp>
        <p:nvSpPr>
          <p:cNvPr id="29700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zh-CN" sz="1200" b="0" smtClean="0"/>
              <a:t>Slide </a:t>
            </a:r>
            <a:fld id="{4EA6C391-5A82-450C-92D1-8553F9167948}" type="slidenum">
              <a:rPr lang="en-GB" altLang="zh-CN" sz="1200" b="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GB" altLang="zh-CN" sz="1200" b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5357813" y="6475413"/>
            <a:ext cx="3184525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4163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82613"/>
          </a:xfrm>
        </p:spPr>
        <p:txBody>
          <a:bodyPr/>
          <a:lstStyle/>
          <a:p>
            <a:r>
              <a:rPr lang="en-US" altLang="zh-CN" dirty="0" smtClean="0"/>
              <a:t>FRD&amp;SFD Motion #12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523069"/>
            <a:ext cx="7770813" cy="4570227"/>
          </a:xfrm>
          <a:extLst/>
        </p:spPr>
        <p:txBody>
          <a:bodyPr/>
          <a:lstStyle/>
          <a:p>
            <a:r>
              <a:rPr lang="en-US" dirty="0"/>
              <a:t>Move to add the following text to Section 3.1 of the SFD:</a:t>
            </a:r>
          </a:p>
          <a:p>
            <a:r>
              <a:rPr lang="en-US" dirty="0" smtClean="0"/>
              <a:t>“11bd </a:t>
            </a:r>
            <a:r>
              <a:rPr lang="en-US" dirty="0"/>
              <a:t>devices shall support LDPC codes, with the same code structure and coding methods as defined in 19.3.11.7 (LDPC Codes</a:t>
            </a:r>
            <a:r>
              <a:rPr lang="en-US" dirty="0" smtClean="0"/>
              <a:t>)”</a:t>
            </a: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Mover</a:t>
            </a:r>
            <a:r>
              <a:rPr lang="en-US" dirty="0"/>
              <a:t>: Hongyuan Zhang</a:t>
            </a:r>
          </a:p>
          <a:p>
            <a:pPr>
              <a:defRPr/>
            </a:pPr>
            <a:r>
              <a:rPr lang="en-US" dirty="0" smtClean="0"/>
              <a:t>Second:  </a:t>
            </a:r>
            <a:r>
              <a:rPr lang="en-US" dirty="0" err="1" smtClean="0"/>
              <a:t>Dongguk</a:t>
            </a:r>
            <a:r>
              <a:rPr lang="en-US" dirty="0" smtClean="0"/>
              <a:t> Lim</a:t>
            </a:r>
            <a:endParaRPr lang="en-US" dirty="0"/>
          </a:p>
          <a:p>
            <a:pPr>
              <a:defRPr/>
            </a:pPr>
            <a:r>
              <a:rPr lang="en-US" dirty="0" smtClean="0"/>
              <a:t>Result:  Passed unanimously</a:t>
            </a:r>
            <a:endParaRPr lang="en-US" strike="sngStrike" dirty="0"/>
          </a:p>
        </p:txBody>
      </p:sp>
      <p:sp>
        <p:nvSpPr>
          <p:cNvPr id="29700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zh-CN" sz="1200" b="0" smtClean="0"/>
              <a:t>Slide </a:t>
            </a:r>
            <a:fld id="{4EA6C391-5A82-450C-92D1-8553F9167948}" type="slidenum">
              <a:rPr lang="en-GB" altLang="zh-CN" sz="1200" b="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GB" altLang="zh-CN" sz="1200" b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5357813" y="6475413"/>
            <a:ext cx="3184525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84337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82613"/>
          </a:xfrm>
        </p:spPr>
        <p:txBody>
          <a:bodyPr/>
          <a:lstStyle/>
          <a:p>
            <a:r>
              <a:rPr lang="en-US" altLang="zh-CN" dirty="0" smtClean="0"/>
              <a:t>FRD&amp;SFD Motion #13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523069"/>
            <a:ext cx="7770813" cy="4570227"/>
          </a:xfrm>
          <a:extLst/>
        </p:spPr>
        <p:txBody>
          <a:bodyPr/>
          <a:lstStyle/>
          <a:p>
            <a:r>
              <a:rPr lang="en-US" dirty="0"/>
              <a:t>Move to add the following text to section 3.1 of the SFD:</a:t>
            </a:r>
          </a:p>
          <a:p>
            <a:r>
              <a:rPr lang="en-US" dirty="0" smtClean="0"/>
              <a:t>“10MHz </a:t>
            </a:r>
            <a:r>
              <a:rPr lang="en-US" dirty="0"/>
              <a:t>11bd Data symbol shall use 11ac 20MHz OFDM numerology. </a:t>
            </a:r>
            <a:r>
              <a:rPr lang="en-US" dirty="0" smtClean="0"/>
              <a:t>“</a:t>
            </a: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Mover</a:t>
            </a:r>
            <a:r>
              <a:rPr lang="en-US" dirty="0"/>
              <a:t>: Prashant Sharma</a:t>
            </a:r>
          </a:p>
          <a:p>
            <a:pPr>
              <a:defRPr/>
            </a:pPr>
            <a:r>
              <a:rPr lang="en-US" dirty="0" smtClean="0"/>
              <a:t>Second:  </a:t>
            </a:r>
            <a:r>
              <a:rPr lang="en-US" dirty="0" err="1" smtClean="0"/>
              <a:t>Dongguk</a:t>
            </a:r>
            <a:r>
              <a:rPr lang="en-US" dirty="0" smtClean="0"/>
              <a:t> Lim</a:t>
            </a:r>
            <a:endParaRPr lang="en-US" dirty="0"/>
          </a:p>
          <a:p>
            <a:pPr>
              <a:defRPr/>
            </a:pPr>
            <a:r>
              <a:rPr lang="en-US" dirty="0" smtClean="0"/>
              <a:t>Result: Passed unanimously</a:t>
            </a:r>
            <a:endParaRPr lang="en-US" strike="sngStrike" dirty="0"/>
          </a:p>
        </p:txBody>
      </p:sp>
      <p:sp>
        <p:nvSpPr>
          <p:cNvPr id="29700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zh-CN" sz="1200" b="0" smtClean="0"/>
              <a:t>Slide </a:t>
            </a:r>
            <a:fld id="{4EA6C391-5A82-450C-92D1-8553F9167948}" type="slidenum">
              <a:rPr lang="en-GB" altLang="zh-CN" sz="1200" b="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GB" altLang="zh-CN" sz="1200" b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5357813" y="6475413"/>
            <a:ext cx="3184525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42507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82613"/>
          </a:xfrm>
        </p:spPr>
        <p:txBody>
          <a:bodyPr/>
          <a:lstStyle/>
          <a:p>
            <a:r>
              <a:rPr lang="en-US" altLang="zh-CN" dirty="0" smtClean="0"/>
              <a:t>FRD&amp;SFD Motion #14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523069"/>
            <a:ext cx="7770813" cy="4570227"/>
          </a:xfrm>
          <a:extLst/>
        </p:spPr>
        <p:txBody>
          <a:bodyPr>
            <a:normAutofit fontScale="77500" lnSpcReduction="20000"/>
          </a:bodyPr>
          <a:lstStyle/>
          <a:p>
            <a:r>
              <a:rPr lang="en-US" dirty="0"/>
              <a:t>Move to add the following text to section 3 in 11bd SFD </a:t>
            </a:r>
          </a:p>
          <a:p>
            <a:r>
              <a:rPr lang="en-US" dirty="0" smtClean="0"/>
              <a:t>“</a:t>
            </a:r>
            <a:r>
              <a:rPr lang="en-US" altLang="zh-CN" b="0" dirty="0"/>
              <a:t>Operation of 11bd device with 10MHz bandwidth is allowed in a 20MHz </a:t>
            </a:r>
            <a:r>
              <a:rPr lang="en-US" altLang="zh-CN" b="0" dirty="0" smtClean="0"/>
              <a:t>channel.”</a:t>
            </a: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Mover</a:t>
            </a:r>
            <a:r>
              <a:rPr lang="en-US" dirty="0"/>
              <a:t>: </a:t>
            </a:r>
            <a:r>
              <a:rPr lang="en-US" dirty="0" err="1" smtClean="0"/>
              <a:t>Insun</a:t>
            </a:r>
            <a:r>
              <a:rPr lang="en-US" dirty="0" smtClean="0"/>
              <a:t> Jang</a:t>
            </a:r>
            <a:endParaRPr lang="en-US" dirty="0"/>
          </a:p>
          <a:p>
            <a:pPr>
              <a:defRPr/>
            </a:pPr>
            <a:r>
              <a:rPr lang="en-US" dirty="0" smtClean="0"/>
              <a:t>Second:  </a:t>
            </a:r>
            <a:r>
              <a:rPr lang="en-US" dirty="0" err="1" smtClean="0"/>
              <a:t>Dongguk</a:t>
            </a:r>
            <a:r>
              <a:rPr lang="en-US" dirty="0" smtClean="0"/>
              <a:t> Lim</a:t>
            </a:r>
            <a:endParaRPr lang="en-US" dirty="0"/>
          </a:p>
          <a:p>
            <a:pPr>
              <a:defRPr/>
            </a:pPr>
            <a:r>
              <a:rPr lang="en-US" dirty="0" smtClean="0"/>
              <a:t>Result: 15Y/6N/9A, Failed</a:t>
            </a:r>
          </a:p>
          <a:p>
            <a:pPr>
              <a:defRPr/>
            </a:pPr>
            <a:endParaRPr lang="en-US" strike="sngStrike" dirty="0"/>
          </a:p>
          <a:p>
            <a:pPr>
              <a:defRPr/>
            </a:pPr>
            <a:r>
              <a:rPr lang="en-US" dirty="0" smtClean="0"/>
              <a:t>Move to table the motion</a:t>
            </a:r>
          </a:p>
          <a:p>
            <a:pPr>
              <a:defRPr/>
            </a:pPr>
            <a:r>
              <a:rPr lang="en-US" dirty="0" smtClean="0"/>
              <a:t>Moved: Hiroshi Mano     Second: Michael Fischer</a:t>
            </a:r>
          </a:p>
          <a:p>
            <a:pPr>
              <a:defRPr/>
            </a:pPr>
            <a:r>
              <a:rPr lang="en-US" dirty="0" smtClean="0"/>
              <a:t>Passed unanimously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Move to remove the table of the motion</a:t>
            </a:r>
          </a:p>
          <a:p>
            <a:pPr>
              <a:defRPr/>
            </a:pPr>
            <a:r>
              <a:rPr lang="en-US" dirty="0" smtClean="0"/>
              <a:t>Moved: 	James </a:t>
            </a:r>
            <a:r>
              <a:rPr lang="en-US" dirty="0" err="1" smtClean="0"/>
              <a:t>Lepp</a:t>
            </a:r>
            <a:r>
              <a:rPr lang="en-US" dirty="0" smtClean="0"/>
              <a:t>				Second: Michael Fischer</a:t>
            </a:r>
          </a:p>
          <a:p>
            <a:pPr>
              <a:defRPr/>
            </a:pPr>
            <a:r>
              <a:rPr lang="en-US" dirty="0" smtClean="0"/>
              <a:t>Passed unanimously</a:t>
            </a:r>
            <a:endParaRPr lang="en-US" dirty="0"/>
          </a:p>
        </p:txBody>
      </p:sp>
      <p:sp>
        <p:nvSpPr>
          <p:cNvPr id="29700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zh-CN" sz="1200" b="0" smtClean="0"/>
              <a:t>Slide </a:t>
            </a:r>
            <a:fld id="{4EA6C391-5A82-450C-92D1-8553F9167948}" type="slidenum">
              <a:rPr lang="en-GB" altLang="zh-CN" sz="1200" b="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GB" altLang="zh-CN" sz="1200" b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5357813" y="6475413"/>
            <a:ext cx="3184525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23666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82613"/>
          </a:xfrm>
        </p:spPr>
        <p:txBody>
          <a:bodyPr/>
          <a:lstStyle/>
          <a:p>
            <a:r>
              <a:rPr lang="en-US" altLang="zh-CN" dirty="0" smtClean="0"/>
              <a:t>FRD&amp;SFD Motion #15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523069"/>
            <a:ext cx="7770813" cy="4570227"/>
          </a:xfrm>
          <a:extLst/>
        </p:spPr>
        <p:txBody>
          <a:bodyPr/>
          <a:lstStyle/>
          <a:p>
            <a:r>
              <a:rPr lang="en-US" dirty="0"/>
              <a:t>Move to </a:t>
            </a:r>
            <a:r>
              <a:rPr lang="en-US" dirty="0" smtClean="0"/>
              <a:t>include the </a:t>
            </a:r>
            <a:r>
              <a:rPr lang="en-US" dirty="0"/>
              <a:t>following text to section 3 in 11bd SFD </a:t>
            </a:r>
          </a:p>
          <a:p>
            <a:r>
              <a:rPr lang="en-US" dirty="0" smtClean="0"/>
              <a:t>“11bd only supports single spatial stream PPDU when operating on OCB broadcast mode .”</a:t>
            </a: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Mover</a:t>
            </a:r>
            <a:r>
              <a:rPr lang="en-US" dirty="0"/>
              <a:t>: </a:t>
            </a:r>
            <a:r>
              <a:rPr lang="en-US" dirty="0" err="1" smtClean="0"/>
              <a:t>Hongyuan</a:t>
            </a:r>
            <a:r>
              <a:rPr lang="en-US" dirty="0" smtClean="0"/>
              <a:t> Zhang</a:t>
            </a:r>
            <a:endParaRPr lang="en-US" dirty="0"/>
          </a:p>
          <a:p>
            <a:pPr>
              <a:defRPr/>
            </a:pPr>
            <a:r>
              <a:rPr lang="en-US" dirty="0" smtClean="0"/>
              <a:t>Second:  </a:t>
            </a:r>
            <a:r>
              <a:rPr lang="en-US" dirty="0" err="1" smtClean="0"/>
              <a:t>Dongguk</a:t>
            </a:r>
            <a:r>
              <a:rPr lang="en-US" dirty="0" smtClean="0"/>
              <a:t> Lim</a:t>
            </a:r>
            <a:endParaRPr lang="en-US" dirty="0"/>
          </a:p>
          <a:p>
            <a:pPr>
              <a:defRPr/>
            </a:pPr>
            <a:r>
              <a:rPr lang="en-US" dirty="0" smtClean="0"/>
              <a:t>Result: Passed unanimously</a:t>
            </a:r>
          </a:p>
        </p:txBody>
      </p:sp>
      <p:sp>
        <p:nvSpPr>
          <p:cNvPr id="29700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zh-CN" sz="1200" b="0" smtClean="0"/>
              <a:t>Slide </a:t>
            </a:r>
            <a:fld id="{4EA6C391-5A82-450C-92D1-8553F9167948}" type="slidenum">
              <a:rPr lang="en-GB" altLang="zh-CN" sz="1200" b="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GB" altLang="zh-CN" sz="1200" b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5357813" y="6475413"/>
            <a:ext cx="3184525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9408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Booklet </a:t>
            </a:r>
            <a:r>
              <a:rPr lang="en-GB" dirty="0"/>
              <a:t>for the </a:t>
            </a:r>
            <a:r>
              <a:rPr lang="en-GB" dirty="0" err="1" smtClean="0"/>
              <a:t>TGbd</a:t>
            </a:r>
            <a:r>
              <a:rPr lang="en-GB" dirty="0" smtClean="0"/>
              <a:t> motions related to FRD and SFD.</a:t>
            </a: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82613"/>
          </a:xfrm>
        </p:spPr>
        <p:txBody>
          <a:bodyPr/>
          <a:lstStyle/>
          <a:p>
            <a:r>
              <a:rPr lang="en-US" altLang="zh-CN" dirty="0" smtClean="0"/>
              <a:t>FRD&amp;SFD Motion #16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523069"/>
            <a:ext cx="7770813" cy="4570227"/>
          </a:xfrm>
          <a:extLst/>
        </p:spPr>
        <p:txBody>
          <a:bodyPr/>
          <a:lstStyle/>
          <a:p>
            <a:r>
              <a:rPr lang="en-US" dirty="0"/>
              <a:t>Move to </a:t>
            </a:r>
            <a:r>
              <a:rPr lang="en-US" dirty="0" smtClean="0"/>
              <a:t>include the </a:t>
            </a:r>
            <a:r>
              <a:rPr lang="en-US" dirty="0"/>
              <a:t>following text to section 3 in 11bd SFD </a:t>
            </a:r>
          </a:p>
          <a:p>
            <a:r>
              <a:rPr lang="en-US" dirty="0" smtClean="0"/>
              <a:t>“When an 11bd STA transmits an 11p group-addressed or unicast PPDU, the Duration/ID field of a frame in an 11p PPDU indicates that transmitter of the PPDU is an NGV capable STA.”</a:t>
            </a: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Mover</a:t>
            </a:r>
            <a:r>
              <a:rPr lang="en-US" dirty="0"/>
              <a:t>: </a:t>
            </a:r>
            <a:r>
              <a:rPr lang="en-US" dirty="0" smtClean="0"/>
              <a:t> Liwen </a:t>
            </a:r>
            <a:r>
              <a:rPr lang="en-US" dirty="0"/>
              <a:t>C</a:t>
            </a:r>
            <a:r>
              <a:rPr lang="en-US" dirty="0" smtClean="0"/>
              <a:t>hu</a:t>
            </a:r>
            <a:endParaRPr lang="en-US" dirty="0"/>
          </a:p>
          <a:p>
            <a:pPr>
              <a:defRPr/>
            </a:pPr>
            <a:r>
              <a:rPr lang="en-US" dirty="0" smtClean="0"/>
              <a:t>Second: Michael </a:t>
            </a:r>
            <a:r>
              <a:rPr lang="en-US" dirty="0"/>
              <a:t>F</a:t>
            </a:r>
            <a:r>
              <a:rPr lang="en-US" dirty="0" smtClean="0"/>
              <a:t>ischer</a:t>
            </a:r>
            <a:endParaRPr lang="en-US" dirty="0"/>
          </a:p>
          <a:p>
            <a:pPr>
              <a:defRPr/>
            </a:pPr>
            <a:r>
              <a:rPr lang="en-US" dirty="0" smtClean="0"/>
              <a:t>Result: Passed unanimously</a:t>
            </a:r>
          </a:p>
        </p:txBody>
      </p:sp>
      <p:sp>
        <p:nvSpPr>
          <p:cNvPr id="29700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zh-CN" sz="1200" b="0" smtClean="0"/>
              <a:t>Slide </a:t>
            </a:r>
            <a:fld id="{4EA6C391-5A82-450C-92D1-8553F9167948}" type="slidenum">
              <a:rPr lang="en-GB" altLang="zh-CN" sz="1200" b="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GB" altLang="zh-CN" sz="1200" b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5357813" y="6475413"/>
            <a:ext cx="3184525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065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2019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FRD &amp; SFD Motions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</a:t>
            </a:r>
            <a:r>
              <a:rPr lang="en-US" dirty="0" smtClean="0"/>
              <a:t>#</a:t>
            </a:r>
            <a:r>
              <a:rPr lang="en-US" dirty="0"/>
              <a:t>7</a:t>
            </a:r>
          </a:p>
          <a:p>
            <a:endParaRPr lang="en-US" dirty="0"/>
          </a:p>
          <a:p>
            <a:r>
              <a:rPr lang="en-US" dirty="0" smtClean="0"/>
              <a:t>Vancouver, BC, Canada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82613"/>
          </a:xfrm>
        </p:spPr>
        <p:txBody>
          <a:bodyPr/>
          <a:lstStyle/>
          <a:p>
            <a:r>
              <a:rPr lang="en-US" altLang="zh-CN" smtClean="0"/>
              <a:t>FRD&amp;SFD Motion #1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523069"/>
            <a:ext cx="7770813" cy="4113213"/>
          </a:xfrm>
          <a:extLst/>
        </p:spPr>
        <p:txBody>
          <a:bodyPr/>
          <a:lstStyle/>
          <a:p>
            <a:pPr>
              <a:defRPr/>
            </a:pPr>
            <a:r>
              <a:rPr lang="en-US" altLang="ko-KR" dirty="0"/>
              <a:t>Move </a:t>
            </a:r>
            <a:r>
              <a:rPr lang="en-US" altLang="ko-KR" dirty="0" smtClean="0"/>
              <a:t>to update the 11bd FRD according to the changes captured in document 11-19/0511r1. </a:t>
            </a:r>
            <a:endParaRPr lang="en-US" altLang="ko-KR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Moved: </a:t>
            </a:r>
            <a:r>
              <a:rPr lang="en-US" dirty="0" err="1" smtClean="0"/>
              <a:t>Bahar</a:t>
            </a:r>
            <a:r>
              <a:rPr lang="en-US" dirty="0" smtClean="0"/>
              <a:t> Sadeghi</a:t>
            </a:r>
            <a:endParaRPr lang="en-US" dirty="0"/>
          </a:p>
          <a:p>
            <a:pPr>
              <a:defRPr/>
            </a:pPr>
            <a:r>
              <a:rPr lang="en-US" dirty="0" smtClean="0"/>
              <a:t>Seconded:  Joseph Levy</a:t>
            </a:r>
            <a:endParaRPr lang="en-US" dirty="0"/>
          </a:p>
          <a:p>
            <a:pPr>
              <a:defRPr/>
            </a:pPr>
            <a:r>
              <a:rPr lang="en-US" dirty="0" smtClean="0"/>
              <a:t>Result: Passed unanimous</a:t>
            </a:r>
            <a:endParaRPr lang="en-US" strike="sngStrike" dirty="0"/>
          </a:p>
        </p:txBody>
      </p:sp>
      <p:sp>
        <p:nvSpPr>
          <p:cNvPr id="29700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zh-CN" sz="1200" b="0" smtClean="0"/>
              <a:t>Slide </a:t>
            </a:r>
            <a:fld id="{4EA6C391-5A82-450C-92D1-8553F9167948}" type="slidenum">
              <a:rPr lang="en-GB" altLang="zh-CN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zh-CN" sz="1200" b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5357813" y="6475413"/>
            <a:ext cx="3184525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819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82613"/>
          </a:xfrm>
        </p:spPr>
        <p:txBody>
          <a:bodyPr/>
          <a:lstStyle/>
          <a:p>
            <a:r>
              <a:rPr lang="en-US" altLang="zh-CN" smtClean="0"/>
              <a:t>FRD&amp;SFD Motion #2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523069"/>
            <a:ext cx="7770813" cy="4952344"/>
          </a:xfrm>
          <a:extLst/>
        </p:spPr>
        <p:txBody>
          <a:bodyPr/>
          <a:lstStyle/>
          <a:p>
            <a:pPr>
              <a:defRPr/>
            </a:pPr>
            <a:r>
              <a:rPr lang="en-US" altLang="ko-KR" dirty="0"/>
              <a:t>Move to add the following text to section 3 in 11bd SFD.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“ </a:t>
            </a:r>
            <a:r>
              <a:rPr lang="en-US" altLang="ko-KR" dirty="0" smtClean="0"/>
              <a:t>11bd </a:t>
            </a:r>
            <a:r>
              <a:rPr lang="en-US" altLang="ko-KR" dirty="0"/>
              <a:t>PPDU format includes L-STF, L-LTF, and L-SIG fields as shown in Figure 3.x 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altLang="ko-KR" dirty="0"/>
              <a:t>L-STF means short training field of 11p.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altLang="ko-KR" dirty="0"/>
              <a:t>L-LTF means long training field of 11p.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altLang="ko-KR" dirty="0"/>
              <a:t>L-SIG means signal field of 11p</a:t>
            </a:r>
            <a:r>
              <a:rPr lang="en-US" altLang="ko-KR" dirty="0" smtClean="0"/>
              <a:t>.”</a:t>
            </a:r>
          </a:p>
          <a:p>
            <a:pPr marL="914400" lvl="2" indent="0">
              <a:defRPr/>
            </a:pPr>
            <a:endParaRPr lang="en-US" altLang="ko-KR" dirty="0" smtClean="0"/>
          </a:p>
          <a:p>
            <a:pPr lvl="2"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Moved: </a:t>
            </a:r>
            <a:r>
              <a:rPr lang="en-US" dirty="0" err="1" smtClean="0"/>
              <a:t>Dongguk</a:t>
            </a:r>
            <a:r>
              <a:rPr lang="en-US" dirty="0" smtClean="0"/>
              <a:t> Lim</a:t>
            </a:r>
            <a:endParaRPr lang="en-US" dirty="0"/>
          </a:p>
          <a:p>
            <a:pPr>
              <a:defRPr/>
            </a:pPr>
            <a:r>
              <a:rPr lang="en-US" dirty="0" smtClean="0"/>
              <a:t>Seconded:  </a:t>
            </a:r>
            <a:r>
              <a:rPr lang="en-US" dirty="0" err="1" smtClean="0"/>
              <a:t>Hongyuan</a:t>
            </a:r>
            <a:r>
              <a:rPr lang="en-US" dirty="0" smtClean="0"/>
              <a:t> Zhang</a:t>
            </a:r>
            <a:endParaRPr lang="en-US" dirty="0"/>
          </a:p>
          <a:p>
            <a:pPr>
              <a:defRPr/>
            </a:pPr>
            <a:r>
              <a:rPr lang="en-US" dirty="0" smtClean="0"/>
              <a:t>Result: 33Y/0N/9A, passed</a:t>
            </a:r>
            <a:endParaRPr lang="en-US" strike="sngStrike" dirty="0"/>
          </a:p>
        </p:txBody>
      </p:sp>
      <p:sp>
        <p:nvSpPr>
          <p:cNvPr id="30724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zh-CN" sz="1200" b="0" smtClean="0"/>
              <a:t>Slide </a:t>
            </a:r>
            <a:fld id="{2EA857FC-794B-4B59-A963-EFE25E92618D}" type="slidenum">
              <a:rPr lang="en-GB" altLang="zh-CN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zh-CN" sz="1200" b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5357813" y="6475413"/>
            <a:ext cx="3184525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  <p:sp>
        <p:nvSpPr>
          <p:cNvPr id="30727" name="Rectangle 6"/>
          <p:cNvSpPr>
            <a:spLocks noChangeArrowheads="1"/>
          </p:cNvSpPr>
          <p:nvPr/>
        </p:nvSpPr>
        <p:spPr bwMode="auto">
          <a:xfrm>
            <a:off x="4225925" y="3771900"/>
            <a:ext cx="3587750" cy="455613"/>
          </a:xfrm>
          <a:prstGeom prst="rect">
            <a:avLst/>
          </a:prstGeom>
          <a:noFill/>
          <a:ln w="19050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50000"/>
              </a:lnSpc>
              <a:spcBef>
                <a:spcPts val="200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endParaRPr lang="en-US" altLang="zh-CN" sz="1600" b="0">
              <a:ea typeface="MS Gothic" panose="020B0609070205080204" pitchFamily="49" charset="-128"/>
            </a:endParaRPr>
          </a:p>
        </p:txBody>
      </p:sp>
      <p:sp>
        <p:nvSpPr>
          <p:cNvPr id="30728" name="Rectangle 7"/>
          <p:cNvSpPr>
            <a:spLocks noChangeArrowheads="1"/>
          </p:cNvSpPr>
          <p:nvPr/>
        </p:nvSpPr>
        <p:spPr bwMode="auto">
          <a:xfrm>
            <a:off x="2092325" y="3773488"/>
            <a:ext cx="1066800" cy="45720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zh-CN" sz="1600" b="0">
                <a:ea typeface="MS Gothic" panose="020B0609070205080204" pitchFamily="49" charset="-128"/>
              </a:rPr>
              <a:t>L-LTF</a:t>
            </a:r>
          </a:p>
        </p:txBody>
      </p:sp>
      <p:sp>
        <p:nvSpPr>
          <p:cNvPr id="30729" name="Rectangle 8"/>
          <p:cNvSpPr>
            <a:spLocks noChangeArrowheads="1"/>
          </p:cNvSpPr>
          <p:nvPr/>
        </p:nvSpPr>
        <p:spPr bwMode="auto">
          <a:xfrm>
            <a:off x="1330325" y="3773488"/>
            <a:ext cx="762000" cy="45720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zh-CN" sz="1600" b="0">
                <a:ea typeface="MS Gothic" panose="020B0609070205080204" pitchFamily="49" charset="-128"/>
              </a:rPr>
              <a:t>L-STF</a:t>
            </a:r>
          </a:p>
        </p:txBody>
      </p:sp>
      <p:sp>
        <p:nvSpPr>
          <p:cNvPr id="30730" name="Rectangle 9"/>
          <p:cNvSpPr>
            <a:spLocks noChangeArrowheads="1"/>
          </p:cNvSpPr>
          <p:nvPr/>
        </p:nvSpPr>
        <p:spPr bwMode="auto">
          <a:xfrm>
            <a:off x="3159125" y="3773488"/>
            <a:ext cx="1066800" cy="455612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zh-CN" sz="1600" b="0">
                <a:ea typeface="MS Gothic" panose="020B0609070205080204" pitchFamily="49" charset="-128"/>
              </a:rPr>
              <a:t>L-SIG</a:t>
            </a:r>
          </a:p>
        </p:txBody>
      </p:sp>
      <p:cxnSp>
        <p:nvCxnSpPr>
          <p:cNvPr id="30731" name="직선 화살표 연결선 12"/>
          <p:cNvCxnSpPr>
            <a:cxnSpLocks noChangeShapeType="1"/>
          </p:cNvCxnSpPr>
          <p:nvPr/>
        </p:nvCxnSpPr>
        <p:spPr bwMode="auto">
          <a:xfrm flipV="1">
            <a:off x="1352550" y="4319588"/>
            <a:ext cx="6429375" cy="3175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32" name="TextBox 13"/>
          <p:cNvSpPr txBox="1">
            <a:spLocks noChangeArrowheads="1"/>
          </p:cNvSpPr>
          <p:nvPr/>
        </p:nvSpPr>
        <p:spPr bwMode="auto">
          <a:xfrm>
            <a:off x="3692525" y="4291013"/>
            <a:ext cx="95567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ko-KR" sz="1200" b="0">
                <a:ea typeface="Gulim" pitchFamily="34" charset="-127"/>
              </a:rPr>
              <a:t>11bd PPDU </a:t>
            </a:r>
            <a:endParaRPr kumimoji="1" lang="ko-KR" altLang="en-US" sz="1200" b="0">
              <a:ea typeface="Gulim" pitchFamily="34" charset="-127"/>
            </a:endParaRPr>
          </a:p>
        </p:txBody>
      </p:sp>
      <p:sp>
        <p:nvSpPr>
          <p:cNvPr id="30733" name="TextBox 7"/>
          <p:cNvSpPr txBox="1">
            <a:spLocks noChangeArrowheads="1"/>
          </p:cNvSpPr>
          <p:nvPr/>
        </p:nvSpPr>
        <p:spPr bwMode="auto">
          <a:xfrm>
            <a:off x="3235325" y="4519613"/>
            <a:ext cx="21463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ko-KR" sz="1200">
                <a:ea typeface="Gulim" pitchFamily="34" charset="-127"/>
              </a:rPr>
              <a:t>Figure 3.x 11bd PPDU format</a:t>
            </a:r>
            <a:endParaRPr kumimoji="1" lang="ko-KR" altLang="en-US" sz="1200" b="0">
              <a:ea typeface="Gulim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21524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82613"/>
          </a:xfrm>
        </p:spPr>
        <p:txBody>
          <a:bodyPr/>
          <a:lstStyle/>
          <a:p>
            <a:r>
              <a:rPr lang="en-US" altLang="zh-CN" smtClean="0"/>
              <a:t>FRD&amp;SFD Motion #3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523069"/>
            <a:ext cx="7770813" cy="4113213"/>
          </a:xfrm>
          <a:extLst/>
        </p:spPr>
        <p:txBody>
          <a:bodyPr/>
          <a:lstStyle/>
          <a:p>
            <a:pPr>
              <a:defRPr/>
            </a:pPr>
            <a:r>
              <a:rPr lang="en-US" altLang="ko-KR" dirty="0"/>
              <a:t>Move to add the following text to section 3 in 11bd SFD.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“</a:t>
            </a:r>
            <a:r>
              <a:rPr lang="en-US" altLang="ko-KR" dirty="0"/>
              <a:t>11bd supports the 10MHz bandwidth PPDUs.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altLang="ko-KR" dirty="0"/>
              <a:t>11bd supports the 20MHz bandwidth PPDUs. </a:t>
            </a:r>
            <a:r>
              <a:rPr lang="en-US" altLang="ko-KR" dirty="0" smtClean="0"/>
              <a:t>”</a:t>
            </a:r>
          </a:p>
          <a:p>
            <a:pPr marL="914400" lvl="2" indent="0">
              <a:defRPr/>
            </a:pPr>
            <a:endParaRPr lang="en-US" altLang="ko-KR" dirty="0" smtClean="0"/>
          </a:p>
          <a:p>
            <a:pPr lvl="2"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Mover</a:t>
            </a:r>
            <a:r>
              <a:rPr lang="en-US" dirty="0"/>
              <a:t>: </a:t>
            </a:r>
            <a:r>
              <a:rPr lang="en-US" dirty="0" err="1" smtClean="0"/>
              <a:t>Dongguk</a:t>
            </a:r>
            <a:r>
              <a:rPr lang="en-US" dirty="0" smtClean="0"/>
              <a:t> Lim</a:t>
            </a:r>
            <a:endParaRPr lang="en-US" dirty="0"/>
          </a:p>
          <a:p>
            <a:pPr>
              <a:defRPr/>
            </a:pPr>
            <a:r>
              <a:rPr lang="en-US" dirty="0"/>
              <a:t>Second: </a:t>
            </a:r>
            <a:r>
              <a:rPr lang="en-US" dirty="0" err="1" smtClean="0"/>
              <a:t>Hongyuan</a:t>
            </a:r>
            <a:r>
              <a:rPr lang="en-US" dirty="0" smtClean="0"/>
              <a:t> Zhang</a:t>
            </a:r>
            <a:endParaRPr lang="en-US" dirty="0"/>
          </a:p>
          <a:p>
            <a:pPr>
              <a:defRPr/>
            </a:pPr>
            <a:r>
              <a:rPr lang="en-US" dirty="0" smtClean="0"/>
              <a:t>Result: Passed unanimous</a:t>
            </a:r>
            <a:endParaRPr lang="en-US" strike="sngStrike" dirty="0"/>
          </a:p>
        </p:txBody>
      </p:sp>
      <p:sp>
        <p:nvSpPr>
          <p:cNvPr id="31748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zh-CN" sz="1200" b="0" smtClean="0"/>
              <a:t>Slide </a:t>
            </a:r>
            <a:fld id="{E76C5445-A24C-4FEC-93A6-9A73C2C9FF38}" type="slidenum">
              <a:rPr lang="en-GB" altLang="zh-CN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zh-CN" sz="1200" b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5357813" y="6475413"/>
            <a:ext cx="3184525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7546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82613"/>
          </a:xfrm>
        </p:spPr>
        <p:txBody>
          <a:bodyPr/>
          <a:lstStyle/>
          <a:p>
            <a:r>
              <a:rPr lang="en-US" altLang="zh-CN" smtClean="0"/>
              <a:t>FRD&amp;SFD Motion #4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523069"/>
            <a:ext cx="7770813" cy="4786251"/>
          </a:xfrm>
          <a:extLst/>
        </p:spPr>
        <p:txBody>
          <a:bodyPr/>
          <a:lstStyle/>
          <a:p>
            <a:pPr>
              <a:defRPr/>
            </a:pPr>
            <a:r>
              <a:rPr lang="en-US" altLang="ko-KR" dirty="0"/>
              <a:t>Move to add the following text to section 3 in 11bd SFD. </a:t>
            </a:r>
          </a:p>
          <a:p>
            <a:pPr lvl="1">
              <a:defRPr/>
            </a:pPr>
            <a:r>
              <a:rPr lang="en-US" dirty="0" smtClean="0"/>
              <a:t>“</a:t>
            </a:r>
            <a:r>
              <a:rPr lang="en-US" altLang="ko-KR" dirty="0"/>
              <a:t>In</a:t>
            </a:r>
            <a:r>
              <a:rPr lang="ko-KR" altLang="en-US" dirty="0"/>
              <a:t> </a:t>
            </a:r>
            <a:r>
              <a:rPr lang="en-US" altLang="ko-KR" dirty="0"/>
              <a:t>20MHz bandwidth,  L-STF, L-LTF, and L-SIG for 10MHz PPDU are duplicated as</a:t>
            </a:r>
            <a:r>
              <a:rPr lang="ko-KR" altLang="en-US" dirty="0"/>
              <a:t> </a:t>
            </a:r>
            <a:r>
              <a:rPr lang="en-US" altLang="ko-KR" dirty="0"/>
              <a:t>shown in the figure below</a:t>
            </a:r>
            <a:r>
              <a:rPr lang="en-US" altLang="ko-KR" dirty="0" smtClean="0"/>
              <a:t>.”</a:t>
            </a:r>
            <a:endParaRPr lang="en-US" altLang="ko-KR" dirty="0"/>
          </a:p>
          <a:p>
            <a:pPr marL="914400" lvl="2" indent="0">
              <a:defRPr/>
            </a:pPr>
            <a:endParaRPr lang="en-US" altLang="ko-KR" dirty="0" smtClean="0"/>
          </a:p>
          <a:p>
            <a:pPr marL="914400" lvl="2" indent="0">
              <a:defRPr/>
            </a:pPr>
            <a:endParaRPr lang="en-US" altLang="ko-KR" dirty="0"/>
          </a:p>
          <a:p>
            <a:pPr marL="914400" lvl="2" indent="0">
              <a:defRPr/>
            </a:pPr>
            <a:endParaRPr lang="en-US" altLang="ko-KR" dirty="0" smtClean="0"/>
          </a:p>
          <a:p>
            <a:pPr lvl="2"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Mover</a:t>
            </a:r>
            <a:r>
              <a:rPr lang="en-US" dirty="0"/>
              <a:t>: </a:t>
            </a:r>
            <a:r>
              <a:rPr lang="en-US" dirty="0" err="1" smtClean="0"/>
              <a:t>Dongguk</a:t>
            </a:r>
            <a:r>
              <a:rPr lang="en-US" dirty="0" smtClean="0"/>
              <a:t> Lim</a:t>
            </a:r>
            <a:endParaRPr lang="en-US" dirty="0"/>
          </a:p>
          <a:p>
            <a:pPr>
              <a:defRPr/>
            </a:pPr>
            <a:r>
              <a:rPr lang="en-US" dirty="0"/>
              <a:t>Second: </a:t>
            </a:r>
            <a:r>
              <a:rPr lang="en-US" dirty="0" err="1" smtClean="0"/>
              <a:t>Hongyuan</a:t>
            </a:r>
            <a:r>
              <a:rPr lang="en-US" dirty="0" smtClean="0"/>
              <a:t> Zhang</a:t>
            </a:r>
            <a:endParaRPr lang="en-US" dirty="0"/>
          </a:p>
          <a:p>
            <a:pPr>
              <a:defRPr/>
            </a:pPr>
            <a:r>
              <a:rPr lang="en-US" dirty="0" smtClean="0"/>
              <a:t>Result: 25Y/0N/19A, passed</a:t>
            </a:r>
            <a:endParaRPr lang="en-US" strike="sngStrike" dirty="0"/>
          </a:p>
        </p:txBody>
      </p:sp>
      <p:sp>
        <p:nvSpPr>
          <p:cNvPr id="32772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zh-CN" sz="1200" b="0" smtClean="0"/>
              <a:t>Slide </a:t>
            </a:r>
            <a:fld id="{7BD478C2-6EDE-4C28-97BC-217E7A7DE670}" type="slidenum">
              <a:rPr lang="en-GB" altLang="zh-CN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GB" altLang="zh-CN" sz="1200" b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5357813" y="6475413"/>
            <a:ext cx="3184525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dirty="0"/>
              <a:t>Bo Sun (ZTE)</a:t>
            </a:r>
            <a:endParaRPr lang="en-GB" dirty="0"/>
          </a:p>
          <a:p>
            <a:pPr>
              <a:defRPr/>
            </a:pP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  <p:sp>
        <p:nvSpPr>
          <p:cNvPr id="32775" name="Rectangle 13"/>
          <p:cNvSpPr>
            <a:spLocks noChangeArrowheads="1"/>
          </p:cNvSpPr>
          <p:nvPr/>
        </p:nvSpPr>
        <p:spPr bwMode="auto">
          <a:xfrm>
            <a:off x="4672013" y="2881313"/>
            <a:ext cx="3519487" cy="912812"/>
          </a:xfrm>
          <a:prstGeom prst="rect">
            <a:avLst/>
          </a:prstGeom>
          <a:noFill/>
          <a:ln w="19050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250000"/>
              </a:lnSpc>
              <a:spcBef>
                <a:spcPts val="200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endParaRPr lang="en-US" altLang="zh-CN" sz="1600" b="0">
              <a:ea typeface="MS Gothic" panose="020B0609070205080204" pitchFamily="49" charset="-128"/>
            </a:endParaRPr>
          </a:p>
        </p:txBody>
      </p:sp>
      <p:cxnSp>
        <p:nvCxnSpPr>
          <p:cNvPr id="32776" name="Straight Arrow Connector 14"/>
          <p:cNvCxnSpPr>
            <a:cxnSpLocks/>
          </p:cNvCxnSpPr>
          <p:nvPr/>
        </p:nvCxnSpPr>
        <p:spPr bwMode="auto">
          <a:xfrm>
            <a:off x="1662113" y="2852738"/>
            <a:ext cx="0" cy="45561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77" name="Straight Arrow Connector 15"/>
          <p:cNvCxnSpPr>
            <a:cxnSpLocks/>
          </p:cNvCxnSpPr>
          <p:nvPr/>
        </p:nvCxnSpPr>
        <p:spPr bwMode="auto">
          <a:xfrm>
            <a:off x="1657350" y="3335338"/>
            <a:ext cx="0" cy="4540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778" name="TextBox 9"/>
          <p:cNvSpPr txBox="1">
            <a:spLocks noChangeArrowheads="1"/>
          </p:cNvSpPr>
          <p:nvPr/>
        </p:nvSpPr>
        <p:spPr bwMode="auto">
          <a:xfrm rot="-5400000">
            <a:off x="1080294" y="2748756"/>
            <a:ext cx="40005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zh-CN" sz="1400" b="0">
                <a:ea typeface="Gulim" pitchFamily="34" charset="-127"/>
              </a:rPr>
              <a:t>10MHz</a:t>
            </a:r>
          </a:p>
        </p:txBody>
      </p:sp>
      <p:sp>
        <p:nvSpPr>
          <p:cNvPr id="32779" name="TextBox 10"/>
          <p:cNvSpPr txBox="1">
            <a:spLocks noChangeArrowheads="1"/>
          </p:cNvSpPr>
          <p:nvPr/>
        </p:nvSpPr>
        <p:spPr bwMode="auto">
          <a:xfrm rot="-5400000">
            <a:off x="1073944" y="3228181"/>
            <a:ext cx="40005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zh-CN" sz="1400" b="0">
                <a:ea typeface="Gulim" pitchFamily="34" charset="-127"/>
              </a:rPr>
              <a:t>10MHz</a:t>
            </a:r>
          </a:p>
        </p:txBody>
      </p:sp>
      <p:sp>
        <p:nvSpPr>
          <p:cNvPr id="32780" name="Rectangle 18"/>
          <p:cNvSpPr>
            <a:spLocks noChangeArrowheads="1"/>
          </p:cNvSpPr>
          <p:nvPr/>
        </p:nvSpPr>
        <p:spPr bwMode="auto">
          <a:xfrm>
            <a:off x="2540000" y="2882900"/>
            <a:ext cx="1066800" cy="45720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zh-CN" sz="1600" b="0">
                <a:ea typeface="MS Gothic" panose="020B0609070205080204" pitchFamily="49" charset="-128"/>
              </a:rPr>
              <a:t>L-LTF</a:t>
            </a:r>
          </a:p>
        </p:txBody>
      </p:sp>
      <p:sp>
        <p:nvSpPr>
          <p:cNvPr id="32781" name="Rectangle 19"/>
          <p:cNvSpPr>
            <a:spLocks noChangeArrowheads="1"/>
          </p:cNvSpPr>
          <p:nvPr/>
        </p:nvSpPr>
        <p:spPr bwMode="auto">
          <a:xfrm>
            <a:off x="1778000" y="2882900"/>
            <a:ext cx="762000" cy="45720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zh-CN" sz="1600" b="0">
                <a:ea typeface="MS Gothic" panose="020B0609070205080204" pitchFamily="49" charset="-128"/>
              </a:rPr>
              <a:t>L-STF</a:t>
            </a:r>
          </a:p>
        </p:txBody>
      </p:sp>
      <p:sp>
        <p:nvSpPr>
          <p:cNvPr id="32782" name="Rectangle 20"/>
          <p:cNvSpPr>
            <a:spLocks noChangeArrowheads="1"/>
          </p:cNvSpPr>
          <p:nvPr/>
        </p:nvSpPr>
        <p:spPr bwMode="auto">
          <a:xfrm>
            <a:off x="3606800" y="2881313"/>
            <a:ext cx="1066800" cy="45720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zh-CN" sz="1600" b="0">
                <a:ea typeface="MS Gothic" panose="020B0609070205080204" pitchFamily="49" charset="-128"/>
              </a:rPr>
              <a:t>L-SIG</a:t>
            </a:r>
          </a:p>
        </p:txBody>
      </p:sp>
      <p:sp>
        <p:nvSpPr>
          <p:cNvPr id="32783" name="Rectangle 21"/>
          <p:cNvSpPr>
            <a:spLocks noChangeArrowheads="1"/>
          </p:cNvSpPr>
          <p:nvPr/>
        </p:nvSpPr>
        <p:spPr bwMode="auto">
          <a:xfrm>
            <a:off x="2540000" y="3335338"/>
            <a:ext cx="1066800" cy="45720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zh-CN" sz="1600" b="0">
                <a:ea typeface="MS Gothic" panose="020B0609070205080204" pitchFamily="49" charset="-128"/>
              </a:rPr>
              <a:t>L-LTF</a:t>
            </a:r>
          </a:p>
        </p:txBody>
      </p:sp>
      <p:sp>
        <p:nvSpPr>
          <p:cNvPr id="32784" name="Rectangle 22"/>
          <p:cNvSpPr>
            <a:spLocks noChangeArrowheads="1"/>
          </p:cNvSpPr>
          <p:nvPr/>
        </p:nvSpPr>
        <p:spPr bwMode="auto">
          <a:xfrm>
            <a:off x="1778000" y="3335338"/>
            <a:ext cx="762000" cy="45720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zh-CN" sz="1600" b="0">
                <a:ea typeface="MS Gothic" panose="020B0609070205080204" pitchFamily="49" charset="-128"/>
              </a:rPr>
              <a:t>L-STF</a:t>
            </a:r>
          </a:p>
        </p:txBody>
      </p:sp>
      <p:sp>
        <p:nvSpPr>
          <p:cNvPr id="32785" name="Rectangle 23"/>
          <p:cNvSpPr>
            <a:spLocks noChangeArrowheads="1"/>
          </p:cNvSpPr>
          <p:nvPr/>
        </p:nvSpPr>
        <p:spPr bwMode="auto">
          <a:xfrm>
            <a:off x="3606800" y="3335338"/>
            <a:ext cx="1066800" cy="455612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zh-CN" sz="1600" b="0">
                <a:ea typeface="MS Gothic" panose="020B0609070205080204" pitchFamily="49" charset="-128"/>
              </a:rPr>
              <a:t>L-SIG</a:t>
            </a:r>
          </a:p>
        </p:txBody>
      </p:sp>
      <p:cxnSp>
        <p:nvCxnSpPr>
          <p:cNvPr id="32786" name="직선 화살표 연결선 17"/>
          <p:cNvCxnSpPr>
            <a:cxnSpLocks noChangeShapeType="1"/>
          </p:cNvCxnSpPr>
          <p:nvPr/>
        </p:nvCxnSpPr>
        <p:spPr bwMode="auto">
          <a:xfrm flipV="1">
            <a:off x="1762125" y="3943350"/>
            <a:ext cx="6429375" cy="3175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787" name="TextBox 18"/>
          <p:cNvSpPr txBox="1">
            <a:spLocks noChangeArrowheads="1"/>
          </p:cNvSpPr>
          <p:nvPr/>
        </p:nvSpPr>
        <p:spPr bwMode="auto">
          <a:xfrm>
            <a:off x="4125913" y="3987800"/>
            <a:ext cx="9540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ko-KR" sz="1200" b="0">
                <a:ea typeface="Gulim" pitchFamily="34" charset="-127"/>
              </a:rPr>
              <a:t>11bd PPDU </a:t>
            </a:r>
            <a:endParaRPr kumimoji="1" lang="ko-KR" altLang="en-US" sz="1200" b="0">
              <a:ea typeface="Gulim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85263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FRD&amp;SFD Motion #5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extLst/>
        </p:spPr>
        <p:txBody>
          <a:bodyPr/>
          <a:lstStyle/>
          <a:p>
            <a:pPr marL="0" indent="0">
              <a:defRPr/>
            </a:pPr>
            <a:r>
              <a:rPr lang="en-US" dirty="0"/>
              <a:t>Move to add the following text into Section 3 of </a:t>
            </a:r>
            <a:r>
              <a:rPr lang="en-US" dirty="0" smtClean="0"/>
              <a:t>SFD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dirty="0"/>
              <a:t>“11bd amendment shall support </a:t>
            </a:r>
            <a:r>
              <a:rPr lang="en-US" dirty="0" smtClean="0"/>
              <a:t>LDPC” </a:t>
            </a: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Mover:	</a:t>
            </a:r>
            <a:r>
              <a:rPr lang="en-US" dirty="0" smtClean="0"/>
              <a:t>Prashant Sharma</a:t>
            </a:r>
            <a:endParaRPr lang="en-US" dirty="0"/>
          </a:p>
          <a:p>
            <a:pPr>
              <a:defRPr/>
            </a:pPr>
            <a:r>
              <a:rPr lang="en-US" dirty="0"/>
              <a:t>Second:	</a:t>
            </a:r>
            <a:r>
              <a:rPr lang="en-US" dirty="0" err="1" smtClean="0"/>
              <a:t>Hongyuan</a:t>
            </a:r>
            <a:r>
              <a:rPr lang="en-US" dirty="0" smtClean="0"/>
              <a:t> Zhang</a:t>
            </a:r>
            <a:endParaRPr lang="en-US" dirty="0"/>
          </a:p>
          <a:p>
            <a:pPr>
              <a:defRPr/>
            </a:pPr>
            <a:r>
              <a:rPr lang="en-US" dirty="0" smtClean="0"/>
              <a:t>Result: Passed unanimous</a:t>
            </a:r>
            <a:endParaRPr lang="en-US" strike="sngStrike" dirty="0"/>
          </a:p>
        </p:txBody>
      </p:sp>
      <p:sp>
        <p:nvSpPr>
          <p:cNvPr id="33796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zh-CN" sz="1200" b="0" smtClean="0"/>
              <a:t>Slide </a:t>
            </a:r>
            <a:fld id="{45BFDFE3-1647-4B82-979D-E9DE914DABD4}" type="slidenum">
              <a:rPr lang="en-GB" altLang="zh-CN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GB" altLang="zh-CN" sz="1200" b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5357813" y="6475413"/>
            <a:ext cx="3184525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58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FRD&amp;SFD Motion #6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defRPr/>
            </a:pPr>
            <a:r>
              <a:rPr lang="en-US" dirty="0"/>
              <a:t>Move to add the following text into Section 3 of </a:t>
            </a:r>
            <a:r>
              <a:rPr lang="en-US" dirty="0" smtClean="0"/>
              <a:t>SFD</a:t>
            </a:r>
            <a:endParaRPr lang="en-US" dirty="0"/>
          </a:p>
          <a:p>
            <a:pPr lvl="1">
              <a:defRPr/>
            </a:pPr>
            <a:r>
              <a:rPr lang="en-US" dirty="0"/>
              <a:t>“An </a:t>
            </a:r>
            <a:r>
              <a:rPr lang="en-US" dirty="0" smtClean="0"/>
              <a:t>11bd </a:t>
            </a:r>
            <a:r>
              <a:rPr lang="en-US" dirty="0"/>
              <a:t>STA shall be capable of the following operations: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To decode 11p PPDUs with TBD receive sensitivity threshold (TBD value is -85dBm or lower).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To transmit PPDU format up on request from upper layer, the PPDU format can be either 11p PPDU or 11bd PPDU.”</a:t>
            </a:r>
          </a:p>
          <a:p>
            <a:pPr>
              <a:defRPr/>
            </a:pPr>
            <a:r>
              <a:rPr lang="en-US" dirty="0" smtClean="0"/>
              <a:t>Mover</a:t>
            </a:r>
            <a:r>
              <a:rPr lang="en-US" dirty="0"/>
              <a:t>:	</a:t>
            </a:r>
            <a:r>
              <a:rPr lang="en-US" dirty="0" smtClean="0"/>
              <a:t>Rui Cao</a:t>
            </a:r>
            <a:endParaRPr lang="en-US" dirty="0"/>
          </a:p>
          <a:p>
            <a:pPr>
              <a:defRPr/>
            </a:pPr>
            <a:r>
              <a:rPr lang="en-US" dirty="0"/>
              <a:t>Second:	</a:t>
            </a:r>
            <a:r>
              <a:rPr lang="en-US" dirty="0" err="1" smtClean="0"/>
              <a:t>Hongyuan</a:t>
            </a:r>
            <a:r>
              <a:rPr lang="en-US" dirty="0" smtClean="0"/>
              <a:t> Zhang</a:t>
            </a:r>
          </a:p>
          <a:p>
            <a:pPr>
              <a:defRPr/>
            </a:pPr>
            <a:r>
              <a:rPr lang="en-US" dirty="0" smtClean="0"/>
              <a:t>Result: 27Y/0N/14A, passed</a:t>
            </a:r>
            <a:endParaRPr lang="en-US" dirty="0"/>
          </a:p>
        </p:txBody>
      </p:sp>
      <p:sp>
        <p:nvSpPr>
          <p:cNvPr id="34820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zh-CN" sz="1200" b="0" smtClean="0"/>
              <a:t>Slide </a:t>
            </a:r>
            <a:fld id="{F841A227-5FCA-44E0-B052-9E91F3F84C53}" type="slidenum">
              <a:rPr lang="en-GB" altLang="zh-CN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GB" altLang="zh-CN" sz="1200" b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5357813" y="6475413"/>
            <a:ext cx="3184525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357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6713</TotalTime>
  <Words>1045</Words>
  <Application>Microsoft Office PowerPoint</Application>
  <PresentationFormat>On-screen Show (4:3)</PresentationFormat>
  <Paragraphs>231</Paragraphs>
  <Slides>20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 Unicode MS</vt:lpstr>
      <vt:lpstr>MS Gothic</vt:lpstr>
      <vt:lpstr>MS PGothic</vt:lpstr>
      <vt:lpstr>Arial</vt:lpstr>
      <vt:lpstr>Gulim</vt:lpstr>
      <vt:lpstr>Times New Roman</vt:lpstr>
      <vt:lpstr>802-11-BCS-Chair-Slides-Template</vt:lpstr>
      <vt:lpstr>Document</vt:lpstr>
      <vt:lpstr>Motion Booklet for IEEE 802.11 TGbd</vt:lpstr>
      <vt:lpstr>Abstract</vt:lpstr>
      <vt:lpstr>March 2019  FRD &amp; SFD Motions</vt:lpstr>
      <vt:lpstr>FRD&amp;SFD Motion #1</vt:lpstr>
      <vt:lpstr>FRD&amp;SFD Motion #2</vt:lpstr>
      <vt:lpstr>FRD&amp;SFD Motion #3</vt:lpstr>
      <vt:lpstr>FRD&amp;SFD Motion #4</vt:lpstr>
      <vt:lpstr>FRD&amp;SFD Motion #5</vt:lpstr>
      <vt:lpstr>FRD&amp;SFD Motion #6</vt:lpstr>
      <vt:lpstr>FRD&amp;SFD Motion #7</vt:lpstr>
      <vt:lpstr>MaY 2019  FRD &amp; SFD Motions</vt:lpstr>
      <vt:lpstr>FRD&amp;SFD Motion #8</vt:lpstr>
      <vt:lpstr>FRD&amp;SFD Motion #9</vt:lpstr>
      <vt:lpstr>FRD&amp;SFD Motion #10</vt:lpstr>
      <vt:lpstr>FRD&amp;SFD Motion #11</vt:lpstr>
      <vt:lpstr>FRD&amp;SFD Motion #12</vt:lpstr>
      <vt:lpstr>FRD&amp;SFD Motion #13</vt:lpstr>
      <vt:lpstr>FRD&amp;SFD Motion #14</vt:lpstr>
      <vt:lpstr>FRD&amp;SFD Motion #15</vt:lpstr>
      <vt:lpstr>FRD&amp;SFD Motion #16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>CTPClassification=CTP_NT</cp:keywords>
  <dc:description/>
  <cp:lastModifiedBy>Sadeghi, Bahareh</cp:lastModifiedBy>
  <cp:revision>97</cp:revision>
  <cp:lastPrinted>1601-01-01T00:00:00Z</cp:lastPrinted>
  <dcterms:created xsi:type="dcterms:W3CDTF">2019-01-14T15:07:49Z</dcterms:created>
  <dcterms:modified xsi:type="dcterms:W3CDTF">2019-05-16T16:10:06Z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b1fd708c-2141-46e9-a4c2-9dbb2f944f3f</vt:lpwstr>
  </property>
  <property fmtid="{D5CDD505-2E9C-101B-9397-08002B2CF9AE}" pid="3" name="CTP_TimeStamp">
    <vt:lpwstr>2019-04-11 16:29:19Z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