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303" r:id="rId4"/>
    <p:sldId id="329" r:id="rId5"/>
    <p:sldId id="330" r:id="rId6"/>
    <p:sldId id="331" r:id="rId7"/>
    <p:sldId id="332" r:id="rId8"/>
    <p:sldId id="333" r:id="rId9"/>
    <p:sldId id="334" r:id="rId10"/>
    <p:sldId id="335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19-01 St. Louis, Missouri, USA" id="{A571B865-5D7B-4041-980E-8AE3B82F79D3}">
          <p14:sldIdLst>
            <p14:sldId id="303"/>
            <p14:sldId id="329"/>
            <p14:sldId id="330"/>
            <p14:sldId id="331"/>
            <p14:sldId id="332"/>
            <p14:sldId id="333"/>
            <p14:sldId id="334"/>
            <p14:sldId id="335"/>
          </p14:sldIdLst>
        </p14:section>
        <p14:section name="20xx-yy Motions Template" id="{C8004D1A-F92A-D14B-BC6F-03E6AA5A2C45}">
          <p14:sldIdLst/>
        </p14:section>
        <p14:section name="Motion Templates" id="{769A356C-B36D-B44B-A133-E8CDD1B8C7D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71" autoAdjust="0"/>
    <p:restoredTop sz="95914" autoAdjust="0"/>
  </p:normalViewPr>
  <p:slideViewPr>
    <p:cSldViewPr>
      <p:cViewPr varScale="1">
        <p:scale>
          <a:sx n="62" d="100"/>
          <a:sy n="62" d="100"/>
        </p:scale>
        <p:origin x="1656" y="3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 smtClean="0"/>
              <a:t>Bahar Sadeghi (Intel)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802.11-19/0514r2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 smtClean="0"/>
              <a:t>TGbd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2019-03-14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147349"/>
              </p:ext>
            </p:extLst>
          </p:nvPr>
        </p:nvGraphicFramePr>
        <p:xfrm>
          <a:off x="508000" y="2290763"/>
          <a:ext cx="7999413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Document" r:id="rId5" imgW="8267030" imgH="2515421" progId="Word.Document.8">
                  <p:embed/>
                </p:oleObj>
              </mc:Choice>
              <mc:Fallback>
                <p:oleObj name="Document" r:id="rId5" imgW="8267030" imgH="2515421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90763"/>
                        <a:ext cx="7999413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FRD&amp;SFD Motion #7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en-US" dirty="0"/>
              <a:t>Move to add the following text into Section 3 of </a:t>
            </a:r>
            <a:r>
              <a:rPr lang="en-US" dirty="0" smtClean="0"/>
              <a:t>SFD</a:t>
            </a:r>
            <a:endParaRPr lang="en-US" dirty="0"/>
          </a:p>
          <a:p>
            <a:pPr lvl="1">
              <a:defRPr/>
            </a:pPr>
            <a:r>
              <a:rPr lang="en-US" dirty="0"/>
              <a:t>“An </a:t>
            </a:r>
            <a:r>
              <a:rPr lang="en-US" dirty="0" smtClean="0"/>
              <a:t>11bd </a:t>
            </a:r>
            <a:r>
              <a:rPr lang="en-US" dirty="0"/>
              <a:t>STA shall indicate the NGV capability in MAC level, when transmitting an 11p PPDU”</a:t>
            </a:r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	</a:t>
            </a:r>
            <a:r>
              <a:rPr lang="en-US" dirty="0" smtClean="0"/>
              <a:t>Rui Cao</a:t>
            </a:r>
            <a:endParaRPr lang="en-US" dirty="0"/>
          </a:p>
          <a:p>
            <a:pPr>
              <a:defRPr/>
            </a:pPr>
            <a:r>
              <a:rPr lang="en-US" dirty="0"/>
              <a:t>Second:	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</a:p>
          <a:p>
            <a:pPr>
              <a:defRPr/>
            </a:pPr>
            <a:r>
              <a:rPr lang="en-US" dirty="0" smtClean="0"/>
              <a:t>Result: passed unanimous</a:t>
            </a:r>
            <a:endParaRPr lang="en-US" dirty="0"/>
          </a:p>
        </p:txBody>
      </p:sp>
      <p:sp>
        <p:nvSpPr>
          <p:cNvPr id="35844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8A43ED3A-D24C-4EF7-903F-D3E4B1FE1F3D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 smtClean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53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Booklet </a:t>
            </a:r>
            <a:r>
              <a:rPr lang="en-GB" dirty="0"/>
              <a:t>for the </a:t>
            </a:r>
            <a:r>
              <a:rPr lang="en-GB" dirty="0" err="1" smtClean="0"/>
              <a:t>TGbd</a:t>
            </a:r>
            <a:r>
              <a:rPr lang="en-GB" dirty="0" smtClean="0"/>
              <a:t> motions related to FRD and SFD.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2019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FRD &amp; SFD Motions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</a:t>
            </a:r>
            <a:r>
              <a:rPr lang="en-US" dirty="0" smtClean="0"/>
              <a:t>#</a:t>
            </a:r>
            <a:r>
              <a:rPr lang="en-US" dirty="0"/>
              <a:t>7</a:t>
            </a:r>
          </a:p>
          <a:p>
            <a:endParaRPr lang="en-US" dirty="0"/>
          </a:p>
          <a:p>
            <a:r>
              <a:rPr lang="en-US" dirty="0" smtClean="0"/>
              <a:t>Vancouver, BC, </a:t>
            </a:r>
            <a:r>
              <a:rPr lang="en-US" dirty="0"/>
              <a:t>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smtClean="0"/>
              <a:t>FRD&amp;SFD Motion #1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113213"/>
          </a:xfrm>
          <a:extLst/>
        </p:spPr>
        <p:txBody>
          <a:bodyPr/>
          <a:lstStyle/>
          <a:p>
            <a:pPr>
              <a:defRPr/>
            </a:pPr>
            <a:r>
              <a:rPr lang="en-US" altLang="ko-KR" dirty="0"/>
              <a:t>Move </a:t>
            </a:r>
            <a:r>
              <a:rPr lang="en-US" altLang="ko-KR" dirty="0" smtClean="0"/>
              <a:t>to update the 11bd FRD according to the changes captured in document 11-19/0511r1. </a:t>
            </a:r>
            <a:endParaRPr lang="en-US" altLang="ko-KR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Moved: </a:t>
            </a:r>
            <a:r>
              <a:rPr lang="en-US" dirty="0" err="1" smtClean="0"/>
              <a:t>Bahar</a:t>
            </a:r>
            <a:r>
              <a:rPr lang="en-US" dirty="0" smtClean="0"/>
              <a:t> Sadeghi</a:t>
            </a:r>
            <a:endParaRPr lang="en-US" dirty="0"/>
          </a:p>
          <a:p>
            <a:pPr>
              <a:defRPr/>
            </a:pPr>
            <a:r>
              <a:rPr lang="en-US" dirty="0" smtClean="0"/>
              <a:t>Seconded:  Joseph Levy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Passed unanimous</a:t>
            </a:r>
            <a:endParaRPr lang="en-US" strike="sngStrike" dirty="0"/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EA6C391-5A82-450C-92D1-8553F916794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819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smtClean="0"/>
              <a:t>FRD&amp;SFD Motion #2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952344"/>
          </a:xfrm>
          <a:extLst/>
        </p:spPr>
        <p:txBody>
          <a:bodyPr/>
          <a:lstStyle/>
          <a:p>
            <a:pPr>
              <a:defRPr/>
            </a:pPr>
            <a:r>
              <a:rPr lang="en-US" altLang="ko-KR" dirty="0"/>
              <a:t>Move to add the following text to section 3 in 11bd SFD.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“ </a:t>
            </a:r>
            <a:r>
              <a:rPr lang="en-US" altLang="ko-KR" dirty="0" smtClean="0"/>
              <a:t>11bd </a:t>
            </a:r>
            <a:r>
              <a:rPr lang="en-US" altLang="ko-KR" dirty="0"/>
              <a:t>PPDU format includes L-STF, L-LTF, and L-SIG fields as shown in Figure 3.x 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altLang="ko-KR" dirty="0"/>
              <a:t>L-STF means short training field of 11p.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altLang="ko-KR" dirty="0"/>
              <a:t>L-LTF means long training field of 11p.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altLang="ko-KR" dirty="0"/>
              <a:t>L-SIG means signal field of 11p</a:t>
            </a:r>
            <a:r>
              <a:rPr lang="en-US" altLang="ko-KR" dirty="0" smtClean="0"/>
              <a:t>.”</a:t>
            </a:r>
          </a:p>
          <a:p>
            <a:pPr marL="914400" lvl="2" indent="0">
              <a:defRPr/>
            </a:pPr>
            <a:endParaRPr lang="en-US" altLang="ko-KR" dirty="0" smtClean="0"/>
          </a:p>
          <a:p>
            <a:pPr lvl="2"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Moved: </a:t>
            </a:r>
            <a:r>
              <a:rPr lang="en-US" dirty="0" err="1" smtClean="0"/>
              <a:t>Dongguk</a:t>
            </a:r>
            <a:r>
              <a:rPr lang="en-US" dirty="0" smtClean="0"/>
              <a:t> Lim</a:t>
            </a:r>
            <a:endParaRPr lang="en-US" dirty="0"/>
          </a:p>
          <a:p>
            <a:pPr>
              <a:defRPr/>
            </a:pPr>
            <a:r>
              <a:rPr lang="en-US" dirty="0" smtClean="0"/>
              <a:t>Seconded:  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33Y/0N/9A, passed</a:t>
            </a:r>
            <a:endParaRPr lang="en-US" strike="sngStrike" dirty="0"/>
          </a:p>
        </p:txBody>
      </p:sp>
      <p:sp>
        <p:nvSpPr>
          <p:cNvPr id="30724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2EA857FC-794B-4B59-A963-EFE25E92618D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4225925" y="3771900"/>
            <a:ext cx="3587750" cy="455613"/>
          </a:xfrm>
          <a:prstGeom prst="rect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ts val="200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en-US" altLang="zh-CN" sz="1600" b="0">
              <a:ea typeface="MS Gothic" panose="020B0609070205080204" pitchFamily="49" charset="-128"/>
            </a:endParaRPr>
          </a:p>
        </p:txBody>
      </p:sp>
      <p:sp>
        <p:nvSpPr>
          <p:cNvPr id="30728" name="Rectangle 7"/>
          <p:cNvSpPr>
            <a:spLocks noChangeArrowheads="1"/>
          </p:cNvSpPr>
          <p:nvPr/>
        </p:nvSpPr>
        <p:spPr bwMode="auto">
          <a:xfrm>
            <a:off x="2092325" y="3773488"/>
            <a:ext cx="10668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L-LTF</a:t>
            </a:r>
          </a:p>
        </p:txBody>
      </p:sp>
      <p:sp>
        <p:nvSpPr>
          <p:cNvPr id="30729" name="Rectangle 8"/>
          <p:cNvSpPr>
            <a:spLocks noChangeArrowheads="1"/>
          </p:cNvSpPr>
          <p:nvPr/>
        </p:nvSpPr>
        <p:spPr bwMode="auto">
          <a:xfrm>
            <a:off x="1330325" y="3773488"/>
            <a:ext cx="7620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L-STF</a:t>
            </a:r>
          </a:p>
        </p:txBody>
      </p:sp>
      <p:sp>
        <p:nvSpPr>
          <p:cNvPr id="30730" name="Rectangle 9"/>
          <p:cNvSpPr>
            <a:spLocks noChangeArrowheads="1"/>
          </p:cNvSpPr>
          <p:nvPr/>
        </p:nvSpPr>
        <p:spPr bwMode="auto">
          <a:xfrm>
            <a:off x="3159125" y="3773488"/>
            <a:ext cx="1066800" cy="45561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L-SIG</a:t>
            </a:r>
          </a:p>
        </p:txBody>
      </p:sp>
      <p:cxnSp>
        <p:nvCxnSpPr>
          <p:cNvPr id="30731" name="직선 화살표 연결선 12"/>
          <p:cNvCxnSpPr>
            <a:cxnSpLocks noChangeShapeType="1"/>
          </p:cNvCxnSpPr>
          <p:nvPr/>
        </p:nvCxnSpPr>
        <p:spPr bwMode="auto">
          <a:xfrm flipV="1">
            <a:off x="1352550" y="4319588"/>
            <a:ext cx="6429375" cy="31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2" name="TextBox 13"/>
          <p:cNvSpPr txBox="1">
            <a:spLocks noChangeArrowheads="1"/>
          </p:cNvSpPr>
          <p:nvPr/>
        </p:nvSpPr>
        <p:spPr bwMode="auto">
          <a:xfrm>
            <a:off x="3692525" y="4291013"/>
            <a:ext cx="95567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ko-KR" sz="1200" b="0">
                <a:ea typeface="Gulim" pitchFamily="34" charset="-127"/>
              </a:rPr>
              <a:t>11bd PPDU </a:t>
            </a:r>
            <a:endParaRPr kumimoji="1" lang="ko-KR" altLang="en-US" sz="1200" b="0">
              <a:ea typeface="Gulim" pitchFamily="34" charset="-127"/>
            </a:endParaRPr>
          </a:p>
        </p:txBody>
      </p:sp>
      <p:sp>
        <p:nvSpPr>
          <p:cNvPr id="30733" name="TextBox 7"/>
          <p:cNvSpPr txBox="1">
            <a:spLocks noChangeArrowheads="1"/>
          </p:cNvSpPr>
          <p:nvPr/>
        </p:nvSpPr>
        <p:spPr bwMode="auto">
          <a:xfrm>
            <a:off x="3235325" y="4519613"/>
            <a:ext cx="21463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ko-KR" sz="1200">
                <a:ea typeface="Gulim" pitchFamily="34" charset="-127"/>
              </a:rPr>
              <a:t>Figure 3.x 11bd PPDU format</a:t>
            </a:r>
            <a:endParaRPr kumimoji="1" lang="ko-KR" altLang="en-US" sz="1200" b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21524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smtClean="0"/>
              <a:t>FRD&amp;SFD Motion #3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113213"/>
          </a:xfrm>
          <a:extLst/>
        </p:spPr>
        <p:txBody>
          <a:bodyPr/>
          <a:lstStyle/>
          <a:p>
            <a:pPr>
              <a:defRPr/>
            </a:pPr>
            <a:r>
              <a:rPr lang="en-US" altLang="ko-KR" dirty="0"/>
              <a:t>Move to add the following text to section 3 in 11bd SFD.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“</a:t>
            </a:r>
            <a:r>
              <a:rPr lang="en-US" altLang="ko-KR" dirty="0"/>
              <a:t>11bd supports the 10MHz bandwidth PPDUs.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ko-KR" dirty="0"/>
              <a:t>11bd supports the 20MHz bandwidth PPDUs. </a:t>
            </a:r>
            <a:r>
              <a:rPr lang="en-US" altLang="ko-KR" dirty="0" smtClean="0"/>
              <a:t>”</a:t>
            </a:r>
          </a:p>
          <a:p>
            <a:pPr marL="914400" lvl="2" indent="0">
              <a:defRPr/>
            </a:pPr>
            <a:endParaRPr lang="en-US" altLang="ko-KR" dirty="0" smtClean="0"/>
          </a:p>
          <a:p>
            <a:pPr lvl="2"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 smtClean="0"/>
              <a:t>Dongguk</a:t>
            </a:r>
            <a:r>
              <a:rPr lang="en-US" dirty="0" smtClean="0"/>
              <a:t> Lim</a:t>
            </a:r>
            <a:endParaRPr lang="en-US" dirty="0"/>
          </a:p>
          <a:p>
            <a:pPr>
              <a:defRPr/>
            </a:pPr>
            <a:r>
              <a:rPr lang="en-US" dirty="0"/>
              <a:t>Second: 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Passed unanimous</a:t>
            </a:r>
            <a:endParaRPr lang="en-US" strike="sngStrike" dirty="0"/>
          </a:p>
        </p:txBody>
      </p:sp>
      <p:sp>
        <p:nvSpPr>
          <p:cNvPr id="31748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E76C5445-A24C-4FEC-93A6-9A73C2C9FF38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7546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2613"/>
          </a:xfrm>
        </p:spPr>
        <p:txBody>
          <a:bodyPr/>
          <a:lstStyle/>
          <a:p>
            <a:r>
              <a:rPr lang="en-US" altLang="zh-CN" smtClean="0"/>
              <a:t>FRD&amp;SFD Motion #4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3069"/>
            <a:ext cx="7770813" cy="4786251"/>
          </a:xfrm>
          <a:extLst/>
        </p:spPr>
        <p:txBody>
          <a:bodyPr/>
          <a:lstStyle/>
          <a:p>
            <a:pPr>
              <a:defRPr/>
            </a:pPr>
            <a:r>
              <a:rPr lang="en-US" altLang="ko-KR" dirty="0"/>
              <a:t>Move to add the following text to section 3 in 11bd SFD. </a:t>
            </a:r>
          </a:p>
          <a:p>
            <a:pPr lvl="1">
              <a:defRPr/>
            </a:pPr>
            <a:r>
              <a:rPr lang="en-US" dirty="0" smtClean="0"/>
              <a:t>“</a:t>
            </a:r>
            <a:r>
              <a:rPr lang="en-US" altLang="ko-KR" dirty="0"/>
              <a:t>In</a:t>
            </a:r>
            <a:r>
              <a:rPr lang="ko-KR" altLang="en-US" dirty="0"/>
              <a:t> </a:t>
            </a:r>
            <a:r>
              <a:rPr lang="en-US" altLang="ko-KR" dirty="0"/>
              <a:t>20MHz bandwidth,  L-STF, L-LTF, and L-SIG for 10MHz PPDU are duplicated as</a:t>
            </a:r>
            <a:r>
              <a:rPr lang="ko-KR" altLang="en-US" dirty="0"/>
              <a:t> </a:t>
            </a:r>
            <a:r>
              <a:rPr lang="en-US" altLang="ko-KR" dirty="0"/>
              <a:t>shown in the figure below</a:t>
            </a:r>
            <a:r>
              <a:rPr lang="en-US" altLang="ko-KR" dirty="0" smtClean="0"/>
              <a:t>.”</a:t>
            </a:r>
            <a:endParaRPr lang="en-US" altLang="ko-KR" dirty="0"/>
          </a:p>
          <a:p>
            <a:pPr marL="914400" lvl="2" indent="0">
              <a:defRPr/>
            </a:pPr>
            <a:endParaRPr lang="en-US" altLang="ko-KR" dirty="0" smtClean="0"/>
          </a:p>
          <a:p>
            <a:pPr marL="914400" lvl="2" indent="0">
              <a:defRPr/>
            </a:pPr>
            <a:endParaRPr lang="en-US" altLang="ko-KR" dirty="0"/>
          </a:p>
          <a:p>
            <a:pPr marL="914400" lvl="2" indent="0">
              <a:defRPr/>
            </a:pPr>
            <a:endParaRPr lang="en-US" altLang="ko-KR" dirty="0" smtClean="0"/>
          </a:p>
          <a:p>
            <a:pPr lvl="2"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 </a:t>
            </a:r>
            <a:r>
              <a:rPr lang="en-US" dirty="0" err="1" smtClean="0"/>
              <a:t>Dongguk</a:t>
            </a:r>
            <a:r>
              <a:rPr lang="en-US" dirty="0" smtClean="0"/>
              <a:t> Lim</a:t>
            </a:r>
            <a:endParaRPr lang="en-US" dirty="0"/>
          </a:p>
          <a:p>
            <a:pPr>
              <a:defRPr/>
            </a:pPr>
            <a:r>
              <a:rPr lang="en-US" dirty="0"/>
              <a:t>Second: 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25Y/0N/19A, passed</a:t>
            </a:r>
            <a:endParaRPr lang="en-US" strike="sngStrike" dirty="0"/>
          </a:p>
        </p:txBody>
      </p:sp>
      <p:sp>
        <p:nvSpPr>
          <p:cNvPr id="32772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7BD478C2-6EDE-4C28-97BC-217E7A7DE670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  <a:p>
            <a:pPr>
              <a:defRPr/>
            </a:pP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  <p:sp>
        <p:nvSpPr>
          <p:cNvPr id="32775" name="Rectangle 13"/>
          <p:cNvSpPr>
            <a:spLocks noChangeArrowheads="1"/>
          </p:cNvSpPr>
          <p:nvPr/>
        </p:nvSpPr>
        <p:spPr bwMode="auto">
          <a:xfrm>
            <a:off x="4672013" y="2881313"/>
            <a:ext cx="3519487" cy="912812"/>
          </a:xfrm>
          <a:prstGeom prst="rect">
            <a:avLst/>
          </a:prstGeom>
          <a:noFill/>
          <a:ln w="1905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250000"/>
              </a:lnSpc>
              <a:spcBef>
                <a:spcPts val="200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en-US" altLang="zh-CN" sz="1600" b="0">
              <a:ea typeface="MS Gothic" panose="020B0609070205080204" pitchFamily="49" charset="-128"/>
            </a:endParaRPr>
          </a:p>
        </p:txBody>
      </p:sp>
      <p:cxnSp>
        <p:nvCxnSpPr>
          <p:cNvPr id="32776" name="Straight Arrow Connector 14"/>
          <p:cNvCxnSpPr>
            <a:cxnSpLocks/>
          </p:cNvCxnSpPr>
          <p:nvPr/>
        </p:nvCxnSpPr>
        <p:spPr bwMode="auto">
          <a:xfrm>
            <a:off x="1662113" y="2852738"/>
            <a:ext cx="0" cy="4556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77" name="Straight Arrow Connector 15"/>
          <p:cNvCxnSpPr>
            <a:cxnSpLocks/>
          </p:cNvCxnSpPr>
          <p:nvPr/>
        </p:nvCxnSpPr>
        <p:spPr bwMode="auto">
          <a:xfrm>
            <a:off x="1657350" y="3335338"/>
            <a:ext cx="0" cy="4540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78" name="TextBox 9"/>
          <p:cNvSpPr txBox="1">
            <a:spLocks noChangeArrowheads="1"/>
          </p:cNvSpPr>
          <p:nvPr/>
        </p:nvSpPr>
        <p:spPr bwMode="auto">
          <a:xfrm rot="-5400000">
            <a:off x="1080294" y="2748756"/>
            <a:ext cx="40005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1400" b="0">
                <a:ea typeface="Gulim" pitchFamily="34" charset="-127"/>
              </a:rPr>
              <a:t>10MHz</a:t>
            </a:r>
          </a:p>
        </p:txBody>
      </p:sp>
      <p:sp>
        <p:nvSpPr>
          <p:cNvPr id="32779" name="TextBox 10"/>
          <p:cNvSpPr txBox="1">
            <a:spLocks noChangeArrowheads="1"/>
          </p:cNvSpPr>
          <p:nvPr/>
        </p:nvSpPr>
        <p:spPr bwMode="auto">
          <a:xfrm rot="-5400000">
            <a:off x="1073944" y="3228181"/>
            <a:ext cx="40005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zh-CN" sz="1400" b="0">
                <a:ea typeface="Gulim" pitchFamily="34" charset="-127"/>
              </a:rPr>
              <a:t>10MHz</a:t>
            </a:r>
          </a:p>
        </p:txBody>
      </p:sp>
      <p:sp>
        <p:nvSpPr>
          <p:cNvPr id="32780" name="Rectangle 18"/>
          <p:cNvSpPr>
            <a:spLocks noChangeArrowheads="1"/>
          </p:cNvSpPr>
          <p:nvPr/>
        </p:nvSpPr>
        <p:spPr bwMode="auto">
          <a:xfrm>
            <a:off x="2540000" y="2882900"/>
            <a:ext cx="10668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L-LTF</a:t>
            </a:r>
          </a:p>
        </p:txBody>
      </p:sp>
      <p:sp>
        <p:nvSpPr>
          <p:cNvPr id="32781" name="Rectangle 19"/>
          <p:cNvSpPr>
            <a:spLocks noChangeArrowheads="1"/>
          </p:cNvSpPr>
          <p:nvPr/>
        </p:nvSpPr>
        <p:spPr bwMode="auto">
          <a:xfrm>
            <a:off x="1778000" y="2882900"/>
            <a:ext cx="7620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L-STF</a:t>
            </a:r>
          </a:p>
        </p:txBody>
      </p:sp>
      <p:sp>
        <p:nvSpPr>
          <p:cNvPr id="32782" name="Rectangle 20"/>
          <p:cNvSpPr>
            <a:spLocks noChangeArrowheads="1"/>
          </p:cNvSpPr>
          <p:nvPr/>
        </p:nvSpPr>
        <p:spPr bwMode="auto">
          <a:xfrm>
            <a:off x="3606800" y="2881313"/>
            <a:ext cx="10668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L-SIG</a:t>
            </a:r>
          </a:p>
        </p:txBody>
      </p:sp>
      <p:sp>
        <p:nvSpPr>
          <p:cNvPr id="32783" name="Rectangle 21"/>
          <p:cNvSpPr>
            <a:spLocks noChangeArrowheads="1"/>
          </p:cNvSpPr>
          <p:nvPr/>
        </p:nvSpPr>
        <p:spPr bwMode="auto">
          <a:xfrm>
            <a:off x="2540000" y="3335338"/>
            <a:ext cx="10668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L-LTF</a:t>
            </a:r>
          </a:p>
        </p:txBody>
      </p:sp>
      <p:sp>
        <p:nvSpPr>
          <p:cNvPr id="32784" name="Rectangle 22"/>
          <p:cNvSpPr>
            <a:spLocks noChangeArrowheads="1"/>
          </p:cNvSpPr>
          <p:nvPr/>
        </p:nvSpPr>
        <p:spPr bwMode="auto">
          <a:xfrm>
            <a:off x="1778000" y="3335338"/>
            <a:ext cx="762000" cy="4572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L-STF</a:t>
            </a:r>
          </a:p>
        </p:txBody>
      </p:sp>
      <p:sp>
        <p:nvSpPr>
          <p:cNvPr id="32785" name="Rectangle 23"/>
          <p:cNvSpPr>
            <a:spLocks noChangeArrowheads="1"/>
          </p:cNvSpPr>
          <p:nvPr/>
        </p:nvSpPr>
        <p:spPr bwMode="auto">
          <a:xfrm>
            <a:off x="3606800" y="3335338"/>
            <a:ext cx="1066800" cy="45561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zh-CN" sz="1600" b="0">
                <a:ea typeface="MS Gothic" panose="020B0609070205080204" pitchFamily="49" charset="-128"/>
              </a:rPr>
              <a:t>L-SIG</a:t>
            </a:r>
          </a:p>
        </p:txBody>
      </p:sp>
      <p:cxnSp>
        <p:nvCxnSpPr>
          <p:cNvPr id="32786" name="직선 화살표 연결선 17"/>
          <p:cNvCxnSpPr>
            <a:cxnSpLocks noChangeShapeType="1"/>
          </p:cNvCxnSpPr>
          <p:nvPr/>
        </p:nvCxnSpPr>
        <p:spPr bwMode="auto">
          <a:xfrm flipV="1">
            <a:off x="1762125" y="3943350"/>
            <a:ext cx="6429375" cy="3175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87" name="TextBox 18"/>
          <p:cNvSpPr txBox="1">
            <a:spLocks noChangeArrowheads="1"/>
          </p:cNvSpPr>
          <p:nvPr/>
        </p:nvSpPr>
        <p:spPr bwMode="auto">
          <a:xfrm>
            <a:off x="4125913" y="3987800"/>
            <a:ext cx="954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1" lang="en-US" altLang="ko-KR" sz="1200" b="0">
                <a:ea typeface="Gulim" pitchFamily="34" charset="-127"/>
              </a:rPr>
              <a:t>11bd PPDU </a:t>
            </a:r>
            <a:endParaRPr kumimoji="1" lang="ko-KR" altLang="en-US" sz="1200" b="0">
              <a:ea typeface="Guli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5263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FRD&amp;SFD Motion #5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extLst/>
        </p:spPr>
        <p:txBody>
          <a:bodyPr/>
          <a:lstStyle/>
          <a:p>
            <a:pPr marL="0" indent="0">
              <a:defRPr/>
            </a:pPr>
            <a:r>
              <a:rPr lang="en-US" dirty="0"/>
              <a:t>Move to add the following text into Section 3 of </a:t>
            </a:r>
            <a:r>
              <a:rPr lang="en-US" dirty="0" smtClean="0"/>
              <a:t>SFD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/>
              <a:t>“11bd amendment shall support </a:t>
            </a:r>
            <a:r>
              <a:rPr lang="en-US" dirty="0" smtClean="0"/>
              <a:t>LDPC” 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Mover:	</a:t>
            </a:r>
            <a:r>
              <a:rPr lang="en-US" dirty="0" smtClean="0"/>
              <a:t>Prashant Sharma</a:t>
            </a:r>
            <a:endParaRPr lang="en-US" dirty="0"/>
          </a:p>
          <a:p>
            <a:pPr>
              <a:defRPr/>
            </a:pPr>
            <a:r>
              <a:rPr lang="en-US" dirty="0"/>
              <a:t>Second:	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  <a:endParaRPr lang="en-US" dirty="0"/>
          </a:p>
          <a:p>
            <a:pPr>
              <a:defRPr/>
            </a:pPr>
            <a:r>
              <a:rPr lang="en-US" dirty="0" smtClean="0"/>
              <a:t>Result: Passed unanimous</a:t>
            </a:r>
            <a:endParaRPr lang="en-US" strike="sngStrike" dirty="0"/>
          </a:p>
        </p:txBody>
      </p:sp>
      <p:sp>
        <p:nvSpPr>
          <p:cNvPr id="33796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45BFDFE3-1647-4B82-979D-E9DE914DABD4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58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FRD&amp;SFD Motion #6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en-US" dirty="0"/>
              <a:t>Move to add the following text into Section 3 of </a:t>
            </a:r>
            <a:r>
              <a:rPr lang="en-US" dirty="0" smtClean="0"/>
              <a:t>SFD</a:t>
            </a:r>
            <a:endParaRPr lang="en-US" dirty="0"/>
          </a:p>
          <a:p>
            <a:pPr lvl="1">
              <a:defRPr/>
            </a:pPr>
            <a:r>
              <a:rPr lang="en-US" dirty="0"/>
              <a:t>“An </a:t>
            </a:r>
            <a:r>
              <a:rPr lang="en-US" dirty="0" smtClean="0"/>
              <a:t>11bd </a:t>
            </a:r>
            <a:r>
              <a:rPr lang="en-US" dirty="0"/>
              <a:t>STA shall be capable of the following operations: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To decode 11p PPDUs with TBD receive sensitivity threshold (TBD value is -85dBm or lower).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To transmit PPDU format up on request from upper layer, the PPDU format can be either 11p PPDU or 11bd PPDU.”</a:t>
            </a:r>
          </a:p>
          <a:p>
            <a:pPr>
              <a:defRPr/>
            </a:pPr>
            <a:r>
              <a:rPr lang="en-US" dirty="0" smtClean="0"/>
              <a:t>Mover</a:t>
            </a:r>
            <a:r>
              <a:rPr lang="en-US" dirty="0"/>
              <a:t>:	</a:t>
            </a:r>
            <a:r>
              <a:rPr lang="en-US" dirty="0" smtClean="0"/>
              <a:t>Rui Cao</a:t>
            </a:r>
            <a:endParaRPr lang="en-US" dirty="0"/>
          </a:p>
          <a:p>
            <a:pPr>
              <a:defRPr/>
            </a:pPr>
            <a:r>
              <a:rPr lang="en-US" dirty="0"/>
              <a:t>Second:	</a:t>
            </a:r>
            <a:r>
              <a:rPr lang="en-US" dirty="0" err="1" smtClean="0"/>
              <a:t>Hongyuan</a:t>
            </a:r>
            <a:r>
              <a:rPr lang="en-US" dirty="0" smtClean="0"/>
              <a:t> Zhang</a:t>
            </a:r>
          </a:p>
          <a:p>
            <a:pPr>
              <a:defRPr/>
            </a:pPr>
            <a:r>
              <a:rPr lang="en-US" dirty="0" smtClean="0"/>
              <a:t>Result: 27Y/0N/14A, passed</a:t>
            </a:r>
            <a:endParaRPr lang="en-US" dirty="0"/>
          </a:p>
        </p:txBody>
      </p:sp>
      <p:sp>
        <p:nvSpPr>
          <p:cNvPr id="34820" name="Foliennummernplatzhalt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zh-CN" sz="1200" b="0" smtClean="0"/>
              <a:t>Slide </a:t>
            </a:r>
            <a:fld id="{F841A227-5FCA-44E0-B052-9E91F3F84C53}" type="slidenum">
              <a:rPr lang="en-GB" altLang="zh-CN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zh-CN" sz="1200" b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294967295"/>
          </p:nvPr>
        </p:nvSpPr>
        <p:spPr>
          <a:xfrm>
            <a:off x="5357813" y="6475413"/>
            <a:ext cx="3184525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dirty="0"/>
              <a:t>Bo Sun (ZTE)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874837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357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6528</TotalTime>
  <Words>513</Words>
  <Application>Microsoft Office PowerPoint</Application>
  <PresentationFormat>On-screen Show (4:3)</PresentationFormat>
  <Paragraphs>123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 Unicode MS</vt:lpstr>
      <vt:lpstr>Gulim</vt:lpstr>
      <vt:lpstr>MS Gothic</vt:lpstr>
      <vt:lpstr>MS PGothic</vt:lpstr>
      <vt:lpstr>Arial</vt:lpstr>
      <vt:lpstr>Times New Roman</vt:lpstr>
      <vt:lpstr>802-11-BCS-Chair-Slides-Template</vt:lpstr>
      <vt:lpstr>Document</vt:lpstr>
      <vt:lpstr>Motion Booklet for IEEE 802.11 TGbd</vt:lpstr>
      <vt:lpstr>Abstract</vt:lpstr>
      <vt:lpstr>March 2019  FRD &amp; SFD Motions</vt:lpstr>
      <vt:lpstr>FRD&amp;SFD Motion #1</vt:lpstr>
      <vt:lpstr>FRD&amp;SFD Motion #2</vt:lpstr>
      <vt:lpstr>FRD&amp;SFD Motion #3</vt:lpstr>
      <vt:lpstr>FRD&amp;SFD Motion #4</vt:lpstr>
      <vt:lpstr>FRD&amp;SFD Motion #5</vt:lpstr>
      <vt:lpstr>FRD&amp;SFD Motion #6</vt:lpstr>
      <vt:lpstr>FRD&amp;SFD Motion #7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>CTPClassification=CTP_NT</cp:keywords>
  <dc:description/>
  <cp:lastModifiedBy>Sadeghi, Bahareh</cp:lastModifiedBy>
  <cp:revision>66</cp:revision>
  <cp:lastPrinted>1601-01-01T00:00:00Z</cp:lastPrinted>
  <dcterms:created xsi:type="dcterms:W3CDTF">2019-01-14T15:07:49Z</dcterms:created>
  <dcterms:modified xsi:type="dcterms:W3CDTF">2019-04-11T16:29:19Z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b1fd708c-2141-46e9-a4c2-9dbb2f944f3f</vt:lpwstr>
  </property>
  <property fmtid="{D5CDD505-2E9C-101B-9397-08002B2CF9AE}" pid="3" name="CTP_TimeStamp">
    <vt:lpwstr>2019-04-11 16:29:19Z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