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3" r:id="rId4"/>
    <p:sldId id="326" r:id="rId5"/>
    <p:sldId id="305" r:id="rId6"/>
    <p:sldId id="324" r:id="rId7"/>
    <p:sldId id="325" r:id="rId8"/>
    <p:sldId id="31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1 St. Louis, Missouri, USA" id="{A571B865-5D7B-4041-980E-8AE3B82F79D3}">
          <p14:sldIdLst>
            <p14:sldId id="303"/>
            <p14:sldId id="326"/>
            <p14:sldId id="305"/>
            <p14:sldId id="324"/>
            <p14:sldId id="325"/>
            <p14:sldId id="311"/>
          </p14:sldIdLst>
        </p14:section>
        <p14:section name="2019-03-10 Vancouver, CND" id="{B7CC20C1-E53E-104C-8211-A334DC38B488}">
          <p14:sldIdLst/>
        </p14:section>
        <p14:section name="20xx-yy Motions Template" id="{C8004D1A-F92A-D14B-BC6F-03E6AA5A2C45}">
          <p14:sldIdLst/>
        </p14:section>
        <p14:section name="Motion Templates" id="{769A356C-B36D-B44B-A133-E8CDD1B8C7D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5538" autoAdjust="0"/>
    <p:restoredTop sz="94643"/>
  </p:normalViewPr>
  <p:slideViewPr>
    <p:cSldViewPr>
      <p:cViewPr>
        <p:scale>
          <a:sx n="93" d="100"/>
          <a:sy n="93" d="100"/>
        </p:scale>
        <p:origin x="1699" y="23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 smtClean="0"/>
          </a:p>
          <a:p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Bo Sun (ZTE)</a:t>
            </a:r>
            <a:endParaRPr lang="en-GB" dirty="0" smtClean="0"/>
          </a:p>
          <a:p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802.11-19/0514r0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  <a:p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 smtClean="0"/>
              <a:t>TGbd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47349"/>
              </p:ext>
            </p:extLst>
          </p:nvPr>
        </p:nvGraphicFramePr>
        <p:xfrm>
          <a:off x="508000" y="2290763"/>
          <a:ext cx="79994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Document" r:id="rId4" imgW="8267030" imgH="2515421" progId="Word.Document.8">
                  <p:embed/>
                </p:oleObj>
              </mc:Choice>
              <mc:Fallback>
                <p:oleObj name="Document" r:id="rId4" imgW="8267030" imgH="25154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90763"/>
                        <a:ext cx="7999413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</a:t>
            </a:r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Booklet </a:t>
            </a:r>
            <a:r>
              <a:rPr lang="en-GB" dirty="0"/>
              <a:t>for the </a:t>
            </a:r>
            <a:r>
              <a:rPr lang="en-GB" dirty="0" err="1" smtClean="0"/>
              <a:t>TGbd</a:t>
            </a:r>
            <a:r>
              <a:rPr lang="en-GB" dirty="0" smtClean="0"/>
              <a:t> motions related to FRD and SFD.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</a:t>
            </a:r>
            <a:r>
              <a:rPr lang="en-US" dirty="0" smtClean="0"/>
              <a:t>#</a:t>
            </a:r>
            <a:r>
              <a:rPr lang="en-US" dirty="0"/>
              <a:t>5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Vancouver, BC, </a:t>
            </a:r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</p:spPr>
        <p:txBody>
          <a:bodyPr/>
          <a:lstStyle/>
          <a:p>
            <a:r>
              <a:rPr lang="en-US" altLang="ko-KR" dirty="0"/>
              <a:t>Move </a:t>
            </a:r>
            <a:r>
              <a:rPr lang="en-US" altLang="ko-KR" dirty="0" smtClean="0"/>
              <a:t>to update the 11bd FRD according to the changes captured in document 11-19/0511r1. </a:t>
            </a:r>
            <a:endParaRPr lang="en-US" altLang="ko-KR" dirty="0"/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Bahar</a:t>
            </a:r>
            <a:r>
              <a:rPr lang="en-US" dirty="0" smtClean="0"/>
              <a:t> Sadeghi</a:t>
            </a:r>
            <a:endParaRPr lang="en-US" dirty="0"/>
          </a:p>
          <a:p>
            <a:r>
              <a:rPr lang="en-US" dirty="0" smtClean="0"/>
              <a:t>Seconded: </a:t>
            </a:r>
            <a:endParaRPr lang="en-US" dirty="0"/>
          </a:p>
          <a:p>
            <a:r>
              <a:rPr lang="en-US" dirty="0" smtClean="0"/>
              <a:t>Result: </a:t>
            </a:r>
            <a:r>
              <a:rPr lang="en-US" strike="sngStrike" dirty="0" smtClean="0"/>
              <a:t>Approved </a:t>
            </a:r>
            <a:r>
              <a:rPr lang="en-US" strike="sngStrike" dirty="0"/>
              <a:t>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43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952344"/>
          </a:xfrm>
        </p:spPr>
        <p:txBody>
          <a:bodyPr/>
          <a:lstStyle/>
          <a:p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“ </a:t>
            </a:r>
            <a:r>
              <a:rPr lang="en-US" altLang="ko-KR" dirty="0" smtClean="0"/>
              <a:t>11bd </a:t>
            </a:r>
            <a:r>
              <a:rPr lang="en-US" altLang="ko-KR" dirty="0"/>
              <a:t>PPDU format includes L-STF, L-LTF, and L-SIG fields as shown in Figure 3.x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L-STF means short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L-LTF means long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L-SIG means signal field of 11p</a:t>
            </a:r>
            <a:r>
              <a:rPr lang="en-US" altLang="ko-KR" dirty="0" smtClean="0"/>
              <a:t>.”</a:t>
            </a:r>
          </a:p>
          <a:p>
            <a:pPr marL="914400" lvl="2" indent="0"/>
            <a:endParaRPr lang="en-US" altLang="ko-KR" dirty="0" smtClean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r>
              <a:rPr lang="en-US" dirty="0" smtClean="0"/>
              <a:t>Seconded: </a:t>
            </a:r>
            <a:endParaRPr lang="en-US" dirty="0"/>
          </a:p>
          <a:p>
            <a:r>
              <a:rPr lang="en-US" dirty="0" smtClean="0"/>
              <a:t>Result: </a:t>
            </a:r>
            <a:r>
              <a:rPr lang="en-US" strike="sngStrike" dirty="0" smtClean="0"/>
              <a:t>Approved </a:t>
            </a:r>
            <a:r>
              <a:rPr lang="en-US" strike="sngStrike" dirty="0"/>
              <a:t>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="" xmlns:a16="http://schemas.microsoft.com/office/drawing/2014/main" id="{DAF506F7-F99D-4B50-A07F-A162B6A7EB22}"/>
              </a:ext>
            </a:extLst>
          </p:cNvPr>
          <p:cNvSpPr/>
          <p:nvPr/>
        </p:nvSpPr>
        <p:spPr bwMode="auto">
          <a:xfrm>
            <a:off x="4226463" y="3771512"/>
            <a:ext cx="3586676" cy="45612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="" xmlns:a16="http://schemas.microsoft.com/office/drawing/2014/main" id="{573E450A-FCB5-4427-952D-02142D7274EE}"/>
              </a:ext>
            </a:extLst>
          </p:cNvPr>
          <p:cNvSpPr/>
          <p:nvPr/>
        </p:nvSpPr>
        <p:spPr bwMode="auto">
          <a:xfrm>
            <a:off x="2092863" y="377399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="" xmlns:a16="http://schemas.microsoft.com/office/drawing/2014/main" id="{2EA37F91-2057-4371-8ADB-0C2C816B1450}"/>
              </a:ext>
            </a:extLst>
          </p:cNvPr>
          <p:cNvSpPr/>
          <p:nvPr/>
        </p:nvSpPr>
        <p:spPr bwMode="auto">
          <a:xfrm>
            <a:off x="1330862" y="3773999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D31ABE0-7259-4615-83EC-3F340738DF4A}"/>
              </a:ext>
            </a:extLst>
          </p:cNvPr>
          <p:cNvSpPr/>
          <p:nvPr/>
        </p:nvSpPr>
        <p:spPr bwMode="auto">
          <a:xfrm>
            <a:off x="3159663" y="377287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cxnSp>
        <p:nvCxnSpPr>
          <p:cNvPr id="11" name="직선 화살표 연결선 12"/>
          <p:cNvCxnSpPr/>
          <p:nvPr/>
        </p:nvCxnSpPr>
        <p:spPr bwMode="auto">
          <a:xfrm flipV="1">
            <a:off x="1352779" y="4319357"/>
            <a:ext cx="6429600" cy="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TextBox 13"/>
          <p:cNvSpPr txBox="1"/>
          <p:nvPr/>
        </p:nvSpPr>
        <p:spPr>
          <a:xfrm>
            <a:off x="3693063" y="4291553"/>
            <a:ext cx="95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sp>
        <p:nvSpPr>
          <p:cNvPr id="13" name="TextBox 7"/>
          <p:cNvSpPr txBox="1"/>
          <p:nvPr/>
        </p:nvSpPr>
        <p:spPr>
          <a:xfrm>
            <a:off x="3235862" y="4520153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b="1" dirty="0"/>
              <a:t>Figure 3.x 11bd PPDU format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</p:spPr>
        <p:txBody>
          <a:bodyPr/>
          <a:lstStyle/>
          <a:p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altLang="ko-KR" dirty="0"/>
              <a:t>11bd supports the 10MHz bandwidth PPDUs.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11bd supports the 20MHz bandwidth PPDUs. </a:t>
            </a:r>
            <a:r>
              <a:rPr lang="en-US" altLang="ko-KR" dirty="0" smtClean="0"/>
              <a:t>”</a:t>
            </a:r>
          </a:p>
          <a:p>
            <a:pPr marL="914400" lvl="2" indent="0"/>
            <a:endParaRPr lang="en-US" altLang="ko-KR" dirty="0" smtClean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 smtClean="0"/>
              <a:t>Result: </a:t>
            </a:r>
            <a:r>
              <a:rPr lang="en-US" strike="sngStrike" dirty="0" smtClean="0"/>
              <a:t>Approved </a:t>
            </a:r>
            <a:r>
              <a:rPr lang="en-US" strike="sngStrike" dirty="0"/>
              <a:t>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7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786251"/>
          </a:xfrm>
        </p:spPr>
        <p:txBody>
          <a:bodyPr/>
          <a:lstStyle/>
          <a:p>
            <a:r>
              <a:rPr lang="en-US" altLang="ko-KR" dirty="0"/>
              <a:t>Move to add the following text to section 3 in 11bd SFD. </a:t>
            </a:r>
          </a:p>
          <a:p>
            <a:pPr lvl="1"/>
            <a:r>
              <a:rPr lang="en-US" dirty="0" smtClean="0"/>
              <a:t>“</a:t>
            </a:r>
            <a:r>
              <a:rPr lang="en-US" altLang="ko-KR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20MHz bandwidth,  L-STF, L-LTF, and L-SIG for 10MHz PPDU are duplicated as</a:t>
            </a:r>
            <a:r>
              <a:rPr lang="ko-KR" altLang="en-US" dirty="0"/>
              <a:t> </a:t>
            </a:r>
            <a:r>
              <a:rPr lang="en-US" altLang="ko-KR" dirty="0"/>
              <a:t>shown in the figure below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marL="914400" lvl="2" indent="0"/>
            <a:endParaRPr lang="en-US" altLang="ko-KR" dirty="0" smtClean="0"/>
          </a:p>
          <a:p>
            <a:pPr marL="914400" lvl="2" indent="0"/>
            <a:endParaRPr lang="en-US" altLang="ko-KR" dirty="0"/>
          </a:p>
          <a:p>
            <a:pPr marL="914400" lvl="2" indent="0"/>
            <a:endParaRPr lang="en-US" altLang="ko-KR" dirty="0" smtClean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 smtClean="0"/>
              <a:t>Result: </a:t>
            </a:r>
            <a:r>
              <a:rPr lang="en-US" strike="sngStrike" dirty="0" smtClean="0"/>
              <a:t>Approved </a:t>
            </a:r>
            <a:r>
              <a:rPr lang="en-US" strike="sngStrike" dirty="0"/>
              <a:t>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  <a:p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lc="http://schemas.openxmlformats.org/drawingml/2006/lockedCanvas" xmlns="" xmlns:a16="http://schemas.microsoft.com/office/drawing/2014/main" id="{0B7D8621-6557-4555-9AE1-7F03BA37271F}"/>
              </a:ext>
            </a:extLst>
          </p:cNvPr>
          <p:cNvSpPr/>
          <p:nvPr/>
        </p:nvSpPr>
        <p:spPr bwMode="auto">
          <a:xfrm>
            <a:off x="4672343" y="2882089"/>
            <a:ext cx="3519157" cy="91224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25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lc="http://schemas.openxmlformats.org/drawingml/2006/lockedCanvas" xmlns="" xmlns:a16="http://schemas.microsoft.com/office/drawing/2014/main" id="{34B398B0-3842-49E1-987D-527DCFB87BFB}"/>
              </a:ext>
            </a:extLst>
          </p:cNvPr>
          <p:cNvCxnSpPr>
            <a:cxnSpLocks/>
          </p:cNvCxnSpPr>
          <p:nvPr/>
        </p:nvCxnSpPr>
        <p:spPr bwMode="auto">
          <a:xfrm>
            <a:off x="1661783" y="2852936"/>
            <a:ext cx="0" cy="456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54FB14-DE84-4905-8ACB-338FFC20E2FB}"/>
              </a:ext>
            </a:extLst>
          </p:cNvPr>
          <p:cNvCxnSpPr>
            <a:cxnSpLocks/>
          </p:cNvCxnSpPr>
          <p:nvPr/>
        </p:nvCxnSpPr>
        <p:spPr bwMode="auto">
          <a:xfrm>
            <a:off x="1657020" y="3334963"/>
            <a:ext cx="0" cy="455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9">
            <a:extLst>
              <a:ext uri="{FF2B5EF4-FFF2-40B4-BE49-F238E27FC236}">
                <a16:creationId xmlns:lc="http://schemas.openxmlformats.org/drawingml/2006/lockedCanvas" xmlns="" xmlns:a16="http://schemas.microsoft.com/office/drawing/2014/main" id="{0562F337-C184-41A8-B6DF-F195D9C40720}"/>
              </a:ext>
            </a:extLst>
          </p:cNvPr>
          <p:cNvSpPr txBox="1"/>
          <p:nvPr/>
        </p:nvSpPr>
        <p:spPr>
          <a:xfrm rot="16200000">
            <a:off x="1080458" y="2748817"/>
            <a:ext cx="400110" cy="6421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10MHz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lc="http://schemas.openxmlformats.org/drawingml/2006/lockedCanvas" xmlns="" xmlns:a16="http://schemas.microsoft.com/office/drawing/2014/main" id="{1B0AE5CC-727D-4B89-B68D-C40E89ED9EF1}"/>
              </a:ext>
            </a:extLst>
          </p:cNvPr>
          <p:cNvSpPr txBox="1"/>
          <p:nvPr/>
        </p:nvSpPr>
        <p:spPr>
          <a:xfrm rot="16200000">
            <a:off x="1073527" y="3228066"/>
            <a:ext cx="400110" cy="6421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10MHz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lc="http://schemas.openxmlformats.org/drawingml/2006/lockedCanvas" xmlns="" xmlns:a16="http://schemas.microsoft.com/office/drawing/2014/main" id="{4266BA2D-7C9E-46A8-AA14-B44D5F58C11A}"/>
              </a:ext>
            </a:extLst>
          </p:cNvPr>
          <p:cNvSpPr/>
          <p:nvPr/>
        </p:nvSpPr>
        <p:spPr bwMode="auto">
          <a:xfrm>
            <a:off x="2540622" y="288320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lc="http://schemas.openxmlformats.org/drawingml/2006/lockedCanvas" xmlns="" xmlns:a16="http://schemas.microsoft.com/office/drawing/2014/main" id="{9BE5A1EF-178D-4415-891E-71DA56BDD6D1}"/>
              </a:ext>
            </a:extLst>
          </p:cNvPr>
          <p:cNvSpPr/>
          <p:nvPr/>
        </p:nvSpPr>
        <p:spPr bwMode="auto">
          <a:xfrm>
            <a:off x="1778621" y="2883209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lc="http://schemas.openxmlformats.org/drawingml/2006/lockedCanvas" xmlns="" xmlns:a16="http://schemas.microsoft.com/office/drawing/2014/main" id="{FEBF339F-8D82-456C-A343-984EDA4B9679}"/>
              </a:ext>
            </a:extLst>
          </p:cNvPr>
          <p:cNvSpPr/>
          <p:nvPr/>
        </p:nvSpPr>
        <p:spPr bwMode="auto">
          <a:xfrm>
            <a:off x="3607422" y="288208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lc="http://schemas.openxmlformats.org/drawingml/2006/lockedCanvas" xmlns="" xmlns:a16="http://schemas.microsoft.com/office/drawing/2014/main" id="{B2FD6B86-78F8-432D-8229-B8B61E5F9865}"/>
              </a:ext>
            </a:extLst>
          </p:cNvPr>
          <p:cNvSpPr/>
          <p:nvPr/>
        </p:nvSpPr>
        <p:spPr bwMode="auto">
          <a:xfrm>
            <a:off x="2539682" y="3335728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lc="http://schemas.openxmlformats.org/drawingml/2006/lockedCanvas" xmlns="" xmlns:a16="http://schemas.microsoft.com/office/drawing/2014/main" id="{2C33B12E-A736-444B-8DA5-5E46B662D1A8}"/>
              </a:ext>
            </a:extLst>
          </p:cNvPr>
          <p:cNvSpPr/>
          <p:nvPr/>
        </p:nvSpPr>
        <p:spPr bwMode="auto">
          <a:xfrm>
            <a:off x="1777681" y="3335728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lc="http://schemas.openxmlformats.org/drawingml/2006/lockedCanvas" xmlns="" xmlns:a16="http://schemas.microsoft.com/office/drawing/2014/main" id="{961D4D9C-8A67-4363-A459-771C41345DAC}"/>
              </a:ext>
            </a:extLst>
          </p:cNvPr>
          <p:cNvSpPr/>
          <p:nvPr/>
        </p:nvSpPr>
        <p:spPr bwMode="auto">
          <a:xfrm>
            <a:off x="3606482" y="3334608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cxnSp>
        <p:nvCxnSpPr>
          <p:cNvPr id="25" name="직선 화살표 연결선 17"/>
          <p:cNvCxnSpPr/>
          <p:nvPr/>
        </p:nvCxnSpPr>
        <p:spPr bwMode="auto">
          <a:xfrm flipV="1">
            <a:off x="1761900" y="3943128"/>
            <a:ext cx="6429600" cy="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6" name="TextBox 18"/>
          <p:cNvSpPr txBox="1"/>
          <p:nvPr/>
        </p:nvSpPr>
        <p:spPr>
          <a:xfrm>
            <a:off x="4125900" y="3988198"/>
            <a:ext cx="95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dirty="0" smtClean="0"/>
              <a:t>11bd PPDU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83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</a:t>
            </a:r>
            <a:r>
              <a:rPr lang="en-US" dirty="0" smtClean="0"/>
              <a:t>LDPC” 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smtClean="0"/>
              <a:t>Prashant Sharma</a:t>
            </a:r>
            <a:endParaRPr lang="en-US" dirty="0"/>
          </a:p>
          <a:p>
            <a:r>
              <a:rPr lang="en-US" dirty="0"/>
              <a:t>Second:	</a:t>
            </a:r>
          </a:p>
          <a:p>
            <a:r>
              <a:rPr lang="en-US" dirty="0" smtClean="0"/>
              <a:t>Result: </a:t>
            </a:r>
            <a:r>
              <a:rPr lang="en-US" strike="sngStrike" dirty="0" smtClean="0"/>
              <a:t>Approved </a:t>
            </a:r>
            <a:r>
              <a:rPr lang="en-US" strike="sngStrike" dirty="0"/>
              <a:t>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Y/N/A: 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963</TotalTime>
  <Words>387</Words>
  <Application>Microsoft Office PowerPoint</Application>
  <PresentationFormat>On-screen Show (4:3)</PresentationFormat>
  <Paragraphs>109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굴림</vt:lpstr>
      <vt:lpstr>Times New Roman</vt:lpstr>
      <vt:lpstr>802-11-BCS-Chair-Slides-Template</vt:lpstr>
      <vt:lpstr>Document</vt:lpstr>
      <vt:lpstr>Motion Booklet for IEEE 802.11 TGbd</vt:lpstr>
      <vt:lpstr>Abstract</vt:lpstr>
      <vt:lpstr>March 2019  FRD &amp; SFD Motions</vt:lpstr>
      <vt:lpstr>Motion #1</vt:lpstr>
      <vt:lpstr>Motion #2</vt:lpstr>
      <vt:lpstr>Motion #3</vt:lpstr>
      <vt:lpstr>Motion #4</vt:lpstr>
      <vt:lpstr>Motion #5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>CTPClassification=CTP_NT</cp:keywords>
  <dc:description/>
  <cp:lastModifiedBy>Sadeghi, Bahareh</cp:lastModifiedBy>
  <cp:revision>59</cp:revision>
  <cp:lastPrinted>1601-01-01T00:00:00Z</cp:lastPrinted>
  <dcterms:created xsi:type="dcterms:W3CDTF">2019-01-14T15:07:49Z</dcterms:created>
  <dcterms:modified xsi:type="dcterms:W3CDTF">2019-03-14T23:04:28Z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b1fd708c-2141-46e9-a4c2-9dbb2f944f3f</vt:lpwstr>
  </property>
  <property fmtid="{D5CDD505-2E9C-101B-9397-08002B2CF9AE}" pid="3" name="CTP_TimeStamp">
    <vt:lpwstr>2019-03-14 21:22:13Z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