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69" r:id="rId2"/>
    <p:sldId id="272" r:id="rId3"/>
    <p:sldId id="293" r:id="rId4"/>
    <p:sldId id="303" r:id="rId5"/>
    <p:sldId id="304" r:id="rId6"/>
    <p:sldId id="302" r:id="rId7"/>
    <p:sldId id="290" r:id="rId8"/>
    <p:sldId id="296"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170"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802.11-16/0190r0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January 2016</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Joseph Levy (InterDigital)</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C5F82844-D3D8-4E2F-BC31-F893CF7EFBD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3379616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802.11-16/0190r0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January 2016</a:t>
            </a:r>
          </a:p>
        </p:txBody>
      </p:sp>
      <p:sp>
        <p:nvSpPr>
          <p:cNvPr id="1843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Joseph Levy (InterDigital)</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A8AE28EE-710A-423D-918F-3472049856C0}"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23309609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p>
            <a:r>
              <a:rPr lang="en-US"/>
              <a:t>doc.: IEEE 802.11-16/0190r0</a:t>
            </a:r>
          </a:p>
        </p:txBody>
      </p:sp>
      <p:sp>
        <p:nvSpPr>
          <p:cNvPr id="19459" name="Rectangle 3"/>
          <p:cNvSpPr>
            <a:spLocks noGrp="1" noChangeArrowheads="1"/>
          </p:cNvSpPr>
          <p:nvPr>
            <p:ph type="dt" sz="quarter" idx="1"/>
          </p:nvPr>
        </p:nvSpPr>
        <p:spPr>
          <a:noFill/>
        </p:spPr>
        <p:txBody>
          <a:bodyPr/>
          <a:lstStyle/>
          <a:p>
            <a:r>
              <a:rPr lang="en-US"/>
              <a:t>January 2016</a:t>
            </a:r>
          </a:p>
        </p:txBody>
      </p:sp>
      <p:sp>
        <p:nvSpPr>
          <p:cNvPr id="19460" name="Rectangle 6"/>
          <p:cNvSpPr>
            <a:spLocks noGrp="1" noChangeArrowheads="1"/>
          </p:cNvSpPr>
          <p:nvPr>
            <p:ph type="ftr" sz="quarter" idx="4"/>
          </p:nvPr>
        </p:nvSpPr>
        <p:spPr>
          <a:noFill/>
        </p:spPr>
        <p:txBody>
          <a:bodyPr/>
          <a:lstStyle/>
          <a:p>
            <a:pPr lvl="4"/>
            <a:r>
              <a:rPr lang="en-US"/>
              <a:t>Joseph Levy (InterDigital)</a:t>
            </a:r>
          </a:p>
        </p:txBody>
      </p:sp>
      <p:sp>
        <p:nvSpPr>
          <p:cNvPr id="19461" name="Rectangle 7"/>
          <p:cNvSpPr>
            <a:spLocks noGrp="1" noChangeArrowheads="1"/>
          </p:cNvSpPr>
          <p:nvPr>
            <p:ph type="sldNum" sz="quarter" idx="5"/>
          </p:nvPr>
        </p:nvSpPr>
        <p:spPr>
          <a:noFill/>
        </p:spPr>
        <p:txBody>
          <a:bodyPr/>
          <a:lstStyle/>
          <a:p>
            <a:r>
              <a:rPr lang="en-US"/>
              <a:t>Page </a:t>
            </a:r>
            <a:fld id="{7441BA8B-EA44-4BCB-8894-4A698C9D9ECD}" type="slidenum">
              <a:rPr lang="en-US" smtClean="0"/>
              <a:pPr/>
              <a:t>1</a:t>
            </a:fld>
            <a:endParaRPr lang="en-US"/>
          </a:p>
        </p:txBody>
      </p:sp>
      <p:sp>
        <p:nvSpPr>
          <p:cNvPr id="19462" name="Rectangle 2"/>
          <p:cNvSpPr>
            <a:spLocks noGrp="1" noRot="1" noChangeAspect="1" noChangeArrowheads="1" noTextEdit="1"/>
          </p:cNvSpPr>
          <p:nvPr>
            <p:ph type="sldImg"/>
          </p:nvPr>
        </p:nvSpPr>
        <p:spPr>
          <a:xfrm>
            <a:off x="1154113" y="701675"/>
            <a:ext cx="4625975" cy="3468688"/>
          </a:xfrm>
          <a:ln/>
        </p:spPr>
      </p:sp>
      <p:sp>
        <p:nvSpPr>
          <p:cNvPr id="19463"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0369399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p:spPr>
        <p:txBody>
          <a:bodyPr/>
          <a:lstStyle/>
          <a:p>
            <a:r>
              <a:rPr lang="en-US"/>
              <a:t>doc.: IEEE 802.11-16/0190r0</a:t>
            </a:r>
          </a:p>
        </p:txBody>
      </p:sp>
      <p:sp>
        <p:nvSpPr>
          <p:cNvPr id="20483" name="Rectangle 3"/>
          <p:cNvSpPr>
            <a:spLocks noGrp="1" noChangeArrowheads="1"/>
          </p:cNvSpPr>
          <p:nvPr>
            <p:ph type="dt" sz="quarter" idx="1"/>
          </p:nvPr>
        </p:nvSpPr>
        <p:spPr>
          <a:noFill/>
        </p:spPr>
        <p:txBody>
          <a:bodyPr/>
          <a:lstStyle/>
          <a:p>
            <a:r>
              <a:rPr lang="en-US"/>
              <a:t>January 2016</a:t>
            </a:r>
          </a:p>
        </p:txBody>
      </p:sp>
      <p:sp>
        <p:nvSpPr>
          <p:cNvPr id="20484" name="Rectangle 6"/>
          <p:cNvSpPr>
            <a:spLocks noGrp="1" noChangeArrowheads="1"/>
          </p:cNvSpPr>
          <p:nvPr>
            <p:ph type="ftr" sz="quarter" idx="4"/>
          </p:nvPr>
        </p:nvSpPr>
        <p:spPr>
          <a:noFill/>
        </p:spPr>
        <p:txBody>
          <a:bodyPr/>
          <a:lstStyle/>
          <a:p>
            <a:pPr lvl="4"/>
            <a:r>
              <a:rPr lang="en-US"/>
              <a:t>Joseph Levy (InterDigital)</a:t>
            </a:r>
          </a:p>
        </p:txBody>
      </p:sp>
      <p:sp>
        <p:nvSpPr>
          <p:cNvPr id="20485" name="Rectangle 7"/>
          <p:cNvSpPr>
            <a:spLocks noGrp="1" noChangeArrowheads="1"/>
          </p:cNvSpPr>
          <p:nvPr>
            <p:ph type="sldNum" sz="quarter" idx="5"/>
          </p:nvPr>
        </p:nvSpPr>
        <p:spPr>
          <a:noFill/>
        </p:spPr>
        <p:txBody>
          <a:bodyPr/>
          <a:lstStyle/>
          <a:p>
            <a:r>
              <a:rPr lang="en-US"/>
              <a:t>Page </a:t>
            </a:r>
            <a:fld id="{F12C820A-A132-4231-BE0A-AC79B82FD720}" type="slidenum">
              <a:rPr lang="en-US" smtClean="0"/>
              <a:pPr/>
              <a:t>2</a:t>
            </a:fld>
            <a:endParaRPr lang="en-US"/>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17278914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3</a:t>
            </a:fld>
            <a:endParaRPr lang="en-US"/>
          </a:p>
        </p:txBody>
      </p:sp>
    </p:spTree>
    <p:extLst>
      <p:ext uri="{BB962C8B-B14F-4D97-AF65-F5344CB8AC3E}">
        <p14:creationId xmlns:p14="http://schemas.microsoft.com/office/powerpoint/2010/main" val="5917501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4</a:t>
            </a:fld>
            <a:endParaRPr lang="en-US"/>
          </a:p>
        </p:txBody>
      </p:sp>
    </p:spTree>
    <p:extLst>
      <p:ext uri="{BB962C8B-B14F-4D97-AF65-F5344CB8AC3E}">
        <p14:creationId xmlns:p14="http://schemas.microsoft.com/office/powerpoint/2010/main" val="28509199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5</a:t>
            </a:fld>
            <a:endParaRPr lang="en-US"/>
          </a:p>
        </p:txBody>
      </p:sp>
    </p:spTree>
    <p:extLst>
      <p:ext uri="{BB962C8B-B14F-4D97-AF65-F5344CB8AC3E}">
        <p14:creationId xmlns:p14="http://schemas.microsoft.com/office/powerpoint/2010/main" val="15792492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6</a:t>
            </a:fld>
            <a:endParaRPr lang="en-US"/>
          </a:p>
        </p:txBody>
      </p:sp>
    </p:spTree>
    <p:extLst>
      <p:ext uri="{BB962C8B-B14F-4D97-AF65-F5344CB8AC3E}">
        <p14:creationId xmlns:p14="http://schemas.microsoft.com/office/powerpoint/2010/main" val="39997700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1154113" y="701675"/>
            <a:ext cx="4625975" cy="3468688"/>
          </a:xfrm>
          <a:ln/>
        </p:spPr>
      </p:sp>
      <p:sp>
        <p:nvSpPr>
          <p:cNvPr id="23555" name="Notes Placeholder 2"/>
          <p:cNvSpPr>
            <a:spLocks noGrp="1"/>
          </p:cNvSpPr>
          <p:nvPr>
            <p:ph type="body" idx="1"/>
          </p:nvPr>
        </p:nvSpPr>
        <p:spPr>
          <a:noFill/>
          <a:ln/>
        </p:spPr>
        <p:txBody>
          <a:bodyPr/>
          <a:lstStyle/>
          <a:p>
            <a:endParaRPr lang="en-US"/>
          </a:p>
        </p:txBody>
      </p:sp>
      <p:sp>
        <p:nvSpPr>
          <p:cNvPr id="23556" name="Header Placeholder 3"/>
          <p:cNvSpPr>
            <a:spLocks noGrp="1"/>
          </p:cNvSpPr>
          <p:nvPr>
            <p:ph type="hdr" sz="quarter"/>
          </p:nvPr>
        </p:nvSpPr>
        <p:spPr>
          <a:noFill/>
        </p:spPr>
        <p:txBody>
          <a:bodyPr/>
          <a:lstStyle/>
          <a:p>
            <a:r>
              <a:rPr lang="en-US"/>
              <a:t>doc.: IEEE 802.11-16/0190r0</a:t>
            </a:r>
          </a:p>
        </p:txBody>
      </p:sp>
      <p:sp>
        <p:nvSpPr>
          <p:cNvPr id="23557" name="Date Placeholder 4"/>
          <p:cNvSpPr>
            <a:spLocks noGrp="1"/>
          </p:cNvSpPr>
          <p:nvPr>
            <p:ph type="dt" sz="quarter" idx="1"/>
          </p:nvPr>
        </p:nvSpPr>
        <p:spPr>
          <a:noFill/>
        </p:spPr>
        <p:txBody>
          <a:bodyPr/>
          <a:lstStyle/>
          <a:p>
            <a:r>
              <a:rPr lang="en-US"/>
              <a:t>January 2016</a:t>
            </a:r>
          </a:p>
        </p:txBody>
      </p:sp>
      <p:sp>
        <p:nvSpPr>
          <p:cNvPr id="23558" name="Footer Placeholder 5"/>
          <p:cNvSpPr>
            <a:spLocks noGrp="1"/>
          </p:cNvSpPr>
          <p:nvPr>
            <p:ph type="ftr" sz="quarter" idx="4"/>
          </p:nvPr>
        </p:nvSpPr>
        <p:spPr>
          <a:noFill/>
        </p:spPr>
        <p:txBody>
          <a:bodyPr/>
          <a:lstStyle/>
          <a:p>
            <a:pPr lvl="4"/>
            <a:r>
              <a:rPr lang="en-US"/>
              <a:t>Joseph Levy (InterDigital)</a:t>
            </a:r>
          </a:p>
        </p:txBody>
      </p:sp>
      <p:sp>
        <p:nvSpPr>
          <p:cNvPr id="23559" name="Slide Number Placeholder 6"/>
          <p:cNvSpPr>
            <a:spLocks noGrp="1"/>
          </p:cNvSpPr>
          <p:nvPr>
            <p:ph type="sldNum" sz="quarter" idx="5"/>
          </p:nvPr>
        </p:nvSpPr>
        <p:spPr>
          <a:noFill/>
        </p:spPr>
        <p:txBody>
          <a:bodyPr/>
          <a:lstStyle/>
          <a:p>
            <a:r>
              <a:rPr lang="en-US"/>
              <a:t>Page </a:t>
            </a:r>
            <a:fld id="{0BDA00EA-C510-44A9-980E-C8DBCAD60F3A}" type="slidenum">
              <a:rPr lang="en-US" smtClean="0"/>
              <a:pPr/>
              <a:t>7</a:t>
            </a:fld>
            <a:endParaRPr lang="en-US"/>
          </a:p>
        </p:txBody>
      </p:sp>
    </p:spTree>
    <p:extLst>
      <p:ext uri="{BB962C8B-B14F-4D97-AF65-F5344CB8AC3E}">
        <p14:creationId xmlns:p14="http://schemas.microsoft.com/office/powerpoint/2010/main" val="4037739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1154113" y="701675"/>
            <a:ext cx="4625975" cy="3468688"/>
          </a:xfrm>
          <a:ln/>
        </p:spPr>
      </p:sp>
      <p:sp>
        <p:nvSpPr>
          <p:cNvPr id="23555" name="Notes Placeholder 2"/>
          <p:cNvSpPr>
            <a:spLocks noGrp="1"/>
          </p:cNvSpPr>
          <p:nvPr>
            <p:ph type="body" idx="1"/>
          </p:nvPr>
        </p:nvSpPr>
        <p:spPr>
          <a:noFill/>
          <a:ln/>
        </p:spPr>
        <p:txBody>
          <a:bodyPr/>
          <a:lstStyle/>
          <a:p>
            <a:endParaRPr lang="en-US"/>
          </a:p>
        </p:txBody>
      </p:sp>
      <p:sp>
        <p:nvSpPr>
          <p:cNvPr id="23556" name="Header Placeholder 3"/>
          <p:cNvSpPr>
            <a:spLocks noGrp="1"/>
          </p:cNvSpPr>
          <p:nvPr>
            <p:ph type="hdr" sz="quarter"/>
          </p:nvPr>
        </p:nvSpPr>
        <p:spPr>
          <a:noFill/>
        </p:spPr>
        <p:txBody>
          <a:bodyPr/>
          <a:lstStyle/>
          <a:p>
            <a:r>
              <a:rPr lang="en-US"/>
              <a:t>doc.: IEEE 802.11-16/0190r0</a:t>
            </a:r>
          </a:p>
        </p:txBody>
      </p:sp>
      <p:sp>
        <p:nvSpPr>
          <p:cNvPr id="23557" name="Date Placeholder 4"/>
          <p:cNvSpPr>
            <a:spLocks noGrp="1"/>
          </p:cNvSpPr>
          <p:nvPr>
            <p:ph type="dt" sz="quarter" idx="1"/>
          </p:nvPr>
        </p:nvSpPr>
        <p:spPr>
          <a:noFill/>
        </p:spPr>
        <p:txBody>
          <a:bodyPr/>
          <a:lstStyle/>
          <a:p>
            <a:r>
              <a:rPr lang="en-US"/>
              <a:t>January 2016</a:t>
            </a:r>
          </a:p>
        </p:txBody>
      </p:sp>
      <p:sp>
        <p:nvSpPr>
          <p:cNvPr id="23558" name="Footer Placeholder 5"/>
          <p:cNvSpPr>
            <a:spLocks noGrp="1"/>
          </p:cNvSpPr>
          <p:nvPr>
            <p:ph type="ftr" sz="quarter" idx="4"/>
          </p:nvPr>
        </p:nvSpPr>
        <p:spPr>
          <a:noFill/>
        </p:spPr>
        <p:txBody>
          <a:bodyPr/>
          <a:lstStyle/>
          <a:p>
            <a:pPr lvl="4"/>
            <a:r>
              <a:rPr lang="en-US"/>
              <a:t>Joseph Levy (InterDigital)</a:t>
            </a:r>
          </a:p>
        </p:txBody>
      </p:sp>
      <p:sp>
        <p:nvSpPr>
          <p:cNvPr id="23559" name="Slide Number Placeholder 6"/>
          <p:cNvSpPr>
            <a:spLocks noGrp="1"/>
          </p:cNvSpPr>
          <p:nvPr>
            <p:ph type="sldNum" sz="quarter" idx="5"/>
          </p:nvPr>
        </p:nvSpPr>
        <p:spPr>
          <a:noFill/>
        </p:spPr>
        <p:txBody>
          <a:bodyPr/>
          <a:lstStyle/>
          <a:p>
            <a:r>
              <a:rPr lang="en-US"/>
              <a:t>Page </a:t>
            </a:r>
            <a:fld id="{0BDA00EA-C510-44A9-980E-C8DBCAD60F3A}" type="slidenum">
              <a:rPr lang="en-US" smtClean="0"/>
              <a:pPr/>
              <a:t>8</a:t>
            </a:fld>
            <a:endParaRPr lang="en-US"/>
          </a:p>
        </p:txBody>
      </p:sp>
    </p:spTree>
    <p:extLst>
      <p:ext uri="{BB962C8B-B14F-4D97-AF65-F5344CB8AC3E}">
        <p14:creationId xmlns:p14="http://schemas.microsoft.com/office/powerpoint/2010/main" val="23665327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6"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F657D9E5-F02D-4AA7-B795-6D72BFD3543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6"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B6276E39-D40D-45EE-BB98-AEEAB1C4156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6"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A177F988-3EF9-4784-AC86-CD5C16932EA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6"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91C974D1-5F66-4D5B-932A-2DC0BB21FC6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7" name="Slide Number Placeholder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BA4BE456-3FE8-4C7D-BA70-D8903C2AAAE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9"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BFEB95BF-DBFA-4D98-8EC1-D3D333DB61A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CB3995D0-4C8C-441F-8566-9B527D4A87D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2878DC56-3D4A-4DDC-A5FE-22F351A5EA0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7" name="Slide Number Placeholder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B5DD4CD7-45B6-4358-B054-C482FA7F6BE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7" name="Slide Number Placeholder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0D15DCF0-9B53-4E58-859A-C01E6730380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685801" y="332601"/>
            <a:ext cx="7759700" cy="276999"/>
          </a:xfrm>
          <a:prstGeom prst="rect">
            <a:avLst/>
          </a:prstGeom>
          <a:noFill/>
          <a:ln w="9525">
            <a:noFill/>
            <a:miter lim="800000"/>
            <a:headEnd/>
            <a:tailEnd/>
          </a:ln>
          <a:effectLst/>
        </p:spPr>
        <p:txBody>
          <a:bodyPr wrap="square" lIns="0" tIns="0" rIns="0" bIns="0" numCol="1" anchor="t" anchorCtr="0">
            <a:spAutoFit/>
          </a:bodyPr>
          <a:lstStyle/>
          <a:p>
            <a:pPr marL="0" lvl="4" algn="just">
              <a:tabLst>
                <a:tab pos="4846320" algn="l"/>
              </a:tabLst>
              <a:defRPr/>
            </a:pPr>
            <a:r>
              <a:rPr lang="en-US" sz="1800" b="1" baseline="0" dirty="0"/>
              <a:t>March</a:t>
            </a:r>
            <a:r>
              <a:rPr lang="en-US" sz="1800" b="1" dirty="0"/>
              <a:t> 2019	doc.: IEEE 802.11-19/0498r0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2"/>
            <a:ext cx="7772400" cy="184666"/>
          </a:xfrm>
          <a:prstGeom prst="rect">
            <a:avLst/>
          </a:prstGeom>
          <a:noFill/>
          <a:ln w="9525">
            <a:noFill/>
            <a:miter lim="800000"/>
            <a:headEnd/>
            <a:tailEnd/>
          </a:ln>
          <a:effectLst/>
        </p:spPr>
        <p:txBody>
          <a:bodyPr wrap="square" lIns="0" tIns="0" rIns="0" bIns="0">
            <a:spAutoFit/>
          </a:bodyPr>
          <a:lstStyle/>
          <a:p>
            <a:pPr>
              <a:tabLst>
                <a:tab pos="3749040" algn="ctr"/>
                <a:tab pos="7662672" algn="r"/>
              </a:tabLst>
              <a:defRPr/>
            </a:pPr>
            <a:r>
              <a:rPr lang="en-US" dirty="0"/>
              <a:t>Report	Slide </a:t>
            </a:r>
            <a:fld id="{77B4D580-F81A-477B-82FA-805B1E489321}" type="slidenum">
              <a:rPr lang="en-US" smtClean="0"/>
              <a:t>‹#›</a:t>
            </a:fld>
            <a:r>
              <a:rPr lang="en-US" dirty="0"/>
              <a:t>	Mark Hamilton</a:t>
            </a:r>
            <a:r>
              <a:rPr lang="en-US" baseline="0" dirty="0"/>
              <a:t> (Ruckus/ARRIS)</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19/11-19-0241-03-0arc-arc-sc-agenda-mar-2019.ppt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datatracker.ietf.org/doc/draft-bi-savi-wlan"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a:noFill/>
        </p:spPr>
        <p:txBody>
          <a:bodyPr/>
          <a:lstStyle/>
          <a:p>
            <a:r>
              <a:rPr lang="en-US" dirty="0"/>
              <a:t>ARC Closing Report </a:t>
            </a:r>
          </a:p>
        </p:txBody>
      </p:sp>
      <p:sp>
        <p:nvSpPr>
          <p:cNvPr id="1031" name="Rectangle 6"/>
          <p:cNvSpPr>
            <a:spLocks noGrp="1" noChangeArrowheads="1"/>
          </p:cNvSpPr>
          <p:nvPr>
            <p:ph type="body" idx="1"/>
          </p:nvPr>
        </p:nvSpPr>
        <p:spPr>
          <a:xfrm>
            <a:off x="685800" y="1524000"/>
            <a:ext cx="7772400" cy="381000"/>
          </a:xfrm>
          <a:noFill/>
        </p:spPr>
        <p:txBody>
          <a:bodyPr/>
          <a:lstStyle/>
          <a:p>
            <a:pPr algn="ctr">
              <a:buFontTx/>
              <a:buNone/>
            </a:pPr>
            <a:r>
              <a:rPr lang="en-US" sz="2000" dirty="0"/>
              <a:t>Date:</a:t>
            </a:r>
            <a:r>
              <a:rPr lang="en-US" sz="2000" b="0" dirty="0"/>
              <a:t> 2019-03-13</a:t>
            </a:r>
          </a:p>
        </p:txBody>
      </p:sp>
      <p:graphicFrame>
        <p:nvGraphicFramePr>
          <p:cNvPr id="1026" name="Object 11"/>
          <p:cNvGraphicFramePr>
            <a:graphicFrameLocks noChangeAspect="1"/>
          </p:cNvGraphicFramePr>
          <p:nvPr>
            <p:extLst>
              <p:ext uri="{D42A27DB-BD31-4B8C-83A1-F6EECF244321}">
                <p14:modId xmlns:p14="http://schemas.microsoft.com/office/powerpoint/2010/main" val="2027934273"/>
              </p:ext>
            </p:extLst>
          </p:nvPr>
        </p:nvGraphicFramePr>
        <p:xfrm>
          <a:off x="519113" y="2286000"/>
          <a:ext cx="7613650" cy="2646363"/>
        </p:xfrm>
        <a:graphic>
          <a:graphicData uri="http://schemas.openxmlformats.org/presentationml/2006/ole">
            <mc:AlternateContent xmlns:mc="http://schemas.openxmlformats.org/markup-compatibility/2006">
              <mc:Choice xmlns:v="urn:schemas-microsoft-com:vml" Requires="v">
                <p:oleObj spid="_x0000_s1225" name="Document" r:id="rId4" imgW="8267030" imgH="2874253" progId="Word.Document.8">
                  <p:embed/>
                </p:oleObj>
              </mc:Choice>
              <mc:Fallback>
                <p:oleObj name="Document" r:id="rId4" imgW="8267030" imgH="2874253" progId="Word.Document.8">
                  <p:embed/>
                  <p:pic>
                    <p:nvPicPr>
                      <p:cNvPr id="0" name="Object 11"/>
                      <p:cNvPicPr>
                        <a:picLocks noChangeAspect="1" noChangeArrowheads="1"/>
                      </p:cNvPicPr>
                      <p:nvPr/>
                    </p:nvPicPr>
                    <p:blipFill>
                      <a:blip r:embed="rId5"/>
                      <a:srcRect/>
                      <a:stretch>
                        <a:fillRect/>
                      </a:stretch>
                    </p:blipFill>
                    <p:spPr bwMode="auto">
                      <a:xfrm>
                        <a:off x="519113" y="2286000"/>
                        <a:ext cx="7613650" cy="26463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t>Abstract</a:t>
            </a:r>
          </a:p>
        </p:txBody>
      </p:sp>
      <p:sp>
        <p:nvSpPr>
          <p:cNvPr id="14339" name="Rectangle 3"/>
          <p:cNvSpPr>
            <a:spLocks noGrp="1" noChangeArrowheads="1"/>
          </p:cNvSpPr>
          <p:nvPr>
            <p:ph idx="1"/>
          </p:nvPr>
        </p:nvSpPr>
        <p:spPr/>
        <p:txBody>
          <a:bodyPr/>
          <a:lstStyle/>
          <a:p>
            <a:pPr algn="ctr" eaLnBrk="1" hangingPunct="1">
              <a:buFontTx/>
              <a:buNone/>
            </a:pPr>
            <a:r>
              <a:rPr lang="en-US" dirty="0"/>
              <a:t>This document is the closing report for ARC SC, </a:t>
            </a:r>
          </a:p>
          <a:p>
            <a:pPr algn="ctr" eaLnBrk="1" hangingPunct="1">
              <a:buFontTx/>
              <a:buNone/>
            </a:pPr>
            <a:r>
              <a:rPr lang="en-US" dirty="0"/>
              <a:t>March 2019 Meeting in Vancouver, British Columbia, Canada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685800" y="685800"/>
            <a:ext cx="7772400" cy="609600"/>
          </a:xfrm>
        </p:spPr>
        <p:txBody>
          <a:bodyPr/>
          <a:lstStyle/>
          <a:p>
            <a:r>
              <a:rPr lang="en-US" dirty="0"/>
              <a:t>Work Completed</a:t>
            </a:r>
          </a:p>
        </p:txBody>
      </p:sp>
      <p:sp>
        <p:nvSpPr>
          <p:cNvPr id="15366" name="Rectangle 3"/>
          <p:cNvSpPr>
            <a:spLocks noGrp="1" noChangeArrowheads="1"/>
          </p:cNvSpPr>
          <p:nvPr>
            <p:ph type="body" idx="1"/>
          </p:nvPr>
        </p:nvSpPr>
        <p:spPr>
          <a:xfrm>
            <a:off x="381000" y="1371600"/>
            <a:ext cx="8382000" cy="4343400"/>
          </a:xfrm>
        </p:spPr>
        <p:txBody>
          <a:bodyPr/>
          <a:lstStyle/>
          <a:p>
            <a:pPr>
              <a:spcBef>
                <a:spcPts val="0"/>
              </a:spcBef>
            </a:pPr>
            <a:r>
              <a:rPr lang="en-US" dirty="0"/>
              <a:t>Agenda is here: </a:t>
            </a:r>
            <a:r>
              <a:rPr lang="en-US" dirty="0">
                <a:hlinkClick r:id="rId3"/>
              </a:rPr>
              <a:t>11-19/0241r3</a:t>
            </a:r>
            <a:r>
              <a:rPr lang="en-US" dirty="0"/>
              <a:t> </a:t>
            </a:r>
          </a:p>
          <a:p>
            <a:pPr>
              <a:spcBef>
                <a:spcPts val="0"/>
              </a:spcBef>
            </a:pPr>
            <a:r>
              <a:rPr lang="en-US" dirty="0"/>
              <a:t>MAC Address randomization and changing</a:t>
            </a:r>
          </a:p>
          <a:p>
            <a:pPr lvl="1">
              <a:spcBef>
                <a:spcPts val="0"/>
              </a:spcBef>
            </a:pPr>
            <a:r>
              <a:rPr lang="en-US" dirty="0"/>
              <a:t>Reviewed proposal to form a TIG to discuss any issues/concerns raised by random or changing MAC addresses, and determine if next steps are needed or desired</a:t>
            </a:r>
          </a:p>
          <a:p>
            <a:pPr lvl="1">
              <a:spcBef>
                <a:spcPts val="0"/>
              </a:spcBef>
            </a:pPr>
            <a:r>
              <a:rPr lang="en-US" dirty="0"/>
              <a:t>Presented the TIG proposal at mid-week plenary for feedback</a:t>
            </a:r>
          </a:p>
          <a:p>
            <a:pPr lvl="1">
              <a:spcBef>
                <a:spcPts val="0"/>
              </a:spcBef>
            </a:pPr>
            <a:r>
              <a:rPr lang="en-US" dirty="0"/>
              <a:t>Small updates to TIG proposal, based on feedback, to clarify scope</a:t>
            </a:r>
          </a:p>
          <a:p>
            <a:pPr lvl="1">
              <a:spcBef>
                <a:spcPts val="0"/>
              </a:spcBef>
            </a:pPr>
            <a:r>
              <a:rPr lang="en-US" dirty="0"/>
              <a:t>Will propose formally at Friday’s closing plenary</a:t>
            </a:r>
          </a:p>
          <a:p>
            <a:pPr>
              <a:spcBef>
                <a:spcPts val="0"/>
              </a:spcBef>
            </a:pPr>
            <a:r>
              <a:rPr lang="en-US" dirty="0"/>
              <a:t>Source Address Validation Improvements (SAVI)</a:t>
            </a:r>
          </a:p>
          <a:p>
            <a:pPr lvl="1">
              <a:spcBef>
                <a:spcPts val="0"/>
              </a:spcBef>
            </a:pPr>
            <a:r>
              <a:rPr lang="en-US" dirty="0"/>
              <a:t>Considered an </a:t>
            </a:r>
            <a:r>
              <a:rPr lang="en-US" altLang="en-US" dirty="0"/>
              <a:t>IETF draft on SAVI: </a:t>
            </a:r>
            <a:r>
              <a:rPr lang="en-GB" u="sng" dirty="0">
                <a:hlinkClick r:id="rId4"/>
              </a:rPr>
              <a:t>https://datatracker.ietf.org/doc/draft-bi-savi-wlan</a:t>
            </a:r>
            <a:r>
              <a:rPr lang="en-GB" u="sng" dirty="0"/>
              <a:t> </a:t>
            </a:r>
          </a:p>
          <a:p>
            <a:pPr lvl="1">
              <a:spcBef>
                <a:spcPts val="0"/>
              </a:spcBef>
            </a:pPr>
            <a:r>
              <a:rPr lang="en-GB" dirty="0"/>
              <a:t>We need more time, and some background to understand the context, before we have high-level comments</a:t>
            </a:r>
          </a:p>
          <a:p>
            <a:pPr lvl="1">
              <a:spcBef>
                <a:spcPts val="0"/>
              </a:spcBef>
            </a:pPr>
            <a:r>
              <a:rPr lang="en-GB" dirty="0"/>
              <a:t>Will review off-line for May meeting, checking 802.11 details for accuracy</a:t>
            </a:r>
            <a:endParaRPr lang="en-US" dirty="0"/>
          </a:p>
          <a:p>
            <a:pPr lvl="1">
              <a:spcBef>
                <a:spcPts val="0"/>
              </a:spcBef>
            </a:pPr>
            <a:endParaRPr lang="en-US" dirty="0"/>
          </a:p>
          <a:p>
            <a:pPr marL="457200" lvl="1" indent="0">
              <a:spcBef>
                <a:spcPts val="0"/>
              </a:spcBef>
              <a:buNone/>
            </a:pPr>
            <a:endParaRPr lang="en-US" dirty="0"/>
          </a:p>
          <a:p>
            <a:pPr>
              <a:spcBef>
                <a:spcPts val="0"/>
              </a:spcBef>
            </a:pPr>
            <a:endParaRPr lang="en-US" u="sng" dirty="0"/>
          </a:p>
        </p:txBody>
      </p:sp>
    </p:spTree>
    <p:extLst>
      <p:ext uri="{BB962C8B-B14F-4D97-AF65-F5344CB8AC3E}">
        <p14:creationId xmlns:p14="http://schemas.microsoft.com/office/powerpoint/2010/main" val="159427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685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381000" y="1295400"/>
            <a:ext cx="8382000" cy="4876800"/>
          </a:xfrm>
        </p:spPr>
        <p:txBody>
          <a:bodyPr/>
          <a:lstStyle/>
          <a:p>
            <a:pPr>
              <a:spcBef>
                <a:spcPts val="0"/>
              </a:spcBef>
            </a:pPr>
            <a:r>
              <a:rPr lang="en-US" dirty="0"/>
              <a:t>“What is an ESS?”</a:t>
            </a:r>
          </a:p>
          <a:p>
            <a:pPr lvl="1">
              <a:spcBef>
                <a:spcPts val="0"/>
              </a:spcBef>
            </a:pPr>
            <a:r>
              <a:rPr lang="en-US" dirty="0"/>
              <a:t>Focused in on the key aspects (we believe) of the ESS (infrastructure BSSs, per se) concept </a:t>
            </a:r>
          </a:p>
          <a:p>
            <a:pPr lvl="1">
              <a:spcBef>
                <a:spcPts val="0"/>
              </a:spcBef>
            </a:pPr>
            <a:r>
              <a:rPr lang="en-US" dirty="0"/>
              <a:t>Examined current definition and description in </a:t>
            </a:r>
            <a:r>
              <a:rPr lang="en-US" dirty="0" err="1"/>
              <a:t>REVmd</a:t>
            </a:r>
            <a:r>
              <a:rPr lang="en-US" dirty="0"/>
              <a:t> D2.0.  Noted that the current definition needs an understanding of “LLC” and thereby the reference to ISO/IEC 8802-2 (née: 802.2)</a:t>
            </a:r>
          </a:p>
          <a:p>
            <a:pPr lvl="1">
              <a:spcBef>
                <a:spcPts val="0"/>
              </a:spcBef>
            </a:pPr>
            <a:r>
              <a:rPr lang="en-US" dirty="0"/>
              <a:t>Believe we can simplify the way ESS is described, to use 802.1 terms (in 802.1Q and 802.1AC), and cleanup the mapping language for 802.2/LLC</a:t>
            </a:r>
          </a:p>
          <a:p>
            <a:pPr lvl="1">
              <a:spcBef>
                <a:spcPts val="0"/>
              </a:spcBef>
            </a:pPr>
            <a:r>
              <a:rPr lang="en-US" dirty="0"/>
              <a:t>Ran out of time to consider further, will work off-line for next session.</a:t>
            </a:r>
          </a:p>
          <a:p>
            <a:pPr>
              <a:spcBef>
                <a:spcPts val="0"/>
              </a:spcBef>
            </a:pPr>
            <a:r>
              <a:rPr lang="en-US" dirty="0"/>
              <a:t>“What is a STA?”</a:t>
            </a:r>
          </a:p>
          <a:p>
            <a:pPr lvl="1">
              <a:spcBef>
                <a:spcPts val="0"/>
              </a:spcBef>
            </a:pPr>
            <a:r>
              <a:rPr lang="en-US" dirty="0"/>
              <a:t>Correctly, what name(s) should we use for our STA concepts (STA, AP, non-AP STA)? </a:t>
            </a:r>
            <a:r>
              <a:rPr lang="en-US" dirty="0">
                <a:hlinkClick r:id="rId3"/>
              </a:rPr>
              <a:t>11-19/0106r0</a:t>
            </a:r>
            <a:endParaRPr lang="en-US" dirty="0"/>
          </a:p>
          <a:p>
            <a:pPr lvl="1">
              <a:spcBef>
                <a:spcPts val="0"/>
              </a:spcBef>
            </a:pPr>
            <a:r>
              <a:rPr lang="en-US" dirty="0"/>
              <a:t>General support for aligning the names with common usage outside 802.11.  But, need to consider the amount of effort it would take, and confusion it could cause (is it any worse than the confusion we already have?)</a:t>
            </a:r>
          </a:p>
        </p:txBody>
      </p:sp>
    </p:spTree>
    <p:extLst>
      <p:ext uri="{BB962C8B-B14F-4D97-AF65-F5344CB8AC3E}">
        <p14:creationId xmlns:p14="http://schemas.microsoft.com/office/powerpoint/2010/main" val="2247988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685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381000" y="1321654"/>
            <a:ext cx="8382000" cy="5029200"/>
          </a:xfrm>
        </p:spPr>
        <p:txBody>
          <a:bodyPr/>
          <a:lstStyle/>
          <a:p>
            <a:pPr>
              <a:spcBef>
                <a:spcPts val="0"/>
              </a:spcBef>
            </a:pPr>
            <a:r>
              <a:rPr lang="en-US" dirty="0"/>
              <a:t>IETF/802 coordination</a:t>
            </a:r>
          </a:p>
          <a:p>
            <a:pPr lvl="1">
              <a:spcBef>
                <a:spcPts val="0"/>
              </a:spcBef>
            </a:pPr>
            <a:r>
              <a:rPr lang="en-US" dirty="0"/>
              <a:t>Noted that Deterministic Networking/Time-sensitive Networking discussions are ongoing.</a:t>
            </a:r>
          </a:p>
          <a:p>
            <a:pPr lvl="1">
              <a:spcBef>
                <a:spcPts val="0"/>
              </a:spcBef>
            </a:pPr>
            <a:r>
              <a:rPr lang="en-US" dirty="0"/>
              <a:t>IETF is forming a BOF (PAW) at the upcoming meeting March 23-29</a:t>
            </a:r>
          </a:p>
          <a:p>
            <a:pPr>
              <a:spcBef>
                <a:spcPts val="0"/>
              </a:spcBef>
            </a:pPr>
            <a:endParaRPr lang="en-US" dirty="0"/>
          </a:p>
          <a:p>
            <a:pPr>
              <a:spcBef>
                <a:spcPts val="0"/>
              </a:spcBef>
            </a:pPr>
            <a:r>
              <a:rPr lang="en-US" dirty="0"/>
              <a:t>IEEE 802.1CQ update</a:t>
            </a:r>
          </a:p>
          <a:p>
            <a:pPr lvl="1">
              <a:spcBef>
                <a:spcPts val="0"/>
              </a:spcBef>
            </a:pPr>
            <a:r>
              <a:rPr lang="en-US" dirty="0"/>
              <a:t>802.1 met this week, including 802.1CQ.  802.11 experts in the meeting, had a productive exchange about explicit description of 802.11 aspects within 802.1CQ</a:t>
            </a:r>
          </a:p>
          <a:p>
            <a:pPr lvl="1">
              <a:spcBef>
                <a:spcPts val="0"/>
              </a:spcBef>
            </a:pPr>
            <a:r>
              <a:rPr lang="en-US" dirty="0"/>
              <a:t>Potential for address assignment protocol work within 802.1, based on IEEE 1722 (“MAAP”)</a:t>
            </a:r>
          </a:p>
          <a:p>
            <a:pPr lvl="1">
              <a:spcBef>
                <a:spcPts val="0"/>
              </a:spcBef>
            </a:pPr>
            <a:r>
              <a:rPr lang="en-US" dirty="0"/>
              <a:t>802.1 will liaise with IEEE 1722 and keep us </a:t>
            </a:r>
            <a:r>
              <a:rPr lang="en-US" dirty="0" err="1"/>
              <a:t>CC’d</a:t>
            </a:r>
            <a:endParaRPr lang="en-US" dirty="0"/>
          </a:p>
          <a:p>
            <a:pPr lvl="1">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756037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685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381000" y="1447800"/>
            <a:ext cx="8382000" cy="5029200"/>
          </a:xfrm>
        </p:spPr>
        <p:txBody>
          <a:bodyPr/>
          <a:lstStyle/>
          <a:p>
            <a:pPr>
              <a:spcBef>
                <a:spcPts val="0"/>
              </a:spcBef>
            </a:pPr>
            <a:r>
              <a:rPr lang="en-US" dirty="0"/>
              <a:t>802.1AS-rev use of Fine Timing Measurement</a:t>
            </a:r>
          </a:p>
          <a:p>
            <a:pPr lvl="1">
              <a:spcBef>
                <a:spcPts val="0"/>
              </a:spcBef>
            </a:pPr>
            <a:r>
              <a:rPr lang="en-US" dirty="0"/>
              <a:t>Our previous inputs have been incorporated.  Continue to monitor.</a:t>
            </a:r>
          </a:p>
          <a:p>
            <a:pPr lvl="1">
              <a:spcBef>
                <a:spcPts val="0"/>
              </a:spcBef>
            </a:pPr>
            <a:r>
              <a:rPr lang="en-US" dirty="0"/>
              <a:t>Being worked directly by 802.11 experts, with 802.1AS</a:t>
            </a:r>
          </a:p>
          <a:p>
            <a:pPr lvl="1">
              <a:spcBef>
                <a:spcPts val="0"/>
              </a:spcBef>
            </a:pPr>
            <a:r>
              <a:rPr lang="en-US" dirty="0"/>
              <a:t>Started Sponsor Ballot phase</a:t>
            </a:r>
          </a:p>
          <a:p>
            <a:pPr marL="0" indent="0">
              <a:spcBef>
                <a:spcPts val="0"/>
              </a:spcBef>
              <a:buNone/>
            </a:pPr>
            <a:endParaRPr lang="en-US" dirty="0"/>
          </a:p>
          <a:p>
            <a:pPr>
              <a:spcBef>
                <a:spcPts val="0"/>
              </a:spcBef>
            </a:pPr>
            <a:r>
              <a:rPr lang="en-US" dirty="0"/>
              <a:t>Noted status of IEEE 1588 mapping to IEEE 802.11</a:t>
            </a:r>
          </a:p>
          <a:p>
            <a:pPr lvl="1">
              <a:spcBef>
                <a:spcPts val="0"/>
              </a:spcBef>
            </a:pPr>
            <a:r>
              <a:rPr lang="en-US" dirty="0"/>
              <a:t>No changes.  Ongoing balloting.  No action needed.  Continue to monitor</a:t>
            </a:r>
          </a:p>
          <a:p>
            <a:pPr lvl="1">
              <a:spcBef>
                <a:spcPts val="0"/>
              </a:spcBef>
            </a:pPr>
            <a:r>
              <a:rPr lang="en-US" dirty="0"/>
              <a:t>Related activity: 802.1AS </a:t>
            </a:r>
            <a:r>
              <a:rPr lang="en-US" dirty="0" err="1"/>
              <a:t>REVision</a:t>
            </a:r>
            <a:r>
              <a:rPr lang="en-US" dirty="0"/>
              <a:t> use of FTM</a:t>
            </a:r>
          </a:p>
          <a:p>
            <a:pPr>
              <a:spcBef>
                <a:spcPts val="0"/>
              </a:spcBef>
            </a:pPr>
            <a:endParaRPr lang="en-US" dirty="0"/>
          </a:p>
          <a:p>
            <a:pPr>
              <a:spcBef>
                <a:spcPts val="0"/>
              </a:spcBef>
            </a:pPr>
            <a:r>
              <a:rPr lang="en-US" dirty="0"/>
              <a:t>MLME-RESET, versus MLME-JOIN and MLME-START</a:t>
            </a:r>
          </a:p>
          <a:p>
            <a:pPr lvl="1">
              <a:spcBef>
                <a:spcPts val="0"/>
              </a:spcBef>
            </a:pPr>
            <a:r>
              <a:rPr lang="en-US" dirty="0"/>
              <a:t>Didn’t have time.  Will carry over to November session.</a:t>
            </a:r>
          </a:p>
          <a:p>
            <a:pPr>
              <a:spcBef>
                <a:spcPts val="0"/>
              </a:spcBef>
            </a:pPr>
            <a:endParaRPr lang="en-US" dirty="0"/>
          </a:p>
          <a:p>
            <a:pPr>
              <a:spcBef>
                <a:spcPts val="0"/>
              </a:spcBef>
            </a:pPr>
            <a:r>
              <a:rPr lang="en-US" dirty="0"/>
              <a:t>AP/DS/Portal architecture, 802/802.1 mappings</a:t>
            </a:r>
          </a:p>
          <a:p>
            <a:pPr lvl="1">
              <a:spcBef>
                <a:spcPts val="0"/>
              </a:spcBef>
            </a:pPr>
            <a:r>
              <a:rPr lang="en-US" dirty="0"/>
              <a:t>Didn’t have time.  Need to consolidate agreements, and provide input to </a:t>
            </a:r>
            <a:r>
              <a:rPr lang="en-US" dirty="0" err="1"/>
              <a:t>REVmd</a:t>
            </a:r>
            <a:r>
              <a:rPr lang="en-US" dirty="0"/>
              <a:t>.</a:t>
            </a:r>
          </a:p>
          <a:p>
            <a:pPr>
              <a:spcBef>
                <a:spcPts val="0"/>
              </a:spcBef>
            </a:pPr>
            <a:endParaRPr lang="en-US" dirty="0"/>
          </a:p>
          <a:p>
            <a:pPr>
              <a:spcBef>
                <a:spcPts val="0"/>
              </a:spcBef>
            </a:pPr>
            <a:endParaRPr lang="en-US" dirty="0"/>
          </a:p>
        </p:txBody>
      </p:sp>
    </p:spTree>
    <p:extLst>
      <p:ext uri="{BB962C8B-B14F-4D97-AF65-F5344CB8AC3E}">
        <p14:creationId xmlns:p14="http://schemas.microsoft.com/office/powerpoint/2010/main" val="3419816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p:txBody>
          <a:bodyPr/>
          <a:lstStyle/>
          <a:p>
            <a:r>
              <a:rPr lang="en-US" dirty="0"/>
              <a:t>Teleconference(s)</a:t>
            </a:r>
          </a:p>
        </p:txBody>
      </p:sp>
      <p:sp>
        <p:nvSpPr>
          <p:cNvPr id="17414" name="Rectangle 3"/>
          <p:cNvSpPr>
            <a:spLocks noGrp="1" noChangeArrowheads="1"/>
          </p:cNvSpPr>
          <p:nvPr>
            <p:ph type="body" idx="1"/>
          </p:nvPr>
        </p:nvSpPr>
        <p:spPr>
          <a:xfrm>
            <a:off x="685800" y="1676400"/>
            <a:ext cx="7772400" cy="4419600"/>
          </a:xfrm>
          <a:ln>
            <a:solidFill>
              <a:schemeClr val="bg1"/>
            </a:solidFill>
          </a:ln>
        </p:spPr>
        <p:txBody>
          <a:bodyPr/>
          <a:lstStyle/>
          <a:p>
            <a:pPr>
              <a:lnSpc>
                <a:spcPct val="90000"/>
              </a:lnSpc>
            </a:pPr>
            <a:r>
              <a:rPr lang="en-US" sz="3200" dirty="0"/>
              <a:t>None</a:t>
            </a:r>
            <a:endParaRPr lang="en-US" sz="2800"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685800" y="685800"/>
            <a:ext cx="7772400" cy="605118"/>
          </a:xfrm>
        </p:spPr>
        <p:txBody>
          <a:bodyPr/>
          <a:lstStyle/>
          <a:p>
            <a:r>
              <a:rPr lang="en-US" dirty="0"/>
              <a:t>May 2019 Plans</a:t>
            </a:r>
          </a:p>
        </p:txBody>
      </p:sp>
      <p:sp>
        <p:nvSpPr>
          <p:cNvPr id="17414" name="Rectangle 3"/>
          <p:cNvSpPr>
            <a:spLocks noGrp="1" noChangeArrowheads="1"/>
          </p:cNvSpPr>
          <p:nvPr>
            <p:ph type="body" idx="1"/>
          </p:nvPr>
        </p:nvSpPr>
        <p:spPr>
          <a:xfrm>
            <a:off x="228600" y="1371600"/>
            <a:ext cx="8686800" cy="4953000"/>
          </a:xfrm>
          <a:ln>
            <a:solidFill>
              <a:schemeClr val="bg1"/>
            </a:solidFill>
          </a:ln>
        </p:spPr>
        <p:txBody>
          <a:bodyPr/>
          <a:lstStyle/>
          <a:p>
            <a:pPr>
              <a:lnSpc>
                <a:spcPct val="90000"/>
              </a:lnSpc>
            </a:pPr>
            <a:r>
              <a:rPr lang="en-US" sz="3200" dirty="0"/>
              <a:t>Three standalone meeting slots planned:</a:t>
            </a:r>
          </a:p>
          <a:p>
            <a:pPr marL="684213">
              <a:lnSpc>
                <a:spcPct val="90000"/>
              </a:lnSpc>
            </a:pPr>
            <a:r>
              <a:rPr lang="en-US" dirty="0"/>
              <a:t>“What is an ESS?”, “What is a STA?” and DS/AP/Portal architecture discussions</a:t>
            </a:r>
          </a:p>
          <a:p>
            <a:pPr marL="684213">
              <a:lnSpc>
                <a:spcPct val="90000"/>
              </a:lnSpc>
            </a:pPr>
            <a:r>
              <a:rPr lang="en-US" dirty="0"/>
              <a:t>MLME-RESET, versus MLME-JOIN and MLME-START (add MLME-SCAN?) – feedback to </a:t>
            </a:r>
            <a:r>
              <a:rPr lang="en-US" dirty="0" err="1"/>
              <a:t>REVmd</a:t>
            </a:r>
            <a:endParaRPr lang="en-US" dirty="0"/>
          </a:p>
          <a:p>
            <a:pPr marL="684213">
              <a:lnSpc>
                <a:spcPct val="90000"/>
              </a:lnSpc>
            </a:pPr>
            <a:r>
              <a:rPr lang="en-US" altLang="en-US" dirty="0"/>
              <a:t>802.1CQ references to 802.11, AP configuration, address assignment protocol(s), etc.</a:t>
            </a:r>
          </a:p>
          <a:p>
            <a:pPr marL="684213">
              <a:lnSpc>
                <a:spcPct val="90000"/>
              </a:lnSpc>
            </a:pPr>
            <a:r>
              <a:rPr lang="en-US" altLang="en-US" dirty="0"/>
              <a:t>IETF SAVI draft </a:t>
            </a:r>
          </a:p>
          <a:p>
            <a:pPr marL="684213">
              <a:lnSpc>
                <a:spcPct val="90000"/>
              </a:lnSpc>
            </a:pPr>
            <a:r>
              <a:rPr lang="en-US" dirty="0"/>
              <a:t>Status updates on other IETF work, IEEE 1588 work</a:t>
            </a:r>
          </a:p>
          <a:p>
            <a:pPr marL="684213">
              <a:lnSpc>
                <a:spcPct val="90000"/>
              </a:lnSpc>
            </a:pPr>
            <a:r>
              <a:rPr lang="en-US" dirty="0"/>
              <a:t>Multiple MAC Addresses (and IPv6), “Multiple radios”</a:t>
            </a:r>
          </a:p>
          <a:p>
            <a:pPr marL="684213">
              <a:lnSpc>
                <a:spcPct val="90000"/>
              </a:lnSpc>
            </a:pPr>
            <a:r>
              <a:rPr lang="en-US" dirty="0"/>
              <a:t>System architecture views for common use scenarios</a:t>
            </a:r>
          </a:p>
          <a:p>
            <a:pPr marL="684213">
              <a:lnSpc>
                <a:spcPct val="90000"/>
              </a:lnSpc>
            </a:pPr>
            <a:r>
              <a:rPr lang="en-US" dirty="0"/>
              <a:t>New topic? What is the (“STA(s)”) architecture of off-channel TDLS?</a:t>
            </a:r>
          </a:p>
          <a:p>
            <a:pPr marL="684213">
              <a:lnSpc>
                <a:spcPct val="90000"/>
              </a:lnSpc>
            </a:pPr>
            <a:endParaRPr lang="en-US" dirty="0"/>
          </a:p>
        </p:txBody>
      </p:sp>
    </p:spTree>
    <p:extLst>
      <p:ext uri="{BB962C8B-B14F-4D97-AF65-F5344CB8AC3E}">
        <p14:creationId xmlns:p14="http://schemas.microsoft.com/office/powerpoint/2010/main" val="285290062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7958</TotalTime>
  <Words>746</Words>
  <Application>Microsoft Office PowerPoint</Application>
  <PresentationFormat>On-screen Show (4:3)</PresentationFormat>
  <Paragraphs>95</Paragraphs>
  <Slides>8</Slides>
  <Notes>8</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1" baseType="lpstr">
      <vt:lpstr>Times New Roman</vt:lpstr>
      <vt:lpstr>802-11-Submission</vt:lpstr>
      <vt:lpstr>Document</vt:lpstr>
      <vt:lpstr>ARC Closing Report </vt:lpstr>
      <vt:lpstr>Abstract</vt:lpstr>
      <vt:lpstr>Work Completed</vt:lpstr>
      <vt:lpstr>Work Completed (cont)</vt:lpstr>
      <vt:lpstr>Work Completed (cont)</vt:lpstr>
      <vt:lpstr>Work Completed (cont)</vt:lpstr>
      <vt:lpstr>Teleconference(s)</vt:lpstr>
      <vt:lpstr>May 2019 Plans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ARC-report-may-2012</dc:title>
  <dc:creator>Mark Hamilton</dc:creator>
  <cp:lastModifiedBy>Hamilton, Mark</cp:lastModifiedBy>
  <cp:revision>284</cp:revision>
  <cp:lastPrinted>1998-02-10T13:28:06Z</cp:lastPrinted>
  <dcterms:created xsi:type="dcterms:W3CDTF">2009-07-15T16:38:20Z</dcterms:created>
  <dcterms:modified xsi:type="dcterms:W3CDTF">2019-03-14T01:19:10Z</dcterms:modified>
</cp:coreProperties>
</file>