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0" r:id="rId4"/>
    <p:sldId id="268" r:id="rId5"/>
    <p:sldId id="261" r:id="rId6"/>
    <p:sldId id="267" r:id="rId7"/>
    <p:sldId id="266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>
        <p:scale>
          <a:sx n="95" d="100"/>
          <a:sy n="95" d="100"/>
        </p:scale>
        <p:origin x="-765" y="-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482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802.11-19/0491r0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Jeong</a:t>
            </a:r>
            <a:r>
              <a:rPr lang="en-GB" dirty="0" smtClean="0"/>
              <a:t> </a:t>
            </a:r>
            <a:r>
              <a:rPr lang="en-GB" dirty="0" err="1" smtClean="0"/>
              <a:t>Gon</a:t>
            </a:r>
            <a:r>
              <a:rPr lang="en-GB" dirty="0" smtClean="0"/>
              <a:t> Kim, Korea Polytechnic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</a:t>
            </a:r>
            <a:r>
              <a:rPr lang="en-US" dirty="0" smtClean="0"/>
              <a:t>Results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in Hospital Ward Environment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2019</a:t>
            </a:r>
            <a:r>
              <a:rPr lang="en-GB" sz="2000" b="0" dirty="0" smtClean="0"/>
              <a:t>-03-13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212119"/>
              </p:ext>
            </p:extLst>
          </p:nvPr>
        </p:nvGraphicFramePr>
        <p:xfrm>
          <a:off x="542925" y="2914650"/>
          <a:ext cx="7943850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4" imgW="8274861" imgH="2231713" progId="Word.Document.8">
                  <p:embed/>
                </p:oleObj>
              </mc:Choice>
              <mc:Fallback>
                <p:oleObj name="Document" r:id="rId4" imgW="8274861" imgH="22317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2914650"/>
                        <a:ext cx="7943850" cy="213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168297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</a:t>
            </a:r>
            <a:r>
              <a:rPr lang="en-GB" altLang="ko-KR" dirty="0" smtClean="0"/>
              <a:t>Polytechnic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Summary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22704" cy="453650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Current Status of Simulation Methodology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Two documents proposed for PHY evaluation </a:t>
            </a:r>
            <a:r>
              <a:rPr lang="en-US" altLang="zh-CN" sz="1600" dirty="0" smtClean="0"/>
              <a:t>methodology</a:t>
            </a:r>
            <a:endParaRPr lang="en-US" altLang="zh-CN" sz="1600" dirty="0"/>
          </a:p>
          <a:p>
            <a:pPr lvl="1" indent="-22225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 11-19-0186-03 : </a:t>
            </a:r>
            <a:r>
              <a:rPr lang="en-US" altLang="ko-KR" sz="1600" dirty="0"/>
              <a:t>PHY Evaluation Methodology</a:t>
            </a:r>
            <a:endParaRPr lang="en-US" altLang="zh-CN" sz="1600" dirty="0"/>
          </a:p>
          <a:p>
            <a:pPr lvl="1" indent="-22225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 11-19-0272-01 : </a:t>
            </a:r>
            <a:r>
              <a:rPr lang="en-US" altLang="ko-KR" sz="1600" dirty="0" smtClean="0"/>
              <a:t>PHY Evaluation Methodology Simulation Calibration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ko-KR" sz="1600" dirty="0"/>
              <a:t>Only </a:t>
            </a:r>
            <a:r>
              <a:rPr lang="en-US" altLang="ko-KR" sz="1600" dirty="0" smtClean="0"/>
              <a:t>multi carrier modulation, </a:t>
            </a:r>
            <a:r>
              <a:rPr lang="en-US" altLang="ko-KR" sz="1600" dirty="0"/>
              <a:t>DCO-OFDM, is mentioned for PHY evaluation </a:t>
            </a:r>
            <a:r>
              <a:rPr lang="en-US" altLang="ko-KR" sz="1600" dirty="0" smtClean="0"/>
              <a:t>in doc. 11-19-0186-03.</a:t>
            </a:r>
            <a:endParaRPr lang="en-US" altLang="ko-KR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ko-KR" sz="1600" dirty="0" smtClean="0"/>
              <a:t>To support </a:t>
            </a:r>
            <a:r>
              <a:rPr lang="en-US" altLang="ko-KR" sz="1600" dirty="0"/>
              <a:t>possible other </a:t>
            </a:r>
            <a:r>
              <a:rPr lang="en-US" altLang="ko-KR" sz="1600" dirty="0" smtClean="0"/>
              <a:t>application, single carrier modulation </a:t>
            </a:r>
            <a:r>
              <a:rPr lang="en-US" altLang="ko-KR" sz="1600" dirty="0"/>
              <a:t>format should </a:t>
            </a:r>
            <a:endParaRPr lang="en-US" altLang="ko-KR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be considered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in order to generalize </a:t>
            </a:r>
            <a:r>
              <a:rPr lang="en-US" altLang="ko-KR" sz="1600" dirty="0"/>
              <a:t>PHY evaluation </a:t>
            </a:r>
            <a:r>
              <a:rPr lang="en-US" altLang="ko-KR" sz="1600" dirty="0" smtClean="0"/>
              <a:t>methodology.</a:t>
            </a:r>
            <a:endParaRPr lang="en-US" altLang="ko-KR" sz="160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 It is needed to investigate the single carrier modulation other than OFDM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Single carrier modulation need to be considered for </a:t>
            </a:r>
            <a:r>
              <a:rPr lang="en-US" altLang="zh-CN" sz="1600" dirty="0" err="1" smtClean="0"/>
              <a:t>IoT</a:t>
            </a:r>
            <a:r>
              <a:rPr lang="en-US" altLang="zh-CN" sz="1600" dirty="0" smtClean="0"/>
              <a:t> application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b="0" dirty="0" smtClean="0"/>
              <a:t>Link lev</a:t>
            </a:r>
            <a:r>
              <a:rPr lang="en-US" altLang="zh-CN" sz="1600" dirty="0" smtClean="0"/>
              <a:t>el simulation for single carrier (OOK, 4PAM, 8PAM) is presented</a:t>
            </a:r>
            <a:endParaRPr lang="en-US" altLang="zh-CN" sz="1600" b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BER and throughput are shown based on the CIR models for hospital ward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Single Carrier and Multi Carrier need to be considered for support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       of various data rate and the complexity of implementation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3" y="6475413"/>
            <a:ext cx="2962226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5840" y="43552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System Model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5445224"/>
            <a:ext cx="7772400" cy="99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Hospital Ward in Enterprise Scenario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Dimension : 8m x 8m x 3m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LED Transmitter, 16 PD based Photo Detector</a:t>
            </a:r>
            <a:endParaRPr lang="en-US" altLang="zh-CN" sz="16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5" name="_x440554936" descr="EMB0000bef07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780" y="1557657"/>
            <a:ext cx="3744416" cy="346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147" name="_x440553336" descr="EMB0000bef0702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26" y="1268760"/>
            <a:ext cx="3635896" cy="379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198240" y="5096266"/>
            <a:ext cx="3166120" cy="337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Scenario for Transmitter</a:t>
            </a:r>
            <a:endParaRPr lang="en-US" altLang="zh-CN" sz="1600" dirty="0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456076" y="5155714"/>
            <a:ext cx="3166120" cy="337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Scenario for Receiver</a:t>
            </a: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4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Set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of Simulation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Scenario and Parameters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139475"/>
              </p:ext>
            </p:extLst>
          </p:nvPr>
        </p:nvGraphicFramePr>
        <p:xfrm>
          <a:off x="755576" y="1484784"/>
          <a:ext cx="7848600" cy="151198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161628"/>
                <a:gridCol w="971972"/>
              </a:tblGrid>
              <a:tr h="360040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  <a:latin typeface="+mn-lt"/>
                        </a:rPr>
                        <a:t>Scenario Name</a:t>
                      </a:r>
                      <a:endParaRPr lang="en-US" sz="1400" dirty="0"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 err="1" smtClean="0">
                          <a:effectLst/>
                          <a:latin typeface="+mn-lt"/>
                        </a:rPr>
                        <a:t>Topology</a:t>
                      </a:r>
                      <a:endParaRPr lang="en-US" sz="1400" dirty="0"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  <a:latin typeface="+mn-lt"/>
                        </a:rPr>
                        <a:t>Management</a:t>
                      </a:r>
                      <a:endParaRPr lang="en-US" sz="1400" dirty="0"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kern="1200" dirty="0">
                          <a:effectLst/>
                          <a:latin typeface="+mn-lt"/>
                        </a:rPr>
                        <a:t>Channel Model</a:t>
                      </a:r>
                      <a:endParaRPr lang="en-US" sz="1400" dirty="0">
                        <a:effectLst/>
                        <a:latin typeface="+mn-lt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</a:rPr>
                        <a:t>[tentative]</a:t>
                      </a:r>
                      <a:endParaRPr lang="en-US" sz="1400" kern="1200" dirty="0">
                        <a:effectLst/>
                        <a:latin typeface="+mn-lt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67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ko-KR" sz="1400" dirty="0" smtClean="0">
                          <a:effectLst/>
                          <a:latin typeface="+mn-lt"/>
                        </a:rPr>
                        <a:t>Hospital ward</a:t>
                      </a:r>
                      <a:endParaRPr lang="ko-KR" altLang="ko-KR" sz="1400" dirty="0">
                        <a:effectLst/>
                        <a:latin typeface="+mn-lt"/>
                        <a:ea typeface="SimSun"/>
                        <a:cs typeface="SimSun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effectLst/>
                          <a:latin typeface="+mn-lt"/>
                        </a:rPr>
                        <a:t>B - Dense small BSSs</a:t>
                      </a:r>
                      <a:endParaRPr lang="ko-KR" altLang="ko-KR" sz="1400" dirty="0" smtClean="0">
                        <a:effectLst/>
                        <a:latin typeface="+mn-lt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effectLst/>
                          <a:latin typeface="+mn-lt"/>
                        </a:rPr>
                        <a:t>e.g. ~8 m × 8 m × 3 m size,</a:t>
                      </a:r>
                      <a:endParaRPr lang="ko-KR" altLang="ko-KR" sz="1400" dirty="0" smtClean="0">
                        <a:effectLst/>
                        <a:latin typeface="+mn-lt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400" kern="1200" dirty="0" smtClean="0">
                          <a:effectLst/>
                          <a:latin typeface="+mn-lt"/>
                        </a:rPr>
                        <a:t>~1-3m inter AP distance,</a:t>
                      </a:r>
                      <a:endParaRPr lang="ko-KR" altLang="ko-KR" sz="1400" dirty="0" smtClean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ko-KR" sz="1400" kern="1200" dirty="0" smtClean="0">
                          <a:effectLst/>
                          <a:latin typeface="+mn-lt"/>
                        </a:rPr>
                        <a:t>4 STAs/light, P2P pairs</a:t>
                      </a:r>
                      <a:endParaRPr lang="ko-KR" altLang="ko-KR" sz="1400" dirty="0">
                        <a:effectLst/>
                        <a:latin typeface="+mn-lt"/>
                        <a:ea typeface="SimSun"/>
                        <a:cs typeface="SimSun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altLang="ko-KR" sz="1400" dirty="0" smtClean="0">
                          <a:effectLst/>
                          <a:latin typeface="+mn-lt"/>
                        </a:rPr>
                        <a:t>Indoor- Office</a:t>
                      </a:r>
                      <a:endParaRPr lang="ko-KR" altLang="ko-KR" sz="1400" dirty="0" smtClean="0">
                        <a:effectLst/>
                        <a:latin typeface="+mn-lt"/>
                        <a:ea typeface="SimSun"/>
                        <a:cs typeface="SimSun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ko-KR" sz="1400" dirty="0" smtClean="0">
                          <a:effectLst/>
                          <a:latin typeface="+mn-lt"/>
                        </a:rPr>
                        <a:t>Enterprise</a:t>
                      </a:r>
                      <a:endParaRPr lang="ko-KR" altLang="ko-KR" sz="1400" dirty="0">
                        <a:effectLst/>
                        <a:latin typeface="+mn-lt"/>
                        <a:ea typeface="SimSun"/>
                        <a:cs typeface="SimSun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90694"/>
              </p:ext>
            </p:extLst>
          </p:nvPr>
        </p:nvGraphicFramePr>
        <p:xfrm>
          <a:off x="827584" y="3212976"/>
          <a:ext cx="7848600" cy="276641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6424"/>
                <a:gridCol w="4032176"/>
              </a:tblGrid>
              <a:tr h="373456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Parameter</a:t>
                      </a:r>
                      <a:endParaRPr lang="ko-KR" sz="1400" kern="0" spc="-50" dirty="0">
                        <a:solidFill>
                          <a:srgbClr val="000000"/>
                        </a:solidFill>
                        <a:effectLst/>
                        <a:latin typeface="+mn-lt"/>
                        <a:ea typeface="신명 중명조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400" kern="0" spc="-50" dirty="0">
                        <a:solidFill>
                          <a:srgbClr val="000000"/>
                        </a:solidFill>
                        <a:effectLst/>
                        <a:latin typeface="+mn-lt"/>
                        <a:ea typeface="신명 중명조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Number of bits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3,000,000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Number of repeated counts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TX beam angle of AP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90 degrees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Point of Rx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D1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noise floor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-70dBm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Channel Impulse Response(CIR)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신명 중명조"/>
                          <a:cs typeface="Times New Roman" panose="02020603050405020304" pitchFamily="18" charset="0"/>
                        </a:rPr>
                        <a:t>D1 [4]</a:t>
                      </a:r>
                      <a:endParaRPr lang="en-US" sz="1400" kern="0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412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BER Simulation Results</a:t>
            </a:r>
            <a:endParaRPr lang="en-GB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099" name="_x440555016" descr="EMB0000bef070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5904656" cy="485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Simulation Results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for Throughput</a:t>
            </a:r>
            <a:endParaRPr lang="en-GB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121" name="_x440554296" descr="EMB0000bef070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472608" cy="448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148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7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0" y="1556792"/>
            <a:ext cx="9289032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It is observed that simulation for single carrier modulation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/>
              <a:t> </a:t>
            </a:r>
            <a:r>
              <a:rPr lang="en-US" altLang="zh-CN" sz="2600" kern="0" dirty="0" smtClean="0"/>
              <a:t>   is investigated in the hospital ward environment.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8-PAM seems to be effective regarding the tradeoff between BER and throughput for applying hospital ward environment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2600" kern="0" dirty="0" smtClean="0"/>
              <a:t>It is considerable that other modulation including single carrier rather than OFDM need to considered for providing the various data rate and real application.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28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kern="0" dirty="0"/>
              <a:t> </a:t>
            </a:r>
            <a:r>
              <a:rPr lang="en-US" altLang="zh-CN" sz="1800" kern="0" dirty="0" smtClean="0"/>
              <a:t> </a:t>
            </a:r>
            <a:endParaRPr lang="en-US" altLang="zh-CN" sz="1600" kern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67175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Mar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772400" cy="50405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748464" cy="4968552"/>
          </a:xfrm>
          <a:ln/>
        </p:spPr>
        <p:txBody>
          <a:bodyPr/>
          <a:lstStyle/>
          <a:p>
            <a:pPr algn="just" latinLnBrk="1"/>
            <a:r>
              <a:rPr lang="en-US" altLang="ko-KR" sz="2000" dirty="0"/>
              <a:t>[1] S. </a:t>
            </a:r>
            <a:r>
              <a:rPr lang="en-US" altLang="ko-KR" sz="2000" dirty="0" err="1"/>
              <a:t>Dimitrov</a:t>
            </a:r>
            <a:r>
              <a:rPr lang="en-US" altLang="ko-KR" sz="2000" dirty="0"/>
              <a:t> and H. Haas, “Principles of LED Light </a:t>
            </a:r>
            <a:r>
              <a:rPr lang="en-US" altLang="ko-KR" sz="2000" dirty="0" smtClean="0"/>
              <a:t>Communications</a:t>
            </a:r>
          </a:p>
          <a:p>
            <a:pPr algn="just" latinLnBrk="1"/>
            <a:r>
              <a:rPr lang="en-US" altLang="ko-KR" sz="2000" dirty="0"/>
              <a:t> </a:t>
            </a:r>
            <a:r>
              <a:rPr lang="en-US" altLang="ko-KR" sz="2000" dirty="0" smtClean="0"/>
              <a:t>     : Towards </a:t>
            </a:r>
            <a:r>
              <a:rPr lang="en-US" altLang="ko-KR" sz="2000" dirty="0"/>
              <a:t>Networked Li-Fi” Cambridge University Press, 2015.</a:t>
            </a:r>
          </a:p>
          <a:p>
            <a:pPr algn="just" latinLnBrk="1"/>
            <a:r>
              <a:rPr lang="en-US" altLang="ko-KR" sz="2000" dirty="0"/>
              <a:t>[2] Z. </a:t>
            </a:r>
            <a:r>
              <a:rPr lang="en-US" altLang="ko-KR" sz="2000" dirty="0" err="1"/>
              <a:t>Ghassemlooy</a:t>
            </a:r>
            <a:r>
              <a:rPr lang="en-US" altLang="ko-KR" sz="2000" dirty="0"/>
              <a:t>, W. </a:t>
            </a:r>
            <a:r>
              <a:rPr lang="en-US" altLang="ko-KR" sz="2000" dirty="0" err="1"/>
              <a:t>Popoola</a:t>
            </a:r>
            <a:r>
              <a:rPr lang="en-US" altLang="ko-KR" sz="2000" dirty="0"/>
              <a:t>, and S. </a:t>
            </a:r>
            <a:r>
              <a:rPr lang="en-US" altLang="ko-KR" sz="2000" dirty="0" err="1"/>
              <a:t>Rajbhandari</a:t>
            </a:r>
            <a:r>
              <a:rPr lang="en-US" altLang="ko-KR" sz="2000" dirty="0"/>
              <a:t>, “Optical wireless</a:t>
            </a:r>
          </a:p>
          <a:p>
            <a:pPr indent="17463" algn="just" latinLnBrk="1"/>
            <a:r>
              <a:rPr lang="en-US" altLang="ko-KR" sz="2000" dirty="0"/>
              <a:t>communications: system and channel modelling with </a:t>
            </a:r>
            <a:r>
              <a:rPr lang="en-US" altLang="ko-KR" sz="2000" dirty="0" err="1"/>
              <a:t>Matlab</a:t>
            </a:r>
            <a:r>
              <a:rPr lang="en-US" altLang="ko-KR" sz="2000" dirty="0"/>
              <a:t>®“ CRC</a:t>
            </a:r>
          </a:p>
          <a:p>
            <a:pPr indent="17463" algn="just" latinLnBrk="1"/>
            <a:r>
              <a:rPr lang="en-US" altLang="ko-KR" sz="2000" dirty="0"/>
              <a:t>Press, 2012.</a:t>
            </a:r>
          </a:p>
          <a:p>
            <a:pPr marL="446088" indent="-446088" algn="just" latinLnBrk="1"/>
            <a:r>
              <a:rPr lang="en-US" altLang="ko-KR" sz="2000" dirty="0"/>
              <a:t>[3</a:t>
            </a:r>
            <a:r>
              <a:rPr lang="en-US" altLang="ko-KR" sz="2000" dirty="0" smtClean="0"/>
              <a:t>] Oliver </a:t>
            </a:r>
            <a:r>
              <a:rPr lang="en-US" altLang="ko-KR" sz="2000" dirty="0"/>
              <a:t>Luo,.“ </a:t>
            </a:r>
            <a:r>
              <a:rPr lang="en-US" altLang="ko-KR" sz="2000" dirty="0" smtClean="0"/>
              <a:t>11-18-0556-01-00lc-modulation-schemes</a:t>
            </a:r>
          </a:p>
          <a:p>
            <a:pPr marL="446088" indent="-446088" algn="just" latinLnBrk="1"/>
            <a:r>
              <a:rPr lang="en-US" altLang="ko-KR" sz="2000" dirty="0"/>
              <a:t> </a:t>
            </a:r>
            <a:r>
              <a:rPr lang="en-US" altLang="ko-KR" sz="2000" dirty="0" smtClean="0"/>
              <a:t>     -for-optical-wireless-communications</a:t>
            </a:r>
            <a:r>
              <a:rPr lang="en-US" altLang="ko-KR" sz="2000" dirty="0"/>
              <a:t>”, IEEE </a:t>
            </a:r>
            <a:r>
              <a:rPr lang="en-US" altLang="ko-KR" sz="2000" dirty="0" err="1"/>
              <a:t>TGbb</a:t>
            </a:r>
            <a:r>
              <a:rPr lang="en-US" altLang="ko-KR" sz="2000" dirty="0"/>
              <a:t>, March 2018.</a:t>
            </a:r>
          </a:p>
          <a:p>
            <a:pPr marL="446088" indent="-446088" algn="just" latinLnBrk="1"/>
            <a:r>
              <a:rPr lang="en-US" altLang="ko-KR" sz="2000" dirty="0"/>
              <a:t>[4] Murat </a:t>
            </a:r>
            <a:r>
              <a:rPr lang="en-US" altLang="ko-KR" sz="2000" dirty="0" err="1"/>
              <a:t>Uysal</a:t>
            </a:r>
            <a:r>
              <a:rPr lang="en-US" altLang="ko-KR" sz="2000" dirty="0"/>
              <a:t>. et al. “</a:t>
            </a:r>
            <a:r>
              <a:rPr lang="en-US" altLang="ko-KR" sz="2000" dirty="0" smtClean="0"/>
              <a:t>11-18-1582-04-00bb-ieee-802-TGbb-reference</a:t>
            </a:r>
          </a:p>
          <a:p>
            <a:pPr marL="446088" indent="-446088" algn="just" latinLnBrk="1"/>
            <a:r>
              <a:rPr lang="en-US" altLang="ko-KR" sz="2000" dirty="0"/>
              <a:t> </a:t>
            </a:r>
            <a:r>
              <a:rPr lang="en-US" altLang="ko-KR" sz="2000" dirty="0" smtClean="0"/>
              <a:t>      -channel-models-for-indoor-environments</a:t>
            </a:r>
            <a:r>
              <a:rPr lang="en-US" altLang="ko-KR" sz="2000" dirty="0"/>
              <a:t>”, IEEE </a:t>
            </a:r>
            <a:r>
              <a:rPr lang="en-US" altLang="ko-KR" sz="2000" dirty="0" err="1"/>
              <a:t>TGbb</a:t>
            </a:r>
            <a:r>
              <a:rPr lang="en-US" altLang="ko-KR" sz="2000" dirty="0"/>
              <a:t>, November </a:t>
            </a:r>
            <a:r>
              <a:rPr lang="en-US" altLang="ko-KR" sz="2000" dirty="0" smtClean="0"/>
              <a:t>2018.</a:t>
            </a:r>
            <a:endParaRPr lang="en-US" altLang="ko-KR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4286</TotalTime>
  <Words>625</Words>
  <Application>Microsoft Office PowerPoint</Application>
  <PresentationFormat>화면 슬라이드 쇼(4:3)</PresentationFormat>
  <Paragraphs>131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Theme</vt:lpstr>
      <vt:lpstr>Microsoft Word 97 - 2003 Document</vt:lpstr>
      <vt:lpstr>Simulation Results  in Hospital Ward Environment</vt:lpstr>
      <vt:lpstr>Summary </vt:lpstr>
      <vt:lpstr>System Model</vt:lpstr>
      <vt:lpstr>Set of Simulation Scenario and Parameters</vt:lpstr>
      <vt:lpstr>BER Simulation Results</vt:lpstr>
      <vt:lpstr>Simulation Results for Throughput</vt:lpstr>
      <vt:lpstr>Conclusion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MacBook</cp:lastModifiedBy>
  <cp:revision>151</cp:revision>
  <cp:lastPrinted>1601-01-01T00:00:00Z</cp:lastPrinted>
  <dcterms:created xsi:type="dcterms:W3CDTF">2018-08-13T01:33:24Z</dcterms:created>
  <dcterms:modified xsi:type="dcterms:W3CDTF">2019-03-13T18:42:04Z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