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755" r:id="rId3"/>
    <p:sldId id="751" r:id="rId4"/>
    <p:sldId id="756" r:id="rId5"/>
    <p:sldId id="757" r:id="rId6"/>
    <p:sldId id="70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ber, Kai Lennert" initials="BKL" lastIdx="1" clrIdx="0">
    <p:extLst>
      <p:ext uri="{19B8F6BF-5375-455C-9EA6-DF929625EA0E}">
        <p15:presenceInfo xmlns:p15="http://schemas.microsoft.com/office/powerpoint/2012/main" userId="S-1-5-21-229799756-4240444915-3125021034-456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0" autoAdjust="0"/>
    <p:restoredTop sz="95405" autoAdjust="0"/>
  </p:normalViewPr>
  <p:slideViewPr>
    <p:cSldViewPr>
      <p:cViewPr varScale="1">
        <p:scale>
          <a:sx n="90" d="100"/>
          <a:sy n="90" d="100"/>
        </p:scale>
        <p:origin x="1065" y="63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115"/>
    </p:cViewPr>
  </p:sorterViewPr>
  <p:notesViewPr>
    <p:cSldViewPr>
      <p:cViewPr>
        <p:scale>
          <a:sx n="100" d="100"/>
          <a:sy n="100" d="100"/>
        </p:scale>
        <p:origin x="2189" y="-86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76DC0385-E4B9-4C78-A887-AA671D8A2FC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540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2016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E294B4A6-398B-4F24-A7CF-DA87744CCD8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33F01841-35F2-4335-B127-F865BA2241B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A7BE5DD-6458-45A1-9D27-D6E5C2CD74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>
            <a:extLst>
              <a:ext uri="{FF2B5EF4-FFF2-40B4-BE49-F238E27FC236}">
                <a16:creationId xmlns="" xmlns:a16="http://schemas.microsoft.com/office/drawing/2014/main" id="{4C1AA0D2-4DD2-4AE9-8DB6-C6ACC0CDE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20546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8D66FB1F-9D82-4F23-8ECB-2E2A2DA8B71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6ED56607-68AF-486B-ABEA-50A82E0E835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7540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B2063BCF-ADA6-4A0E-9365-B222CA03675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D719456B-E67A-4D9A-90F3-14738041ED3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AE114681-1373-47F7-8320-C0B703BB1F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DE7622E-2D0E-4779-9AAE-1A13C702A2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>
            <a:extLst>
              <a:ext uri="{FF2B5EF4-FFF2-40B4-BE49-F238E27FC236}">
                <a16:creationId xmlns="" xmlns:a16="http://schemas.microsoft.com/office/drawing/2014/main" id="{7A118753-496D-4009-BE74-EC3EBBD44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211269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DF8ACC16-7D4E-4082-9754-2A6523CEBBE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0722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=""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=""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=""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7450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=""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=""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=""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3778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=""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=""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=""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4810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="" xmlns:a16="http://schemas.microsoft.com/office/drawing/2014/main" id="{E5397E62-B7DC-4E96-BCBB-072703560FC3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6FE0E31-DCFD-4876-8F60-0CEAA8A8A6A2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EE316C9-A8A8-4C57-A637-7D99C768A4C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563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E3366406-E74E-45A0-8613-2CFACB35FFA0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1550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78A9D990-0D97-44B9-B085-BF79B1054FA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D48241F-6EB6-4F66-8457-A55B12657D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9">
            <a:extLst>
              <a:ext uri="{FF2B5EF4-FFF2-40B4-BE49-F238E27FC236}">
                <a16:creationId xmlns="" xmlns:a16="http://schemas.microsoft.com/office/drawing/2014/main" id="{F6B33092-FB5E-4ACD-AF7E-835CA631CF5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738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="" xmlns:a16="http://schemas.microsoft.com/office/drawing/2014/main" id="{1574FF20-BD5D-4A68-80D8-E0282E667A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5" name="Footer Placeholder 7">
            <a:extLst>
              <a:ext uri="{FF2B5EF4-FFF2-40B4-BE49-F238E27FC236}">
                <a16:creationId xmlns="" xmlns:a16="http://schemas.microsoft.com/office/drawing/2014/main" id="{E32F4A56-3134-49B2-BEDC-E28D8075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="" xmlns:a16="http://schemas.microsoft.com/office/drawing/2014/main" id="{0DFC655D-9E39-46E6-BB91-109515498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6069B11-4C82-4923-B5DD-D41D159359A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787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="" xmlns:a16="http://schemas.microsoft.com/office/drawing/2014/main" id="{A1C390A0-5BE7-4165-A5AB-19E0857F48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5" name="Footer Placeholder 7">
            <a:extLst>
              <a:ext uri="{FF2B5EF4-FFF2-40B4-BE49-F238E27FC236}">
                <a16:creationId xmlns="" xmlns:a16="http://schemas.microsoft.com/office/drawing/2014/main" id="{901435A1-8032-4197-B494-C4ABF705B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="" xmlns:a16="http://schemas.microsoft.com/office/drawing/2014/main" id="{72DBAEB8-E647-4BC0-8EB4-884A1580B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89D082D-3A00-48A9-8912-DE42515E7F3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39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="" xmlns:a16="http://schemas.microsoft.com/office/drawing/2014/main" id="{95102FF2-1F73-481B-83BF-6482DB12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="" xmlns:a16="http://schemas.microsoft.com/office/drawing/2014/main" id="{C9D922AB-104B-4321-B307-3EFA49711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1B1906C-8C76-4B86-BEB3-A03026008F8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2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="" xmlns:a16="http://schemas.microsoft.com/office/drawing/2014/main" id="{E79D3B45-4AF6-4A92-AB72-DB6B0DBC5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="" xmlns:a16="http://schemas.microsoft.com/office/drawing/2014/main" id="{585C3380-6F57-4E89-BF78-1DFC99424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25AE5B0-A9EE-457C-A963-23A0E1A3E92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586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="" xmlns:a16="http://schemas.microsoft.com/office/drawing/2014/main" id="{EB39AF11-8AF5-4E80-BB9B-F67F49BB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6" name="Footer Placeholder 8">
            <a:extLst>
              <a:ext uri="{FF2B5EF4-FFF2-40B4-BE49-F238E27FC236}">
                <a16:creationId xmlns="" xmlns:a16="http://schemas.microsoft.com/office/drawing/2014/main" id="{E1E56FD9-2B0F-445A-A051-1ED5A4E7E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="" xmlns:a16="http://schemas.microsoft.com/office/drawing/2014/main" id="{0BCCFC82-BCE3-4036-865E-7240F3140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4B575CE-8BB7-419D-A91B-FF577794FFE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7948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="" xmlns:a16="http://schemas.microsoft.com/office/drawing/2014/main" id="{A73E43A0-A3EA-460F-9349-7124E7DDC0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8" name="Footer Placeholder 10">
            <a:extLst>
              <a:ext uri="{FF2B5EF4-FFF2-40B4-BE49-F238E27FC236}">
                <a16:creationId xmlns="" xmlns:a16="http://schemas.microsoft.com/office/drawing/2014/main" id="{98048D35-4DBD-4A5F-A776-437FDD39C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9" name="Slide Number Placeholder 11">
            <a:extLst>
              <a:ext uri="{FF2B5EF4-FFF2-40B4-BE49-F238E27FC236}">
                <a16:creationId xmlns="" xmlns:a16="http://schemas.microsoft.com/office/drawing/2014/main" id="{6FAB8F96-799E-4B9F-8CC2-AA5B25BDB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677F9E6-0C45-4FE5-9CF8-1EC21B971FB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332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>
            <a:extLst>
              <a:ext uri="{FF2B5EF4-FFF2-40B4-BE49-F238E27FC236}">
                <a16:creationId xmlns="" xmlns:a16="http://schemas.microsoft.com/office/drawing/2014/main" id="{6E92B021-5A3F-4750-9FF9-FCD075CE3D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4" name="Footer Placeholder 6">
            <a:extLst>
              <a:ext uri="{FF2B5EF4-FFF2-40B4-BE49-F238E27FC236}">
                <a16:creationId xmlns="" xmlns:a16="http://schemas.microsoft.com/office/drawing/2014/main" id="{F0B8CEB6-3B04-4072-88D2-B8BD290D6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5" name="Slide Number Placeholder 7">
            <a:extLst>
              <a:ext uri="{FF2B5EF4-FFF2-40B4-BE49-F238E27FC236}">
                <a16:creationId xmlns="" xmlns:a16="http://schemas.microsoft.com/office/drawing/2014/main" id="{2D5A1F88-8872-4F71-B7B1-908917E0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2FDF531-7A5A-4DF9-8104-904567CAADB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7178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>
            <a:extLst>
              <a:ext uri="{FF2B5EF4-FFF2-40B4-BE49-F238E27FC236}">
                <a16:creationId xmlns="" xmlns:a16="http://schemas.microsoft.com/office/drawing/2014/main" id="{88BEA3D9-7363-48BE-9356-C44E92F002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3" name="Footer Placeholder 5">
            <a:extLst>
              <a:ext uri="{FF2B5EF4-FFF2-40B4-BE49-F238E27FC236}">
                <a16:creationId xmlns="" xmlns:a16="http://schemas.microsoft.com/office/drawing/2014/main" id="{9791186D-1561-4F6C-8D1D-4D0201414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="" xmlns:a16="http://schemas.microsoft.com/office/drawing/2014/main" id="{4429CC53-0848-4A4D-A5D0-F7C76C4B6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7FFA2B6-EF81-429F-8517-48F27B76A76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2159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="" xmlns:a16="http://schemas.microsoft.com/office/drawing/2014/main" id="{63C88DB1-6F79-4E2D-ACB8-55EC24595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6" name="Footer Placeholder 8">
            <a:extLst>
              <a:ext uri="{FF2B5EF4-FFF2-40B4-BE49-F238E27FC236}">
                <a16:creationId xmlns="" xmlns:a16="http://schemas.microsoft.com/office/drawing/2014/main" id="{42551864-3A63-4FAC-9B95-1764D3249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="" xmlns:a16="http://schemas.microsoft.com/office/drawing/2014/main" id="{4D2D7BC6-F4BD-4E07-827E-F5AAEC0A0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44A1D40-2E22-4B0F-9BD9-F6738882214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975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="" xmlns:a16="http://schemas.microsoft.com/office/drawing/2014/main" id="{84D7395B-7D0A-4A3D-A46C-417B5DC8C8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6" name="Footer Placeholder 8">
            <a:extLst>
              <a:ext uri="{FF2B5EF4-FFF2-40B4-BE49-F238E27FC236}">
                <a16:creationId xmlns="" xmlns:a16="http://schemas.microsoft.com/office/drawing/2014/main" id="{6E2E1D4B-E382-4CDB-A7CA-7647C1D18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="" xmlns:a16="http://schemas.microsoft.com/office/drawing/2014/main" id="{0EB0CD98-5408-4024-9F08-ED1FBF83F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15D456D-2234-45E1-80AF-899C7B3132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8272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F43005A4-377D-47A8-9C91-4871EC628C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Nikola Serafimovski (</a:t>
            </a:r>
            <a:r>
              <a:rPr lang="en-US" err="1"/>
              <a:t>pureLiFi</a:t>
            </a:r>
            <a:r>
              <a:rPr lang="en-US"/>
              <a:t>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56B69790-B845-4346-9431-A3B61FE7EF1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D302D12-8583-4C4B-96CA-1DE49C2073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6AA6014D-E0D2-413B-B538-D8D40458F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802.11-19/0487r1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325999F0-A7B8-40EB-BA14-79F186CBA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64" r:id="rId1"/>
    <p:sldLayoutId id="2147491265" r:id="rId2"/>
    <p:sldLayoutId id="2147491266" r:id="rId3"/>
    <p:sldLayoutId id="2147491267" r:id="rId4"/>
    <p:sldLayoutId id="2147491268" r:id="rId5"/>
    <p:sldLayoutId id="2147491269" r:id="rId6"/>
    <p:sldLayoutId id="2147491270" r:id="rId7"/>
    <p:sldLayoutId id="2147491271" r:id="rId8"/>
    <p:sldLayoutId id="2147491272" r:id="rId9"/>
    <p:sldLayoutId id="2147491273" r:id="rId10"/>
    <p:sldLayoutId id="214749127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86-02-00bb-phy-evaluation-methodology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0272-01-00bb-phy-evaluation-methodology-simulation-calibration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Jaesang </a:t>
            </a:r>
            <a:r>
              <a:rPr lang="en-US" altLang="en-US" sz="1200" b="0" dirty="0"/>
              <a:t>Cha </a:t>
            </a:r>
            <a:r>
              <a:rPr lang="en-US" altLang="en-US" sz="1200" b="0" dirty="0" smtClean="0"/>
              <a:t>(SNUST)</a:t>
            </a:r>
            <a:endParaRPr lang="en-US" altLang="en-US" sz="1200" b="0" dirty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AEB949E5-3260-4CD7-BEB1-F0E81A5D912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8308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Comments on </a:t>
            </a:r>
            <a:r>
              <a:rPr lang="en-US" altLang="en-US" dirty="0" smtClean="0"/>
              <a:t>LC </a:t>
            </a:r>
            <a:r>
              <a:rPr lang="en-US" altLang="en-US" dirty="0" err="1" smtClean="0"/>
              <a:t>TGbb</a:t>
            </a:r>
            <a:r>
              <a:rPr lang="en-US" altLang="en-US" dirty="0" smtClean="0"/>
              <a:t> </a:t>
            </a:r>
            <a:r>
              <a:rPr lang="en-IN" altLang="en-US" dirty="0" smtClean="0"/>
              <a:t>PHY </a:t>
            </a:r>
            <a:r>
              <a:rPr lang="en-IN" altLang="en-US" dirty="0"/>
              <a:t>Evaluation Methodology Simulation </a:t>
            </a:r>
            <a:r>
              <a:rPr lang="en-IN" altLang="en-US" dirty="0" smtClean="0"/>
              <a:t>Calibration</a:t>
            </a:r>
            <a:endParaRPr lang="en-US" altLang="en-US" dirty="0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March 13, </a:t>
            </a:r>
            <a:r>
              <a:rPr lang="en-US" altLang="en-US" sz="2000" b="0" dirty="0"/>
              <a:t>2019</a:t>
            </a:r>
          </a:p>
        </p:txBody>
      </p:sp>
      <p:graphicFrame>
        <p:nvGraphicFramePr>
          <p:cNvPr id="1536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671233"/>
              </p:ext>
            </p:extLst>
          </p:nvPr>
        </p:nvGraphicFramePr>
        <p:xfrm>
          <a:off x="592137" y="2971800"/>
          <a:ext cx="8399463" cy="329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9" name="Document" r:id="rId4" imgW="4406009" imgH="1729142" progId="Word.Document.8">
                  <p:embed/>
                </p:oleObj>
              </mc:Choice>
              <mc:Fallback>
                <p:oleObj name="Document" r:id="rId4" imgW="4406009" imgH="172914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137" y="2971800"/>
                        <a:ext cx="8399463" cy="329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685800" y="2473767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sp>
        <p:nvSpPr>
          <p:cNvPr id="10" name="Date Placeholder 3">
            <a:extLst>
              <a:ext uri="{FF2B5EF4-FFF2-40B4-BE49-F238E27FC236}">
                <a16:creationId xmlns="" xmlns:a16="http://schemas.microsoft.com/office/drawing/2014/main" id="{CA23F500-E4CF-4DA2-AB28-3A3F015DC9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/>
              <a:t>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36FB9E-20AD-45A0-A161-FE31E9F3A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A23F500-E4CF-4DA2-AB28-3A3F015DC9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/>
              <a:t>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4F4CBF8-3998-42F4-A894-71049A574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E1B1906C-8C76-4B86-BEB3-A03026008F84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7" name="Rectangle 3">
            <a:extLst>
              <a:ext uri="{FF2B5EF4-FFF2-40B4-BE49-F238E27FC236}">
                <a16:creationId xmlns="" xmlns:a16="http://schemas.microsoft.com/office/drawing/2014/main" id="{2B7EE642-00CE-4B8E-86E0-14FE2C18F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738" y="1814623"/>
            <a:ext cx="78105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IN" altLang="en-US" sz="2000" b="0" kern="0" dirty="0">
                <a:latin typeface="Times New Roman"/>
              </a:rPr>
              <a:t>Two documents proposed for PHY evaluation </a:t>
            </a:r>
            <a:r>
              <a:rPr lang="en-IN" altLang="en-US" sz="2000" b="0" kern="0" dirty="0" smtClean="0">
                <a:latin typeface="Times New Roman"/>
              </a:rPr>
              <a:t>methodology</a:t>
            </a:r>
          </a:p>
          <a:p>
            <a:pPr marL="1085850" lvl="1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1800" kern="0" dirty="0">
                <a:latin typeface="Times New Roman"/>
              </a:rPr>
              <a:t>11-19-0186-02 by Volker </a:t>
            </a:r>
            <a:r>
              <a:rPr lang="en-US" altLang="en-US" sz="1800" kern="0" dirty="0" err="1">
                <a:latin typeface="Times New Roman"/>
              </a:rPr>
              <a:t>Jungnickel</a:t>
            </a:r>
            <a:r>
              <a:rPr lang="en-US" altLang="en-US" sz="1800" kern="0" dirty="0">
                <a:latin typeface="Times New Roman"/>
              </a:rPr>
              <a:t> (</a:t>
            </a:r>
            <a:r>
              <a:rPr lang="en-US" altLang="en-US" sz="1800" kern="0" dirty="0" err="1">
                <a:latin typeface="Times New Roman"/>
              </a:rPr>
              <a:t>Fraunhofer</a:t>
            </a:r>
            <a:r>
              <a:rPr lang="en-US" altLang="en-US" sz="1800" kern="0" dirty="0">
                <a:latin typeface="Times New Roman"/>
              </a:rPr>
              <a:t> HHI)</a:t>
            </a:r>
          </a:p>
          <a:p>
            <a:pPr marL="1085850" lvl="1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1800" kern="0" dirty="0">
                <a:latin typeface="Times New Roman"/>
              </a:rPr>
              <a:t>11-19-0272-01 by Nikola </a:t>
            </a:r>
            <a:r>
              <a:rPr lang="en-US" altLang="en-US" sz="1800" kern="0" dirty="0" err="1">
                <a:latin typeface="Times New Roman"/>
              </a:rPr>
              <a:t>Serafimovski</a:t>
            </a:r>
            <a:r>
              <a:rPr lang="en-US" altLang="en-US" sz="1800" kern="0" dirty="0">
                <a:latin typeface="Times New Roman"/>
              </a:rPr>
              <a:t> (</a:t>
            </a:r>
            <a:r>
              <a:rPr lang="en-US" altLang="en-US" sz="1800" kern="0" dirty="0" err="1">
                <a:latin typeface="Times New Roman"/>
              </a:rPr>
              <a:t>pureLiFi</a:t>
            </a:r>
            <a:r>
              <a:rPr lang="en-US" altLang="en-US" sz="1800" kern="0" dirty="0">
                <a:latin typeface="Times New Roman"/>
              </a:rPr>
              <a:t>)</a:t>
            </a:r>
            <a:endParaRPr lang="en-US" altLang="en-US" sz="1800" kern="0" dirty="0" smtClean="0">
              <a:latin typeface="Times New Roman"/>
            </a:endParaRP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IN" altLang="en-US" sz="2000" b="0" kern="0" dirty="0" smtClean="0">
                <a:latin typeface="Times New Roman"/>
              </a:rPr>
              <a:t>In </a:t>
            </a:r>
            <a:r>
              <a:rPr lang="en-IN" altLang="en-US" sz="2000" b="0" kern="0" dirty="0">
                <a:latin typeface="Times New Roman"/>
              </a:rPr>
              <a:t>PHY evaluation methodology </a:t>
            </a:r>
            <a:r>
              <a:rPr lang="en-IN" altLang="en-US" sz="2000" b="0" kern="0" dirty="0" smtClean="0">
                <a:latin typeface="Times New Roman"/>
              </a:rPr>
              <a:t>document</a:t>
            </a:r>
            <a:r>
              <a:rPr lang="en-IN" altLang="en-US" sz="2000" b="0" kern="0" dirty="0">
                <a:latin typeface="Times New Roman"/>
              </a:rPr>
              <a:t>, some </a:t>
            </a:r>
            <a:r>
              <a:rPr lang="en-IN" altLang="en-US" sz="2000" b="0" kern="0" dirty="0" smtClean="0">
                <a:latin typeface="Times New Roman"/>
              </a:rPr>
              <a:t>PHY simulation calibration on </a:t>
            </a:r>
            <a:r>
              <a:rPr lang="en-IN" altLang="en-US" sz="2000" b="0" kern="0" dirty="0">
                <a:latin typeface="Times New Roman"/>
              </a:rPr>
              <a:t>these documents are </a:t>
            </a:r>
            <a:r>
              <a:rPr lang="en-IN" altLang="en-US" sz="2000" b="0" kern="0" dirty="0" smtClean="0">
                <a:latin typeface="Times New Roman"/>
              </a:rPr>
              <a:t>suggested</a:t>
            </a:r>
          </a:p>
          <a:p>
            <a:pPr marL="1085850" lvl="1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IN" altLang="en-US" sz="1600" kern="0" dirty="0">
                <a:latin typeface="Times New Roman"/>
              </a:rPr>
              <a:t>To generalize PHY evaluation methodology for possible PHY </a:t>
            </a:r>
            <a:r>
              <a:rPr lang="en-IN" altLang="en-US" sz="1600" kern="0" dirty="0" smtClean="0">
                <a:latin typeface="Times New Roman"/>
              </a:rPr>
              <a:t>schemes</a:t>
            </a:r>
            <a:endParaRPr lang="en-GB" altLang="en-US" sz="2000" b="0" kern="0" dirty="0" smtClean="0">
              <a:latin typeface="Times New Roman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Jaesang </a:t>
            </a:r>
            <a:r>
              <a:rPr lang="en-US" altLang="en-US" sz="1200" b="0" dirty="0"/>
              <a:t>Cha </a:t>
            </a:r>
            <a:r>
              <a:rPr lang="en-US" altLang="en-US" sz="1200" b="0" dirty="0" smtClean="0"/>
              <a:t>(SNUST)</a:t>
            </a:r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5943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=""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08" y="1676400"/>
            <a:ext cx="7926092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b="0" kern="0" dirty="0" smtClean="0"/>
              <a:t>The document title used on </a:t>
            </a:r>
            <a:r>
              <a:rPr lang="en-US" altLang="en-US" b="0" kern="0" dirty="0"/>
              <a:t>the doc </a:t>
            </a:r>
            <a:r>
              <a:rPr lang="en-US" altLang="en-US" b="0" kern="0" dirty="0" smtClean="0"/>
              <a:t>11-19-0186-02 </a:t>
            </a:r>
            <a:r>
              <a:rPr lang="en-US" altLang="en-US" b="0" kern="0" dirty="0"/>
              <a:t>is </a:t>
            </a:r>
            <a:r>
              <a:rPr lang="en-US" altLang="en-US" b="0" kern="0" dirty="0" smtClean="0"/>
              <a:t>“</a:t>
            </a:r>
            <a:r>
              <a:rPr lang="en-IN" altLang="en-US" b="0" kern="0" dirty="0"/>
              <a:t>PHY Evaluation Methodology Simulation Calibration</a:t>
            </a:r>
            <a:r>
              <a:rPr lang="en-US" altLang="en-US" b="0" kern="0" dirty="0" smtClean="0"/>
              <a:t>”</a:t>
            </a:r>
            <a:endParaRPr lang="en-US" altLang="en-US" b="0" kern="0" dirty="0"/>
          </a:p>
          <a:p>
            <a:pPr lvl="1">
              <a:defRPr/>
            </a:pPr>
            <a:r>
              <a:rPr lang="en-IN" altLang="en-US" kern="0" dirty="0" smtClean="0"/>
              <a:t>Change to “PHY </a:t>
            </a:r>
            <a:r>
              <a:rPr lang="en-IN" altLang="en-US" kern="0" dirty="0"/>
              <a:t>Evaluation Methodology Simulation </a:t>
            </a:r>
            <a:r>
              <a:rPr lang="en-IN" altLang="en-US" kern="0" dirty="0" smtClean="0"/>
              <a:t>Calibration Procedure”</a:t>
            </a:r>
            <a:endParaRPr lang="en-US" altLang="en-US" kern="0" dirty="0"/>
          </a:p>
          <a:p>
            <a:pPr>
              <a:defRPr/>
            </a:pPr>
            <a:r>
              <a:rPr lang="en-US" altLang="en-US" b="0" kern="0" dirty="0" smtClean="0"/>
              <a:t>No description for clause “1 Introduction”</a:t>
            </a:r>
            <a:endParaRPr lang="en-US" altLang="en-US" b="0" kern="0" dirty="0"/>
          </a:p>
          <a:p>
            <a:pPr lvl="1">
              <a:defRPr/>
            </a:pPr>
            <a:r>
              <a:rPr lang="en-US" altLang="en-US" kern="0" dirty="0" smtClean="0"/>
              <a:t>Add the following description for clause “1 Introduction” </a:t>
            </a:r>
            <a:endParaRPr lang="en-US" altLang="en-US" kern="0" dirty="0"/>
          </a:p>
          <a:p>
            <a:pPr lvl="2">
              <a:defRPr/>
            </a:pPr>
            <a:r>
              <a:rPr lang="en-IN" altLang="en-US" sz="1600" kern="0" dirty="0" smtClean="0"/>
              <a:t>Text to add “This </a:t>
            </a:r>
            <a:r>
              <a:rPr lang="en-IN" altLang="en-US" sz="1600" kern="0" dirty="0"/>
              <a:t>document introduce the procedure for simulation calibration of </a:t>
            </a:r>
            <a:r>
              <a:rPr lang="en-IN" altLang="en-US" sz="1600" kern="0" dirty="0" err="1"/>
              <a:t>TGbb</a:t>
            </a:r>
            <a:r>
              <a:rPr lang="en-IN" altLang="en-US" sz="1600" kern="0" dirty="0"/>
              <a:t> PHY proposals</a:t>
            </a:r>
            <a:r>
              <a:rPr lang="en-IN" altLang="en-US" sz="1600" kern="0" dirty="0" smtClean="0"/>
              <a:t>.”</a:t>
            </a:r>
            <a:endParaRPr lang="en-US" altLang="en-US" sz="1600" kern="0" dirty="0"/>
          </a:p>
          <a:p>
            <a:pPr>
              <a:defRPr/>
            </a:pPr>
            <a:r>
              <a:rPr lang="en-US" altLang="en-US" b="0" kern="0" dirty="0" err="1" smtClean="0"/>
              <a:t>Subclause</a:t>
            </a:r>
            <a:r>
              <a:rPr lang="en-US" altLang="en-US" b="0" kern="0" dirty="0" smtClean="0"/>
              <a:t> 2.1 title is </a:t>
            </a:r>
            <a:r>
              <a:rPr lang="en-US" altLang="en-US" b="0" kern="0" dirty="0"/>
              <a:t>given as “</a:t>
            </a:r>
            <a:r>
              <a:rPr lang="en-US" altLang="en-US" b="0" kern="0" dirty="0" smtClean="0"/>
              <a:t>802.11a”</a:t>
            </a:r>
            <a:endParaRPr lang="en-US" altLang="en-US" b="0" kern="0" dirty="0"/>
          </a:p>
          <a:p>
            <a:pPr lvl="1">
              <a:defRPr/>
            </a:pPr>
            <a:r>
              <a:rPr lang="en-US" altLang="en-US" kern="0" dirty="0" smtClean="0"/>
              <a:t>Is it right for </a:t>
            </a:r>
            <a:r>
              <a:rPr lang="en-US" altLang="en-US" kern="0" dirty="0" err="1" smtClean="0"/>
              <a:t>TGbb</a:t>
            </a:r>
            <a:r>
              <a:rPr lang="en-US" altLang="en-US" kern="0" dirty="0" smtClean="0"/>
              <a:t> system model block diagram or “802.11a” system </a:t>
            </a:r>
            <a:r>
              <a:rPr lang="en-US" altLang="en-US" kern="0" dirty="0"/>
              <a:t>model block diagram </a:t>
            </a:r>
            <a:endParaRPr lang="en-US" altLang="en-US" kern="0" dirty="0" smtClean="0"/>
          </a:p>
          <a:p>
            <a:pPr lvl="1">
              <a:defRPr/>
            </a:pPr>
            <a:r>
              <a:rPr lang="en-US" altLang="en-US" kern="0" dirty="0" smtClean="0"/>
              <a:t>Change </a:t>
            </a:r>
            <a:r>
              <a:rPr lang="en-US" altLang="en-US" kern="0" dirty="0" err="1" smtClean="0"/>
              <a:t>subclause</a:t>
            </a:r>
            <a:r>
              <a:rPr lang="en-US" altLang="en-US" kern="0" dirty="0" smtClean="0"/>
              <a:t> title to “</a:t>
            </a:r>
            <a:r>
              <a:rPr lang="sv-SE" altLang="en-US" kern="0" dirty="0" smtClean="0"/>
              <a:t>PHY </a:t>
            </a:r>
            <a:r>
              <a:rPr lang="sv-SE" altLang="en-US" kern="0" dirty="0"/>
              <a:t>TX-RX System Model Block </a:t>
            </a:r>
            <a:r>
              <a:rPr lang="sv-SE" altLang="en-US" kern="0" dirty="0" smtClean="0"/>
              <a:t>Diagram” </a:t>
            </a:r>
            <a:endParaRPr lang="en-US" altLang="en-US" kern="0" dirty="0" smtClean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US" altLang="en-US" dirty="0"/>
              <a:t>Comments on PHY Evaluation Methodology Simulation Calibration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=""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Jaesang </a:t>
            </a:r>
            <a:r>
              <a:rPr lang="en-US" altLang="en-US" sz="1200" b="0" dirty="0"/>
              <a:t>Cha </a:t>
            </a:r>
            <a:r>
              <a:rPr lang="en-US" altLang="en-US" sz="1200" b="0" dirty="0" smtClean="0"/>
              <a:t>(SNUST)</a:t>
            </a:r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9580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=""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08" y="1676400"/>
            <a:ext cx="7926092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IN" altLang="en-US" b="0" kern="0" dirty="0"/>
              <a:t>Figure citations used </a:t>
            </a:r>
            <a:r>
              <a:rPr lang="en-IN" altLang="en-US" b="0" kern="0" dirty="0" smtClean="0"/>
              <a:t>as a “Figure XX”</a:t>
            </a:r>
            <a:endParaRPr lang="en-US" altLang="en-US" b="0" kern="0" dirty="0"/>
          </a:p>
          <a:p>
            <a:pPr lvl="1">
              <a:defRPr/>
            </a:pPr>
            <a:r>
              <a:rPr lang="en-IN" altLang="en-US" kern="0" dirty="0" smtClean="0"/>
              <a:t>Change to “Figure 1”</a:t>
            </a:r>
            <a:endParaRPr lang="en-US" altLang="en-US" kern="0" dirty="0"/>
          </a:p>
          <a:p>
            <a:pPr>
              <a:defRPr/>
            </a:pPr>
            <a:r>
              <a:rPr lang="en-US" altLang="en-US" b="0" kern="0" dirty="0" smtClean="0"/>
              <a:t>Insert </a:t>
            </a:r>
            <a:r>
              <a:rPr lang="en-US" altLang="en-US" b="0" kern="0" dirty="0"/>
              <a:t>Figure citations and </a:t>
            </a:r>
            <a:r>
              <a:rPr lang="en-US" altLang="en-US" b="0" kern="0" dirty="0" smtClean="0"/>
              <a:t>Figure Name</a:t>
            </a:r>
            <a:endParaRPr lang="en-US" altLang="en-US" b="0" kern="0" dirty="0"/>
          </a:p>
          <a:p>
            <a:pPr lvl="1">
              <a:defRPr/>
            </a:pPr>
            <a:r>
              <a:rPr lang="en-US" altLang="en-US" kern="0" dirty="0" smtClean="0"/>
              <a:t>Insert Figure citations as “Figure 1”</a:t>
            </a:r>
          </a:p>
          <a:p>
            <a:pPr lvl="1">
              <a:defRPr/>
            </a:pPr>
            <a:r>
              <a:rPr lang="en-US" altLang="en-US" kern="0" dirty="0"/>
              <a:t>Insert Figure </a:t>
            </a:r>
            <a:r>
              <a:rPr lang="en-US" altLang="en-US" kern="0" dirty="0" smtClean="0"/>
              <a:t>name as </a:t>
            </a:r>
            <a:r>
              <a:rPr lang="en-US" altLang="en-US" kern="0" dirty="0"/>
              <a:t>“Figure </a:t>
            </a:r>
            <a:r>
              <a:rPr lang="sv-SE" altLang="en-US" kern="0" dirty="0"/>
              <a:t>PHY TX-RX System Model Block Diagram</a:t>
            </a:r>
            <a:r>
              <a:rPr lang="en-US" altLang="en-US" kern="0" dirty="0" smtClean="0"/>
              <a:t>”</a:t>
            </a:r>
          </a:p>
          <a:p>
            <a:pPr>
              <a:defRPr/>
            </a:pPr>
            <a:r>
              <a:rPr lang="en-IN" altLang="en-US" b="0" kern="0" dirty="0" smtClean="0"/>
              <a:t>Only DCO-OFDM is referenced in the PHY Evaluation Methodology in doc.</a:t>
            </a:r>
            <a:r>
              <a:rPr lang="en-IN" altLang="en-US" kern="0" dirty="0"/>
              <a:t> </a:t>
            </a:r>
            <a:r>
              <a:rPr lang="en-IN" altLang="en-US" b="0" kern="0" dirty="0"/>
              <a:t>11-19-0186-02.</a:t>
            </a:r>
            <a:endParaRPr lang="en-IN" altLang="en-US" b="0" kern="0" dirty="0" smtClean="0"/>
          </a:p>
          <a:p>
            <a:pPr lvl="1">
              <a:defRPr/>
            </a:pPr>
            <a:r>
              <a:rPr lang="en-IN" altLang="en-US" kern="0" dirty="0" smtClean="0"/>
              <a:t>Is it mandatory uses Only DCO-OFDM for </a:t>
            </a:r>
            <a:r>
              <a:rPr lang="en-IN" altLang="en-US" kern="0" dirty="0"/>
              <a:t>Simulation </a:t>
            </a:r>
            <a:endParaRPr lang="en-IN" altLang="en-US" kern="0" dirty="0" smtClean="0"/>
          </a:p>
          <a:p>
            <a:pPr lvl="1">
              <a:defRPr/>
            </a:pPr>
            <a:r>
              <a:rPr lang="en-IN" altLang="en-US" kern="0" dirty="0" smtClean="0"/>
              <a:t>Any </a:t>
            </a:r>
            <a:r>
              <a:rPr lang="en-IN" altLang="en-US" kern="0" dirty="0"/>
              <a:t>other </a:t>
            </a:r>
            <a:r>
              <a:rPr lang="en-IN" altLang="en-US" kern="0" dirty="0" smtClean="0"/>
              <a:t>scheme can be considered like ACO-OFDM</a:t>
            </a:r>
            <a:endParaRPr lang="en-US" altLang="en-US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US" altLang="en-US" dirty="0"/>
              <a:t>Comments on PHY Evaluation Methodology Simulation </a:t>
            </a:r>
            <a:r>
              <a:rPr lang="en-US" altLang="en-US" dirty="0" smtClean="0"/>
              <a:t>Calibration…Cont.</a:t>
            </a:r>
            <a:endParaRPr lang="en-US" altLang="en-US" dirty="0"/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=""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Jaesang </a:t>
            </a:r>
            <a:r>
              <a:rPr lang="en-US" altLang="en-US" sz="1200" b="0" dirty="0"/>
              <a:t>Cha </a:t>
            </a:r>
            <a:r>
              <a:rPr lang="en-US" altLang="en-US" sz="1200" b="0" dirty="0" smtClean="0"/>
              <a:t>(SNUST)</a:t>
            </a:r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520086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=""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08" y="1676400"/>
            <a:ext cx="7926092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IN" altLang="en-US" b="0" kern="0" dirty="0" smtClean="0"/>
              <a:t>MCS referred only “QPSK” </a:t>
            </a:r>
            <a:r>
              <a:rPr lang="en-IN" altLang="en-US" b="0" kern="0" dirty="0"/>
              <a:t>in the PHY Evaluation Methodology in doc.</a:t>
            </a:r>
            <a:r>
              <a:rPr lang="en-IN" altLang="en-US" kern="0" dirty="0"/>
              <a:t> </a:t>
            </a:r>
            <a:r>
              <a:rPr lang="en-IN" altLang="en-US" b="0" kern="0" dirty="0"/>
              <a:t>11-19-0186-02.</a:t>
            </a:r>
          </a:p>
          <a:p>
            <a:pPr lvl="1">
              <a:defRPr/>
            </a:pPr>
            <a:r>
              <a:rPr lang="en-US" altLang="en-US" b="0" kern="0" dirty="0" smtClean="0"/>
              <a:t>Is it mandatory to use only QPSK </a:t>
            </a:r>
            <a:r>
              <a:rPr lang="en-IN" altLang="en-US" kern="0" dirty="0" smtClean="0"/>
              <a:t>for </a:t>
            </a:r>
            <a:r>
              <a:rPr lang="en-IN" altLang="en-US" kern="0" dirty="0"/>
              <a:t>Simulation </a:t>
            </a:r>
          </a:p>
          <a:p>
            <a:pPr lvl="1">
              <a:defRPr/>
            </a:pPr>
            <a:r>
              <a:rPr lang="en-IN" altLang="en-US" kern="0" dirty="0" smtClean="0"/>
              <a:t>How about QAM?</a:t>
            </a:r>
            <a:endParaRPr lang="en-US" altLang="en-US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US" altLang="en-US" dirty="0"/>
              <a:t>Comments on PHY Evaluation Methodology Simulation </a:t>
            </a:r>
            <a:r>
              <a:rPr lang="en-US" altLang="en-US" dirty="0" smtClean="0"/>
              <a:t>Calibration…Cont.</a:t>
            </a:r>
            <a:endParaRPr lang="en-US" altLang="en-US" dirty="0"/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=""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Jaesang </a:t>
            </a:r>
            <a:r>
              <a:rPr lang="en-US" altLang="en-US" sz="1200" b="0" dirty="0"/>
              <a:t>Cha </a:t>
            </a:r>
            <a:r>
              <a:rPr lang="en-US" altLang="en-US" sz="1200" b="0" dirty="0" smtClean="0"/>
              <a:t>(SNUST)</a:t>
            </a:r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2103606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B210D7C-B5D9-428D-A0A7-2EB4D48B2D2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  <p:sp>
        <p:nvSpPr>
          <p:cNvPr id="5529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55300" name="Rectangle 3"/>
          <p:cNvSpPr txBox="1">
            <a:spLocks noChangeArrowheads="1"/>
          </p:cNvSpPr>
          <p:nvPr/>
        </p:nvSpPr>
        <p:spPr bwMode="auto">
          <a:xfrm>
            <a:off x="685800" y="1676401"/>
            <a:ext cx="77724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898525" indent="-898525" algn="just">
              <a:buNone/>
            </a:pPr>
            <a:r>
              <a:rPr lang="en-US" sz="1800" b="0" dirty="0"/>
              <a:t>[1]	</a:t>
            </a:r>
            <a:r>
              <a:rPr lang="en-US" sz="1800" b="0" dirty="0">
                <a:hlinkClick r:id="rId3"/>
              </a:rPr>
              <a:t>https://</a:t>
            </a:r>
            <a:r>
              <a:rPr lang="en-US" sz="1800" b="0" dirty="0" smtClean="0">
                <a:hlinkClick r:id="rId3"/>
              </a:rPr>
              <a:t>mentor.ieee.org/802.11/dcn/19/11-19-0186-02-00bb-phy-evaluation-methodology.docx</a:t>
            </a:r>
            <a:endParaRPr lang="en-US" sz="1800" b="0" dirty="0" smtClean="0"/>
          </a:p>
          <a:p>
            <a:pPr marL="898525" indent="-898525" algn="just">
              <a:buNone/>
            </a:pPr>
            <a:endParaRPr lang="en-US" sz="1800" b="0" dirty="0" smtClean="0"/>
          </a:p>
          <a:p>
            <a:pPr marL="898525" indent="-898525" algn="just">
              <a:buNone/>
            </a:pPr>
            <a:r>
              <a:rPr lang="en-US" sz="1800" b="0" dirty="0" smtClean="0"/>
              <a:t>[</a:t>
            </a:r>
            <a:r>
              <a:rPr lang="en-US" sz="1800" b="0" dirty="0"/>
              <a:t>2]	</a:t>
            </a:r>
            <a:r>
              <a:rPr lang="en-US" sz="1800" b="0" dirty="0">
                <a:hlinkClick r:id="rId4"/>
              </a:rPr>
              <a:t>https://</a:t>
            </a:r>
            <a:r>
              <a:rPr lang="en-US" sz="1800" b="0" dirty="0" smtClean="0">
                <a:hlinkClick r:id="rId4"/>
              </a:rPr>
              <a:t>mentor.ieee.org/802.11/dcn/19/11-19-0272-01-00bb-phy-evaluation-methodology-simulation-calibration.docx</a:t>
            </a:r>
            <a:endParaRPr lang="en-US" sz="1800" b="0" dirty="0" smtClean="0"/>
          </a:p>
          <a:p>
            <a:pPr marL="898525" indent="-898525" algn="just">
              <a:buNone/>
            </a:pPr>
            <a:endParaRPr lang="en-US" sz="1800" b="0" dirty="0"/>
          </a:p>
          <a:p>
            <a:pPr marL="0" indent="0" algn="just">
              <a:buNone/>
            </a:pPr>
            <a:endParaRPr lang="en-US" altLang="en-US" sz="2000" b="0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en-US" dirty="0">
              <a:cs typeface="Times New Roman" panose="02020603050405020304" pitchFamily="18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=""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Jaesang </a:t>
            </a:r>
            <a:r>
              <a:rPr lang="en-US" altLang="en-US" sz="1200" b="0" dirty="0"/>
              <a:t>Cha </a:t>
            </a:r>
            <a:r>
              <a:rPr lang="en-US" altLang="en-US" sz="1200" b="0" dirty="0" smtClean="0"/>
              <a:t>(SNUST)</a:t>
            </a:r>
            <a:endParaRPr lang="en-US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187</TotalTime>
  <Words>416</Words>
  <Application>Microsoft Office PowerPoint</Application>
  <PresentationFormat>On-screen Show (4:3)</PresentationFormat>
  <Paragraphs>74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ＭＳ Ｐゴシック</vt:lpstr>
      <vt:lpstr>Times New Roman</vt:lpstr>
      <vt:lpstr>802-11-Submission</vt:lpstr>
      <vt:lpstr>Document</vt:lpstr>
      <vt:lpstr>Comments on LC TGbb PHY Evaluation Methodology Simulation Calibration</vt:lpstr>
      <vt:lpstr>Introduction</vt:lpstr>
      <vt:lpstr>Comments on PHY Evaluation Methodology Simulation Calibration</vt:lpstr>
      <vt:lpstr>Comments on PHY Evaluation Methodology Simulation Calibration…Cont.</vt:lpstr>
      <vt:lpstr>Comments on PHY Evaluation Methodology Simulation Calibration…Cont.</vt:lpstr>
      <vt:lpstr>PowerPoint Presentation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11-19/XXXXr0</dc:title>
  <dc:subject>TGbb-PHY-pre-proposal</dc:subject>
  <dc:creator>Nikola Serafimovski</dc:creator>
  <cp:keywords>Aug. 2018</cp:keywords>
  <dc:description/>
  <cp:lastModifiedBy>VINA</cp:lastModifiedBy>
  <cp:revision>4116</cp:revision>
  <cp:lastPrinted>2014-11-04T15:04:57Z</cp:lastPrinted>
  <dcterms:created xsi:type="dcterms:W3CDTF">2007-04-17T18:10:23Z</dcterms:created>
  <dcterms:modified xsi:type="dcterms:W3CDTF">2019-03-14T16:00:02Z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