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300" r:id="rId6"/>
    <p:sldId id="301" r:id="rId7"/>
    <p:sldId id="304" r:id="rId8"/>
    <p:sldId id="305" r:id="rId9"/>
    <p:sldId id="306" r:id="rId10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A19DCD-474F-49A0-BD6E-79F9A4CA8838}">
  <a:tblStyle styleId="{A1A19DCD-474F-49A0-BD6E-79F9A4CA88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8" autoAdjust="0"/>
    <p:restoredTop sz="94709" autoAdjust="0"/>
  </p:normalViewPr>
  <p:slideViewPr>
    <p:cSldViewPr>
      <p:cViewPr>
        <p:scale>
          <a:sx n="78" d="100"/>
          <a:sy n="78" d="100"/>
        </p:scale>
        <p:origin x="-416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notesViewPr>
    <p:cSldViewPr>
      <p:cViewPr varScale="1">
        <p:scale>
          <a:sx n="50" d="100"/>
          <a:sy n="50" d="100"/>
        </p:scale>
        <p:origin x="-2464" y="-6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3C189-4302-4B95-A356-209735BB4331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132C-FB33-4BA1-9E40-323B478D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542484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08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224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51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March  2019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January 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doc.: IEEE 802.11-19/0485r0</a:t>
            </a:r>
            <a:endParaRPr sz="20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914400" y="663575"/>
            <a:ext cx="103632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3GPP </a:t>
            </a:r>
            <a:r>
              <a:rPr lang="en-US" sz="2800" dirty="0" smtClean="0"/>
              <a:t>RAN1 status </a:t>
            </a:r>
            <a:r>
              <a:rPr lang="en-US" sz="2800" dirty="0"/>
              <a:t>on </a:t>
            </a:r>
            <a:r>
              <a:rPr lang="en-US" sz="2800" dirty="0" smtClean="0"/>
              <a:t>NR-Unlicensed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828800" y="1463675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2019-03-1</a:t>
            </a:r>
            <a:r>
              <a:rPr lang="en-US" sz="2000" b="0" dirty="0" smtClean="0"/>
              <a:t>3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smtClean="0"/>
              <a:t>March  </a:t>
            </a:r>
            <a:r>
              <a:rPr lang="en-US" dirty="0"/>
              <a:t>2019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2" name="Shape 92"/>
          <p:cNvGraphicFramePr/>
          <p:nvPr>
            <p:extLst>
              <p:ext uri="{D42A27DB-BD31-4B8C-83A1-F6EECF244321}">
                <p14:modId xmlns:p14="http://schemas.microsoft.com/office/powerpoint/2010/main" val="2750584918"/>
              </p:ext>
            </p:extLst>
          </p:nvPr>
        </p:nvGraphicFramePr>
        <p:xfrm>
          <a:off x="1044400" y="2471150"/>
          <a:ext cx="10826200" cy="2390450"/>
        </p:xfrm>
        <a:graphic>
          <a:graphicData uri="http://schemas.openxmlformats.org/drawingml/2006/table">
            <a:tbl>
              <a:tblPr>
                <a:noFill/>
                <a:tableStyleId>{A1A19DCD-474F-49A0-BD6E-79F9A4CA8838}</a:tableStyleId>
              </a:tblPr>
              <a:tblGrid>
                <a:gridCol w="2163300"/>
                <a:gridCol w="1840650"/>
                <a:gridCol w="2078525"/>
                <a:gridCol w="1314475"/>
                <a:gridCol w="3429250"/>
              </a:tblGrid>
              <a:tr h="101957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Name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Affiliations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Address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Phone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email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Shubhodeep Adhikari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shubhodeep.adhikari@broadcom.com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Sindhu</a:t>
                      </a:r>
                      <a:r>
                        <a:rPr lang="en-US" baseline="0" dirty="0" smtClean="0"/>
                        <a:t> Verma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sindhu.verma@broadcom.com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42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David Boldy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david.boldy@broadcom.com</a:t>
                      </a:r>
                    </a:p>
                  </a:txBody>
                  <a:tcPr marL="68575" marR="68575" marT="91425" marB="91425">
                    <a:lnL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</a:rPr>
              <a:t>This </a:t>
            </a:r>
            <a:r>
              <a:rPr lang="en-US" b="0" dirty="0"/>
              <a:t>presentation</a:t>
            </a:r>
            <a:r>
              <a:rPr lang="en-US" sz="2400" b="0" i="0" u="none" strike="noStrike" cap="none" dirty="0">
                <a:solidFill>
                  <a:srgbClr val="000000"/>
                </a:solidFill>
              </a:rPr>
              <a:t> provides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updates from the latest 3GPP RAN1 meeting (RAN1#96) on the standardization of </a:t>
            </a:r>
            <a:r>
              <a:rPr lang="en-US" b="0" dirty="0" smtClean="0"/>
              <a:t>NR-Unlicensed, with a focus on fair coexistence with 802.11. </a:t>
            </a:r>
            <a:endParaRPr sz="2400" b="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smtClean="0"/>
              <a:t>March  </a:t>
            </a:r>
            <a:r>
              <a:rPr lang="en-US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Outline</a:t>
            </a:r>
            <a:endParaRPr sz="240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093213"/>
            <a:ext cx="10361100" cy="5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presentation discusses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 of the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following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topics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25us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for transmission of control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messages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lphaL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LS from ETSI-BRAN to 3GPP RAN1 and response from 3GPP RAN1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lphaL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Difference between NR-U DRS and LAA DRS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lphaL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Simulation results evaluating the impact of NR-U DRS on equivalent Wi-Fi messages (beacons) and on Wi-Fi voice.</a:t>
            </a:r>
          </a:p>
          <a:p>
            <a:pPr marL="584200" lvl="1" indent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Discussion on a common preamble between NR-U and Wi-Fi in 5 GHz and 6 GHz.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 Proposal for IEEE 802.11 to send an LS to the 3GPP RAN Plenary requesting it to continue the discussions on a common preamble</a:t>
            </a: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smtClean="0"/>
              <a:t>March  </a:t>
            </a:r>
            <a:r>
              <a:rPr lang="en-US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Use of Short-LBT: LS </a:t>
            </a:r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from ETSI-BRAN to 3GPP RAN1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(1)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20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LS (R1-1900157) covered the following salient topics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Conditions to be satisfied by a Responding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evice when sharing a COT won by an Initiating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evice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ap between successive transmissions from a single responding device shall be &lt;= 16us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a Paused COT, the minimum gap before the first transmission of a responding device shall be &gt;= 100us.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Proposal received by ETSI-BRAN to remove the use of no-LBT and reduce the use of short LBT from 5% to 1% airtime per device, </a:t>
            </a:r>
            <a:r>
              <a:rPr lang="en-US" sz="1800" b="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when such transmissions happen outside of a COT.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Note that (H)ARQ feedbacks within SIFS of the data transmission are considered to be inside a COT by ETSI-BRAN and are hence,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are not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part of this discussion.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was a long discussion on topic 1) while topic 2) was discussed over email.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On 1):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It is known that the 3GPP specs do not specify the restrictions/conditions specified by ETSI-BRAN in 1 a) and b). However, the 3GPP spec doesn’t prevent a base station vendor to implement these restrictions in a region specific manner. So, instead of directly stating that the 3GPP specs do not specify any of the conditions in 1 a) and b), the LS response from RAN1 states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that “</a:t>
            </a: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it is RAN1’s understanding that for the case where more than one grant is provided to a responding device, 3GPP Rel-14/15 LTE-LAA specifications allow </a:t>
            </a:r>
            <a:r>
              <a:rPr lang="en-US" sz="1800" b="0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behaviour</a:t>
            </a: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that is consistent with the provided clarifications and this is also expected to be the case for NR-U specifications currently being developed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Use of Short-LBT: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LS </a:t>
            </a:r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from ETSI-BRAN to 3GPP RAN1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(2)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20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On </a:t>
            </a:r>
            <a:r>
              <a:rPr lang="en-US" sz="1800" u="sng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</a:t>
            </a:r>
            <a:r>
              <a:rPr lang="en-US" sz="180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i.e. the proposal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 remove the use of no-LBT and reduce the use of short LBT from 5% to 1% airtime per device, when such transmissions happen </a:t>
            </a:r>
            <a:r>
              <a:rPr lang="en-US" sz="1800" b="0" u="sng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outside of a </a:t>
            </a:r>
            <a:r>
              <a:rPr lang="en-US" sz="1800" b="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COT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the email discussions showed the following: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seemed to be consensus on removing no-LBT.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was no consensus that the short-LBT clause reduce the airtime from 5% to 1% per device.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seemed to be consensus that such a change, if any, should not be applied retrospectively to LAA.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However, the LS response from 3GPP RAN1 (which was decided in the final hours of the NR-U online meeting) states that there is no consensus even on removing no-LBT “</a:t>
            </a:r>
            <a:r>
              <a:rPr lang="en-US" sz="1800" b="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</a:t>
            </a: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is no consensus on the proposal to (1) ban the use of no LBT transmissions and (2) to restrict the use of short LBT transmissions so that it can only be used 1% of time rather than 5% as currently defined in the clause on Short Control </a:t>
            </a:r>
            <a:r>
              <a:rPr lang="en-US" sz="1800" b="0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Signalling</a:t>
            </a: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Transmissions. There is also no consensus on limiting NR-U DRS transmissions to a 1% </a:t>
            </a:r>
            <a:r>
              <a:rPr lang="en-US" sz="1800" b="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limit</a:t>
            </a: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  <a:r>
              <a:rPr lang="en-US" sz="1800" b="0" i="1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 </a:t>
            </a:r>
          </a:p>
        </p:txBody>
      </p:sp>
    </p:spTree>
    <p:extLst>
      <p:ext uri="{BB962C8B-B14F-4D97-AF65-F5344CB8AC3E}">
        <p14:creationId xmlns:p14="http://schemas.microsoft.com/office/powerpoint/2010/main" val="5489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4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Use of Short-LBT: Difference between NR-U DRS and LAA </a:t>
            </a:r>
            <a:r>
              <a:rPr lang="en-US" sz="24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DRS (3)</a:t>
            </a:r>
            <a:endParaRPr lang="en-US" sz="24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30742" y="1295400"/>
            <a:ext cx="114300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6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Note: 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Even though it is being claimed by 3GPP RAN1 that the Short-Control-Signaling clause in ETSI-BRAN will be used only for DRS transmissions by LAA and NR-U, this is not a fully accurate representation of the situation as there are significant points of difference between LAA and NR-U DRSs.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6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he LAA “DRS” and the NR-U “DRS” are the same only in name. This is because, the LAA DRS consists only PSS/SSS/CRS signals, while the NR-U DRS consists of many more signals/messages. 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name “DRS” for such messages in NR-U  conveys the impression that they are the same as LAA DRS  and hence, NR-U “DRS” should also be allowed to use the Short-Control-Signaling </a:t>
            </a: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clause in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ETSI-BRAN.</a:t>
            </a:r>
            <a:endParaRPr lang="en-US" sz="16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However NR-U “DRS” is actually a new set of signals/messages unlike the LAA DRS</a:t>
            </a:r>
          </a:p>
          <a:p>
            <a:pPr marL="869950" lvl="1" indent="-28575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the agreements, the set of signals were “</a:t>
            </a:r>
            <a:r>
              <a:rPr lang="en-US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tentatively </a:t>
            </a:r>
            <a:r>
              <a:rPr lang="en-US" sz="160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referred to as the NR-U DRS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with the note that “</a:t>
            </a:r>
            <a:r>
              <a:rPr lang="en-US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it </a:t>
            </a:r>
            <a:r>
              <a:rPr lang="en-US" sz="160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can be called something else in the </a:t>
            </a:r>
            <a:r>
              <a:rPr lang="en-US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future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and that it “</a:t>
            </a:r>
            <a:r>
              <a:rPr lang="en-US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can </a:t>
            </a:r>
            <a:r>
              <a:rPr lang="en-US" sz="160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include signals and channels that are required for cell acquisition etc. and is not limited only to reference </a:t>
            </a:r>
            <a:r>
              <a:rPr lang="en-US" sz="16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signals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869950" lvl="1" indent="-28575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Hence, these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signals can include PBCH in addition to PSS/SSS</a:t>
            </a:r>
          </a:p>
          <a:p>
            <a:pPr marL="869950" lvl="1" indent="-28575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These can also include </a:t>
            </a: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CSI-RS, RMSI-CORESET(s),RMSI-PDSCH(s) </a:t>
            </a:r>
          </a:p>
          <a:p>
            <a:pPr marL="869950" lvl="1" indent="-28575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These m</a:t>
            </a: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ay also include OSI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and </a:t>
            </a: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paging.</a:t>
            </a:r>
            <a:endParaRPr 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1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 startAt="4"/>
            </a:pPr>
            <a:r>
              <a:rPr lang="en-US" sz="16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Also, Short Control Signaling clause will be used by NR-U not only for transmission of such a “DRS” message but also for some other messages that are time/frequency multiplexed with the “DRS”. This was not the case for LAA DRS.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RAN1 agreement for utilizing the Short Control Signaling clause covers “</a:t>
            </a:r>
            <a:r>
              <a:rPr lang="en-US" sz="1600" i="1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DRS </a:t>
            </a:r>
            <a:r>
              <a:rPr lang="en-US" sz="1600" i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alone </a:t>
            </a:r>
            <a:r>
              <a:rPr lang="en-US" sz="1600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or multiplexed with non-unicast data (e.g. OSI, paging, RAR)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where proponents interpret “</a:t>
            </a:r>
            <a:r>
              <a:rPr lang="en-US" sz="1600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non-unicast </a:t>
            </a:r>
            <a:r>
              <a:rPr 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</a:t>
            </a:r>
            <a:r>
              <a:rPr lang="en-US" sz="16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to </a:t>
            </a:r>
            <a:r>
              <a:rPr lang="en-US" sz="16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mean any message or data, whether broadcast or directed to a single UE, that does not have HARQ feedback.</a:t>
            </a:r>
          </a:p>
          <a:p>
            <a:pPr marL="869950" lvl="1" indent="-28575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7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Use of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Short-LBT</a:t>
            </a:r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by NR-U: Other developments (4)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Broadcom submitted a contribution in RAN1 (R1-1903370) that evaluates the impact of short-LBT by NR-U on latency sensitive Wi-Fi messages such as beacons and on Wi-Fi voice. 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evaluations </a:t>
            </a: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show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that, even </a:t>
            </a: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a simple simulation scenario, the percentile delays of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Wi-Fi beacon/voice </a:t>
            </a: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increase by 22% to 150% when NR-U uses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25us short-LBT </a:t>
            </a:r>
            <a:r>
              <a:rPr lang="en-US" sz="16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transmission of DRS with 5% duty cycle compared to when NR-U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DRS uses LBT based on exponential </a:t>
            </a:r>
            <a:r>
              <a:rPr lang="en-US" sz="1600" b="0" dirty="0" err="1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backoff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with </a:t>
            </a:r>
            <a:r>
              <a:rPr lang="en-US" sz="16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highest channel access priority class (AC_VO)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 </a:t>
            </a:r>
            <a:endParaRPr lang="en-US" sz="16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endParaRPr lang="en-US" sz="16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lphaLcPeriod"/>
            </a:pPr>
            <a:r>
              <a:rPr lang="en-US" sz="16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These </a:t>
            </a:r>
            <a:r>
              <a:rPr lang="en-US" sz="16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are </a:t>
            </a: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only evaluations that specifically consider the impact of short-LBT by NR-U on equivalent control messages in Wi-Fi (such as beacons) and on Wi-Fi voice.</a:t>
            </a:r>
          </a:p>
          <a:p>
            <a:pPr marL="1384300" lvl="4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based on exponential </a:t>
            </a:r>
            <a:r>
              <a:rPr lang="en-US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backoff</a:t>
            </a:r>
            <a:r>
              <a:rPr lang="en-US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with the highest access priority class is used by Wi-Fi for transmission of all control messages that are equivalent to NR-U DRS. The only exceptions are messages such as Channel Switch Assignment which are not equivalent to NR-U DRS, and it is not yet clear how similar indications will be transmitted by NR-U. It is possible that such messages will be transmitted over the licensed carrier wherever available.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endParaRPr lang="en-US" sz="16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6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An agreement was made in RAN1 to not use short-LBT for transmission of any other messages in the DL or UL, even though there have been proposals from some companies to use short-LBT and even no-LBT for some other messages.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01110"/>
              </p:ext>
            </p:extLst>
          </p:nvPr>
        </p:nvGraphicFramePr>
        <p:xfrm>
          <a:off x="1905795" y="2514600"/>
          <a:ext cx="7775045" cy="1447800"/>
        </p:xfrm>
        <a:graphic>
          <a:graphicData uri="http://schemas.openxmlformats.org/drawingml/2006/table">
            <a:tbl>
              <a:tblPr firstRow="1" firstCol="1" bandRow="1">
                <a:tableStyleId>{A1A19DCD-474F-49A0-BD6E-79F9A4CA8838}</a:tableStyleId>
              </a:tblPr>
              <a:tblGrid>
                <a:gridCol w="2144350"/>
                <a:gridCol w="5630695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</a:rPr>
                        <a:t>Percentile of Wi-Fi beacon/voice delay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u="sng" dirty="0">
                          <a:effectLst/>
                        </a:rPr>
                        <a:t>Percentage increase</a:t>
                      </a:r>
                      <a:r>
                        <a:rPr lang="en-US" sz="1200" dirty="0">
                          <a:effectLst/>
                        </a:rPr>
                        <a:t> in Wi-Fi beacon/voice delay of Scheme 2 (25us LBT for NR-U DRS) over Scheme 1 (CAT4 LBT for NR-U DRS)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150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57.9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42.2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</a:rPr>
                        <a:t>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29.3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</a:rPr>
                        <a:t>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21.8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12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On the use of a common preamble between NR-U and Wi-Fi (1)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common preamble proposal is as follows: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lphaLcPeriod"/>
            </a:pP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5 GHz: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preamble is proposed to consist of a prefix of 20us duration </a:t>
            </a:r>
            <a:r>
              <a:rPr lang="en-US" sz="1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consisting of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802.11a preamble followed by a suffix with information/signals specific to NR-U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lphaL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6 GHz: There hasn’t been much discussion for 6 GHz. However, some companies have proposed either the 802.11ax preamble or variations thereof or an alternate design. 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proposal is to use such a common preamble </a:t>
            </a:r>
            <a:r>
              <a:rPr lang="en-US" sz="1800" b="0" u="sng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as an optional feature in addition to the mandatory Energy Detection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20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</a:t>
            </a:r>
            <a:endParaRPr lang="en-US" sz="20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Many companies in 3GPP RAN1 agree that a common preamble between NR-U and Wi-Fi can have significant benefits in terms of improved coexistence between NR-U and Wi-Fi, improved operator control in trading fairness and spectral efficiency in a mixed NR-U/Wi-Fi network, improved power saving etc.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are some other companies, who believe that such a common preamble will be too difficult to implement, even though they accept the in-principle advantages of using such a common preamble.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are also some companies who believe that a common preamble does not have any advantages and that a common Energy Detection (ED) scheme should be used instead.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Broadcom presented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 contribution (R1-1903371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 that discussed the advantages of using a common preamble in 5 GHz along with responses to the salient concerns raised in RAN1 on the use of such a preamble. It also presented schemes to implement such a preamble in NR-U.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73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On the use of a common preamble between NR-U and Wi-Fi (2)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March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20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 (continued):</a:t>
            </a: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20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It has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been agreed in RAN1 to allow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(or to not preclude) the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use of 802.11 preambles by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implementation. 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However, there is no consensus on implementing such a common preamble either in 5 GHz or 6 GHz in a standardized manner. 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status is captured in the RAN1 meeting notes:</a:t>
            </a:r>
          </a:p>
          <a:p>
            <a:pPr marL="584200" lvl="1" indent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1800" b="0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 common preamble and a common energy detection threshold between NR-U and other technologies for 5 and 6 GHz was discussed. There is no consensus on these aspects at this stage</a:t>
            </a:r>
            <a:r>
              <a:rPr lang="en-US" sz="1800" b="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584200" lvl="1" indent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1800" b="0" i="1" dirty="0" smtClean="0">
              <a:solidFill>
                <a:srgbClr val="C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is a risk that the upcoming RAN Plenary next week may decide to close the discussion on a common preamble.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Some companies (including AT&amp;T, Orange, Comcast, Cisco, </a:t>
            </a:r>
            <a:r>
              <a:rPr lang="en-US" sz="1800" b="0" dirty="0" err="1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CableLabs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and Broadcom) have submitted a contribution to the RAN Plenary requesting that the discussions on a common preamble be allowed to continue for both 5 GHz and 6 GHz.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It will be very helpful if IEEE 802.11 too sends an LS to the RAN Plenary requesting the continuance of the discussion on a common preamble in RAN1 and also in the upcoming IEEE – 3GPP coexistence workshop. 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LS need not discuss the merits or demerits of the use of a common preamble, but only a request to let the discussion continue in RAN1 and in the coexistence workshop; especially since this is an optional feature for NR-U and NR-U standardization is slated to complete in RAN1 only by Dec/2019.</a:t>
            </a:r>
          </a:p>
        </p:txBody>
      </p:sp>
    </p:spTree>
    <p:extLst>
      <p:ext uri="{BB962C8B-B14F-4D97-AF65-F5344CB8AC3E}">
        <p14:creationId xmlns:p14="http://schemas.microsoft.com/office/powerpoint/2010/main" val="37280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8697</TotalTime>
  <Words>1915</Words>
  <Application>Microsoft Office PowerPoint</Application>
  <PresentationFormat>Custom</PresentationFormat>
  <Paragraphs>148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3GPP RAN1 status on NR-Unlicensed</vt:lpstr>
      <vt:lpstr>Abstract</vt:lpstr>
      <vt:lpstr>Outline</vt:lpstr>
      <vt:lpstr>Use of Short-LBT: LS from ETSI-BRAN to 3GPP RAN1 (1)</vt:lpstr>
      <vt:lpstr>Use of Short-LBT: LS from ETSI-BRAN to 3GPP RAN1 (2)</vt:lpstr>
      <vt:lpstr>Use of Short-LBT: Difference between NR-U DRS and LAA DRS (3)</vt:lpstr>
      <vt:lpstr>Use of Short-LBT by NR-U: Other developments (4)</vt:lpstr>
      <vt:lpstr>On the use of a common preamble between NR-U and Wi-Fi (1)</vt:lpstr>
      <vt:lpstr>On the use of a common preamble between NR-U and Wi-Fi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RAN1 status on LAA and NR-Unlicensed</dc:title>
  <dc:creator>Shubhodeep Adhikari</dc:creator>
  <cp:lastModifiedBy>BRCM</cp:lastModifiedBy>
  <cp:revision>253</cp:revision>
  <dcterms:modified xsi:type="dcterms:W3CDTF">2019-03-13T19:37:54Z</dcterms:modified>
</cp:coreProperties>
</file>