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
  </p:notesMasterIdLst>
  <p:handoutMasterIdLst>
    <p:handoutMasterId r:id="rId17"/>
  </p:handoutMasterIdLst>
  <p:sldIdLst>
    <p:sldId id="269" r:id="rId5"/>
    <p:sldId id="363" r:id="rId6"/>
    <p:sldId id="383" r:id="rId7"/>
    <p:sldId id="387" r:id="rId8"/>
    <p:sldId id="388" r:id="rId9"/>
    <p:sldId id="389" r:id="rId10"/>
    <p:sldId id="386" r:id="rId11"/>
    <p:sldId id="391" r:id="rId12"/>
    <p:sldId id="392" r:id="rId13"/>
    <p:sldId id="393" r:id="rId14"/>
    <p:sldId id="390" r:id="rId15"/>
  </p:sldIdLst>
  <p:sldSz cx="9144000" cy="6858000" type="screen4x3"/>
  <p:notesSz cx="7099300" cy="10234613"/>
  <p:defaultTextStyle>
    <a:defPPr>
      <a:defRPr lang="en-CA"/>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diatek" initials="M" lastIdx="4" clrIdx="0"/>
  <p:cmAuthor id="1" name="mtk30123" initials="m" lastIdx="1" clrIdx="1"/>
  <p:cmAuthor id="2" name="Venkatesan, Ganesh" initials="VG" lastIdx="16" clrIdx="2">
    <p:extLst>
      <p:ext uri="{19B8F6BF-5375-455C-9EA6-DF929625EA0E}">
        <p15:presenceInfo xmlns:p15="http://schemas.microsoft.com/office/powerpoint/2012/main" userId="S-1-5-21-725345543-602162358-527237240-1781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ferSingleView="1">
    <p:restoredLeft sz="15620"/>
    <p:restoredTop sz="91575" autoAdjust="0"/>
  </p:normalViewPr>
  <p:slideViewPr>
    <p:cSldViewPr>
      <p:cViewPr varScale="1">
        <p:scale>
          <a:sx n="110" d="100"/>
          <a:sy n="110" d="100"/>
        </p:scale>
        <p:origin x="1644" y="96"/>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80" d="100"/>
          <a:sy n="80" d="100"/>
        </p:scale>
        <p:origin x="-3822" y="-90"/>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36840" y="199841"/>
            <a:ext cx="2350580"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a:lvl1pPr>
          </a:lstStyle>
          <a:p>
            <a:r>
              <a:rPr lang="en-CA"/>
              <a:t>doc.: IEEE 802.11-yy/xxxxr0</a:t>
            </a:r>
          </a:p>
        </p:txBody>
      </p:sp>
      <p:sp>
        <p:nvSpPr>
          <p:cNvPr id="3075" name="Rectangle 3"/>
          <p:cNvSpPr>
            <a:spLocks noGrp="1" noChangeArrowheads="1"/>
          </p:cNvSpPr>
          <p:nvPr>
            <p:ph type="dt" sz="quarter" idx="1"/>
          </p:nvPr>
        </p:nvSpPr>
        <p:spPr bwMode="auto">
          <a:xfrm>
            <a:off x="711880" y="199841"/>
            <a:ext cx="981423"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a:lvl1pPr>
          </a:lstStyle>
          <a:p>
            <a:r>
              <a:rPr lang="en-CA"/>
              <a:t>Month Year</a:t>
            </a:r>
          </a:p>
        </p:txBody>
      </p:sp>
      <p:sp>
        <p:nvSpPr>
          <p:cNvPr id="3076" name="Rectangle 4"/>
          <p:cNvSpPr>
            <a:spLocks noGrp="1" noChangeArrowheads="1"/>
          </p:cNvSpPr>
          <p:nvPr>
            <p:ph type="ftr" sz="quarter" idx="2"/>
          </p:nvPr>
        </p:nvSpPr>
        <p:spPr bwMode="auto">
          <a:xfrm>
            <a:off x="4817592" y="9905482"/>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a:lvl1pPr>
          </a:lstStyle>
          <a:p>
            <a:r>
              <a:rPr lang="en-CA"/>
              <a:t>John Doe, Some Company</a:t>
            </a:r>
          </a:p>
        </p:txBody>
      </p:sp>
      <p:sp>
        <p:nvSpPr>
          <p:cNvPr id="3077" name="Rectangle 5"/>
          <p:cNvSpPr>
            <a:spLocks noGrp="1" noChangeArrowheads="1"/>
          </p:cNvSpPr>
          <p:nvPr>
            <p:ph type="sldNum" sz="quarter" idx="3"/>
          </p:nvPr>
        </p:nvSpPr>
        <p:spPr bwMode="auto">
          <a:xfrm>
            <a:off x="3211939" y="9905482"/>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97858">
              <a:defRPr/>
            </a:lvl1pPr>
          </a:lstStyle>
          <a:p>
            <a:r>
              <a:rPr lang="en-CA"/>
              <a:t>Page </a:t>
            </a:r>
            <a:fld id="{AB7C97AC-AEAF-4E2E-8E67-E6E35D24FC2E}" type="slidenum">
              <a:rPr lang="en-CA"/>
              <a:pPr/>
              <a:t>‹#›</a:t>
            </a:fld>
            <a:endParaRPr lang="en-CA"/>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
        <p:nvSpPr>
          <p:cNvPr id="3079" name="Rectangle 7"/>
          <p:cNvSpPr>
            <a:spLocks noChangeArrowheads="1"/>
          </p:cNvSpPr>
          <p:nvPr/>
        </p:nvSpPr>
        <p:spPr bwMode="auto">
          <a:xfrm>
            <a:off x="710256" y="9905482"/>
            <a:ext cx="718145" cy="184666"/>
          </a:xfrm>
          <a:prstGeom prst="rect">
            <a:avLst/>
          </a:prstGeom>
          <a:noFill/>
          <a:ln w="9525">
            <a:noFill/>
            <a:miter lim="800000"/>
            <a:headEnd/>
            <a:tailEnd/>
          </a:ln>
          <a:effectLst/>
        </p:spPr>
        <p:txBody>
          <a:bodyPr wrap="none" lIns="0" tIns="0" rIns="0" bIns="0">
            <a:spAutoFit/>
          </a:bodyPr>
          <a:lstStyle/>
          <a:p>
            <a:pPr defTabSz="997858"/>
            <a:r>
              <a:rPr lang="en-CA"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Tree>
    <p:extLst>
      <p:ext uri="{BB962C8B-B14F-4D97-AF65-F5344CB8AC3E}">
        <p14:creationId xmlns:p14="http://schemas.microsoft.com/office/powerpoint/2010/main" val="4275975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0723" y="112306"/>
            <a:ext cx="2350580"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a:lvl1pPr>
          </a:lstStyle>
          <a:p>
            <a:r>
              <a:rPr lang="en-CA"/>
              <a:t>doc.: IEEE 802.11-yy/xxxxr0</a:t>
            </a:r>
          </a:p>
        </p:txBody>
      </p:sp>
      <p:sp>
        <p:nvSpPr>
          <p:cNvPr id="2051" name="Rectangle 3"/>
          <p:cNvSpPr>
            <a:spLocks noGrp="1" noChangeArrowheads="1"/>
          </p:cNvSpPr>
          <p:nvPr>
            <p:ph type="dt" idx="1"/>
          </p:nvPr>
        </p:nvSpPr>
        <p:spPr bwMode="auto">
          <a:xfrm>
            <a:off x="669622" y="112306"/>
            <a:ext cx="981423"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a:lvl1pPr>
          </a:lstStyle>
          <a:p>
            <a:r>
              <a:rPr lang="en-CA"/>
              <a:t>Month Year</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p>
        </p:txBody>
      </p:sp>
      <p:sp>
        <p:nvSpPr>
          <p:cNvPr id="2054" name="Rectangle 6"/>
          <p:cNvSpPr>
            <a:spLocks noGrp="1" noChangeArrowheads="1"/>
          </p:cNvSpPr>
          <p:nvPr>
            <p:ph type="ftr" sz="quarter" idx="4"/>
          </p:nvPr>
        </p:nvSpPr>
        <p:spPr bwMode="auto">
          <a:xfrm>
            <a:off x="4286486" y="9908983"/>
            <a:ext cx="214481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88747" lvl="4" algn="r" defTabSz="997858">
              <a:defRPr/>
            </a:lvl5pPr>
          </a:lstStyle>
          <a:p>
            <a:pPr lvl="4"/>
            <a:r>
              <a:rPr lang="en-CA"/>
              <a:t>John Doe, Some Company</a:t>
            </a:r>
          </a:p>
        </p:txBody>
      </p:sp>
      <p:sp>
        <p:nvSpPr>
          <p:cNvPr id="2055" name="Rectangle 7"/>
          <p:cNvSpPr>
            <a:spLocks noGrp="1" noChangeArrowheads="1"/>
          </p:cNvSpPr>
          <p:nvPr>
            <p:ph type="sldNum" sz="quarter" idx="5"/>
          </p:nvPr>
        </p:nvSpPr>
        <p:spPr bwMode="auto">
          <a:xfrm>
            <a:off x="3306558" y="9908983"/>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a:lvl1pPr>
          </a:lstStyle>
          <a:p>
            <a:r>
              <a:rPr lang="en-CA"/>
              <a:t>Page </a:t>
            </a:r>
            <a:fld id="{D7BBE521-9050-4CCC-AD4E-E8F28ADB7B94}" type="slidenum">
              <a:rPr lang="en-CA"/>
              <a:pPr/>
              <a:t>‹#›</a:t>
            </a:fld>
            <a:endParaRPr lang="en-CA"/>
          </a:p>
        </p:txBody>
      </p:sp>
      <p:sp>
        <p:nvSpPr>
          <p:cNvPr id="2056" name="Rectangle 8"/>
          <p:cNvSpPr>
            <a:spLocks noChangeArrowheads="1"/>
          </p:cNvSpPr>
          <p:nvPr/>
        </p:nvSpPr>
        <p:spPr bwMode="auto">
          <a:xfrm>
            <a:off x="741136" y="9908983"/>
            <a:ext cx="718145" cy="184666"/>
          </a:xfrm>
          <a:prstGeom prst="rect">
            <a:avLst/>
          </a:prstGeom>
          <a:noFill/>
          <a:ln w="9525">
            <a:noFill/>
            <a:miter lim="800000"/>
            <a:headEnd/>
            <a:tailEnd/>
          </a:ln>
          <a:effectLst/>
        </p:spPr>
        <p:txBody>
          <a:bodyPr wrap="none" lIns="0" tIns="0" rIns="0" bIns="0">
            <a:spAutoFit/>
          </a:bodyPr>
          <a:lstStyle/>
          <a:p>
            <a:r>
              <a:rPr lang="en-CA"/>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Tree>
    <p:extLst>
      <p:ext uri="{BB962C8B-B14F-4D97-AF65-F5344CB8AC3E}">
        <p14:creationId xmlns:p14="http://schemas.microsoft.com/office/powerpoint/2010/main" val="10740218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CA"/>
              <a:t>doc.: IEEE 802.11-yy/xxxxr0</a:t>
            </a:r>
          </a:p>
        </p:txBody>
      </p:sp>
      <p:sp>
        <p:nvSpPr>
          <p:cNvPr id="5" name="Rectangle 3"/>
          <p:cNvSpPr>
            <a:spLocks noGrp="1" noChangeArrowheads="1"/>
          </p:cNvSpPr>
          <p:nvPr>
            <p:ph type="dt" idx="1"/>
          </p:nvPr>
        </p:nvSpPr>
        <p:spPr>
          <a:ln/>
        </p:spPr>
        <p:txBody>
          <a:bodyPr/>
          <a:lstStyle/>
          <a:p>
            <a:r>
              <a:rPr lang="en-CA"/>
              <a:t>Month Year</a:t>
            </a:r>
          </a:p>
        </p:txBody>
      </p:sp>
      <p:sp>
        <p:nvSpPr>
          <p:cNvPr id="6" name="Rectangle 6"/>
          <p:cNvSpPr>
            <a:spLocks noGrp="1" noChangeArrowheads="1"/>
          </p:cNvSpPr>
          <p:nvPr>
            <p:ph type="ftr" sz="quarter" idx="4"/>
          </p:nvPr>
        </p:nvSpPr>
        <p:spPr>
          <a:ln/>
        </p:spPr>
        <p:txBody>
          <a:bodyPr/>
          <a:lstStyle/>
          <a:p>
            <a:pPr lvl="4"/>
            <a:r>
              <a:rPr lang="en-CA"/>
              <a:t>John Doe, Some Company</a:t>
            </a:r>
          </a:p>
        </p:txBody>
      </p:sp>
      <p:sp>
        <p:nvSpPr>
          <p:cNvPr id="7" name="Rectangle 7"/>
          <p:cNvSpPr>
            <a:spLocks noGrp="1" noChangeArrowheads="1"/>
          </p:cNvSpPr>
          <p:nvPr>
            <p:ph type="sldNum" sz="quarter" idx="5"/>
          </p:nvPr>
        </p:nvSpPr>
        <p:spPr>
          <a:xfrm>
            <a:off x="3409150" y="9908983"/>
            <a:ext cx="415177" cy="184666"/>
          </a:xfrm>
          <a:ln/>
        </p:spPr>
        <p:txBody>
          <a:bodyPr/>
          <a:lstStyle/>
          <a:p>
            <a:r>
              <a:rPr lang="en-CA"/>
              <a:t>Page </a:t>
            </a:r>
            <a:fld id="{3B0B417B-7E77-4527-A78A-722D3B0A809E}" type="slidenum">
              <a:rPr lang="en-CA"/>
              <a:pPr/>
              <a:t>1</a:t>
            </a:fld>
            <a:endParaRPr lang="en-CA"/>
          </a:p>
        </p:txBody>
      </p:sp>
      <p:sp>
        <p:nvSpPr>
          <p:cNvPr id="31746" name="Rectangle 2"/>
          <p:cNvSpPr>
            <a:spLocks noGrp="1" noRot="1" noChangeAspect="1" noChangeArrowheads="1" noTextEdit="1"/>
          </p:cNvSpPr>
          <p:nvPr>
            <p:ph type="sldImg"/>
          </p:nvPr>
        </p:nvSpPr>
        <p:spPr>
          <a:xfrm>
            <a:off x="1000125" y="773113"/>
            <a:ext cx="5099050" cy="3825875"/>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638242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CA"/>
          </a:p>
        </p:txBody>
      </p:sp>
      <p:sp>
        <p:nvSpPr>
          <p:cNvPr id="4" name="Date Placeholder 3"/>
          <p:cNvSpPr>
            <a:spLocks noGrp="1"/>
          </p:cNvSpPr>
          <p:nvPr>
            <p:ph type="dt" sz="half" idx="10"/>
          </p:nvPr>
        </p:nvSpPr>
        <p:spPr>
          <a:xfrm>
            <a:off x="696913" y="332601"/>
            <a:ext cx="878446" cy="276999"/>
          </a:xfrm>
        </p:spPr>
        <p:txBody>
          <a:bodyPr/>
          <a:lstStyle>
            <a:lvl1pPr>
              <a:defRPr/>
            </a:lvl1pPr>
          </a:lstStyle>
          <a:p>
            <a:r>
              <a:rPr lang="en-US"/>
              <a:t>July 2018</a:t>
            </a:r>
            <a:endParaRPr lang="en-CA" dirty="0"/>
          </a:p>
        </p:txBody>
      </p:sp>
      <p:sp>
        <p:nvSpPr>
          <p:cNvPr id="5" name="Footer Placeholder 4"/>
          <p:cNvSpPr>
            <a:spLocks noGrp="1"/>
          </p:cNvSpPr>
          <p:nvPr>
            <p:ph type="ftr" sz="quarter" idx="11"/>
          </p:nvPr>
        </p:nvSpPr>
        <p:spPr/>
        <p:txBody>
          <a:bodyPr/>
          <a:lstStyle>
            <a:lvl1pPr>
              <a:defRPr/>
            </a:lvl1pPr>
          </a:lstStyle>
          <a:p>
            <a:r>
              <a:rPr lang="en-CA"/>
              <a:t>Ganesh Venkatesan (Intel Corporation)</a:t>
            </a:r>
          </a:p>
        </p:txBody>
      </p:sp>
      <p:sp>
        <p:nvSpPr>
          <p:cNvPr id="6" name="Slide Number Placeholder 5"/>
          <p:cNvSpPr>
            <a:spLocks noGrp="1"/>
          </p:cNvSpPr>
          <p:nvPr>
            <p:ph type="sldNum" sz="quarter" idx="12"/>
          </p:nvPr>
        </p:nvSpPr>
        <p:spPr/>
        <p:txBody>
          <a:bodyPr/>
          <a:lstStyle>
            <a:lvl1pPr>
              <a:defRPr/>
            </a:lvl1pPr>
          </a:lstStyle>
          <a:p>
            <a:r>
              <a:rPr lang="en-CA"/>
              <a:t>Slide </a:t>
            </a:r>
            <a:fld id="{950E1B80-1137-4CD8-B711-9BD30C9C028B}" type="slidenum">
              <a:rPr lang="en-CA"/>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Footer Placeholder 4"/>
          <p:cNvSpPr>
            <a:spLocks noGrp="1"/>
          </p:cNvSpPr>
          <p:nvPr>
            <p:ph type="ftr" sz="quarter" idx="11"/>
          </p:nvPr>
        </p:nvSpPr>
        <p:spPr/>
        <p:txBody>
          <a:bodyPr/>
          <a:lstStyle>
            <a:lvl1pPr>
              <a:defRPr/>
            </a:lvl1pPr>
          </a:lstStyle>
          <a:p>
            <a:r>
              <a:rPr lang="en-CA"/>
              <a:t>Ganesh Venkatesan (Intel Corporation)</a:t>
            </a:r>
          </a:p>
        </p:txBody>
      </p:sp>
      <p:sp>
        <p:nvSpPr>
          <p:cNvPr id="6" name="Slide Number Placeholder 5"/>
          <p:cNvSpPr>
            <a:spLocks noGrp="1"/>
          </p:cNvSpPr>
          <p:nvPr>
            <p:ph type="sldNum" sz="quarter" idx="12"/>
          </p:nvPr>
        </p:nvSpPr>
        <p:spPr/>
        <p:txBody>
          <a:bodyPr/>
          <a:lstStyle>
            <a:lvl1pPr>
              <a:defRPr/>
            </a:lvl1pPr>
          </a:lstStyle>
          <a:p>
            <a:r>
              <a:rPr lang="en-CA"/>
              <a:t>Slide </a:t>
            </a:r>
            <a:fld id="{A6C6C1AD-AC61-4C0F-9776-CB69EC346EA3}" type="slidenum">
              <a:rPr lang="en-CA"/>
              <a:pPr/>
              <a:t>‹#›</a:t>
            </a:fld>
            <a:endParaRPr lang="en-CA"/>
          </a:p>
        </p:txBody>
      </p:sp>
      <p:sp>
        <p:nvSpPr>
          <p:cNvPr id="7" name="Date Placeholder 3"/>
          <p:cNvSpPr>
            <a:spLocks noGrp="1"/>
          </p:cNvSpPr>
          <p:nvPr>
            <p:ph type="dt" sz="half" idx="10"/>
          </p:nvPr>
        </p:nvSpPr>
        <p:spPr>
          <a:xfrm>
            <a:off x="696913" y="332601"/>
            <a:ext cx="878446" cy="276999"/>
          </a:xfrm>
        </p:spPr>
        <p:txBody>
          <a:bodyPr/>
          <a:lstStyle>
            <a:lvl1pPr>
              <a:defRPr/>
            </a:lvl1pPr>
          </a:lstStyle>
          <a:p>
            <a:r>
              <a:rPr lang="en-US"/>
              <a:t>July 2018</a:t>
            </a:r>
            <a:endParaRPr lang="en-C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Footer Placeholder 4"/>
          <p:cNvSpPr>
            <a:spLocks noGrp="1"/>
          </p:cNvSpPr>
          <p:nvPr>
            <p:ph type="ftr" sz="quarter" idx="11"/>
          </p:nvPr>
        </p:nvSpPr>
        <p:spPr/>
        <p:txBody>
          <a:bodyPr/>
          <a:lstStyle>
            <a:lvl1pPr>
              <a:defRPr/>
            </a:lvl1pPr>
          </a:lstStyle>
          <a:p>
            <a:r>
              <a:rPr lang="en-CA"/>
              <a:t>Ganesh Venkatesan (Intel Corporation)</a:t>
            </a:r>
          </a:p>
        </p:txBody>
      </p:sp>
      <p:sp>
        <p:nvSpPr>
          <p:cNvPr id="6" name="Slide Number Placeholder 5"/>
          <p:cNvSpPr>
            <a:spLocks noGrp="1"/>
          </p:cNvSpPr>
          <p:nvPr>
            <p:ph type="sldNum" sz="quarter" idx="12"/>
          </p:nvPr>
        </p:nvSpPr>
        <p:spPr/>
        <p:txBody>
          <a:bodyPr/>
          <a:lstStyle>
            <a:lvl1pPr>
              <a:defRPr/>
            </a:lvl1pPr>
          </a:lstStyle>
          <a:p>
            <a:r>
              <a:rPr lang="en-CA"/>
              <a:t>Slide </a:t>
            </a:r>
            <a:fld id="{137C3055-0FD7-48D3-B938-4E7B5FDBD745}" type="slidenum">
              <a:rPr lang="en-CA"/>
              <a:pPr/>
              <a:t>‹#›</a:t>
            </a:fld>
            <a:endParaRPr lang="en-CA"/>
          </a:p>
        </p:txBody>
      </p:sp>
      <p:sp>
        <p:nvSpPr>
          <p:cNvPr id="7" name="Date Placeholder 3"/>
          <p:cNvSpPr>
            <a:spLocks noGrp="1"/>
          </p:cNvSpPr>
          <p:nvPr>
            <p:ph type="dt" sz="half" idx="10"/>
          </p:nvPr>
        </p:nvSpPr>
        <p:spPr>
          <a:xfrm>
            <a:off x="696913" y="332601"/>
            <a:ext cx="878446" cy="276999"/>
          </a:xfrm>
        </p:spPr>
        <p:txBody>
          <a:bodyPr/>
          <a:lstStyle>
            <a:lvl1pPr>
              <a:defRPr/>
            </a:lvl1pPr>
          </a:lstStyle>
          <a:p>
            <a:r>
              <a:rPr lang="en-US"/>
              <a:t>July 2018</a:t>
            </a:r>
            <a:endParaRPr lang="en-C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a:xfrm>
            <a:off x="685800" y="1906488"/>
            <a:ext cx="7772400" cy="4114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Date Placeholder 3"/>
          <p:cNvSpPr>
            <a:spLocks noGrp="1"/>
          </p:cNvSpPr>
          <p:nvPr>
            <p:ph type="dt" sz="half" idx="10"/>
          </p:nvPr>
        </p:nvSpPr>
        <p:spPr>
          <a:xfrm>
            <a:off x="696913" y="332601"/>
            <a:ext cx="942566" cy="276999"/>
          </a:xfrm>
        </p:spPr>
        <p:txBody>
          <a:bodyPr/>
          <a:lstStyle>
            <a:lvl1pPr>
              <a:defRPr/>
            </a:lvl1pPr>
          </a:lstStyle>
          <a:p>
            <a:r>
              <a:rPr lang="en-US" dirty="0"/>
              <a:t>July 2018</a:t>
            </a:r>
            <a:endParaRPr lang="en-CA" dirty="0"/>
          </a:p>
        </p:txBody>
      </p:sp>
      <p:sp>
        <p:nvSpPr>
          <p:cNvPr id="5" name="Footer Placeholder 4"/>
          <p:cNvSpPr>
            <a:spLocks noGrp="1"/>
          </p:cNvSpPr>
          <p:nvPr>
            <p:ph type="ftr" sz="quarter" idx="11"/>
          </p:nvPr>
        </p:nvSpPr>
        <p:spPr/>
        <p:txBody>
          <a:bodyPr/>
          <a:lstStyle>
            <a:lvl1pPr>
              <a:defRPr/>
            </a:lvl1pPr>
          </a:lstStyle>
          <a:p>
            <a:r>
              <a:rPr lang="en-CA"/>
              <a:t>Ganesh Venkatesan (Intel Corporation)</a:t>
            </a:r>
          </a:p>
        </p:txBody>
      </p:sp>
      <p:sp>
        <p:nvSpPr>
          <p:cNvPr id="6" name="Slide Number Placeholder 5"/>
          <p:cNvSpPr>
            <a:spLocks noGrp="1"/>
          </p:cNvSpPr>
          <p:nvPr>
            <p:ph type="sldNum" sz="quarter" idx="12"/>
          </p:nvPr>
        </p:nvSpPr>
        <p:spPr/>
        <p:txBody>
          <a:bodyPr/>
          <a:lstStyle>
            <a:lvl1pPr>
              <a:defRPr/>
            </a:lvl1pPr>
          </a:lstStyle>
          <a:p>
            <a:r>
              <a:rPr lang="en-CA"/>
              <a:t>Slide </a:t>
            </a:r>
            <a:fld id="{02FDE5AF-557C-4D9E-9BE3-8A50977121B0}" type="slidenum">
              <a:rPr lang="en-CA"/>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lvl1pPr>
          </a:lstStyle>
          <a:p>
            <a:r>
              <a:rPr lang="en-CA"/>
              <a:t>Ganesh Venkatesan (Intel Corporation)</a:t>
            </a:r>
          </a:p>
        </p:txBody>
      </p:sp>
      <p:sp>
        <p:nvSpPr>
          <p:cNvPr id="6" name="Slide Number Placeholder 5"/>
          <p:cNvSpPr>
            <a:spLocks noGrp="1"/>
          </p:cNvSpPr>
          <p:nvPr>
            <p:ph type="sldNum" sz="quarter" idx="12"/>
          </p:nvPr>
        </p:nvSpPr>
        <p:spPr/>
        <p:txBody>
          <a:bodyPr/>
          <a:lstStyle>
            <a:lvl1pPr>
              <a:defRPr/>
            </a:lvl1pPr>
          </a:lstStyle>
          <a:p>
            <a:r>
              <a:rPr lang="en-CA"/>
              <a:t>Slide </a:t>
            </a:r>
            <a:fld id="{10790EDF-FA07-41D0-B3E5-924908572160}" type="slidenum">
              <a:rPr lang="en-CA"/>
              <a:pPr/>
              <a:t>‹#›</a:t>
            </a:fld>
            <a:endParaRPr lang="en-CA"/>
          </a:p>
        </p:txBody>
      </p:sp>
      <p:sp>
        <p:nvSpPr>
          <p:cNvPr id="7" name="Date Placeholder 3"/>
          <p:cNvSpPr>
            <a:spLocks noGrp="1"/>
          </p:cNvSpPr>
          <p:nvPr>
            <p:ph type="dt" sz="half" idx="10"/>
          </p:nvPr>
        </p:nvSpPr>
        <p:spPr>
          <a:xfrm>
            <a:off x="696913" y="332601"/>
            <a:ext cx="878446" cy="276999"/>
          </a:xfrm>
        </p:spPr>
        <p:txBody>
          <a:bodyPr/>
          <a:lstStyle>
            <a:lvl1pPr>
              <a:defRPr/>
            </a:lvl1pPr>
          </a:lstStyle>
          <a:p>
            <a:r>
              <a:rPr lang="en-US"/>
              <a:t>July 2018</a:t>
            </a:r>
            <a:endParaRPr lang="en-C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11"/>
          </p:nvPr>
        </p:nvSpPr>
        <p:spPr/>
        <p:txBody>
          <a:bodyPr/>
          <a:lstStyle>
            <a:lvl1pPr>
              <a:defRPr/>
            </a:lvl1pPr>
          </a:lstStyle>
          <a:p>
            <a:r>
              <a:rPr lang="en-CA"/>
              <a:t>Ganesh Venkatesan (Intel Corporation)</a:t>
            </a:r>
          </a:p>
        </p:txBody>
      </p:sp>
      <p:sp>
        <p:nvSpPr>
          <p:cNvPr id="7" name="Slide Number Placeholder 6"/>
          <p:cNvSpPr>
            <a:spLocks noGrp="1"/>
          </p:cNvSpPr>
          <p:nvPr>
            <p:ph type="sldNum" sz="quarter" idx="12"/>
          </p:nvPr>
        </p:nvSpPr>
        <p:spPr/>
        <p:txBody>
          <a:bodyPr/>
          <a:lstStyle>
            <a:lvl1pPr>
              <a:defRPr/>
            </a:lvl1pPr>
          </a:lstStyle>
          <a:p>
            <a:r>
              <a:rPr lang="en-CA"/>
              <a:t>Slide </a:t>
            </a:r>
            <a:fld id="{B9FF250A-B65A-444E-9C06-3DCAD7C68C63}" type="slidenum">
              <a:rPr lang="en-CA"/>
              <a:pPr/>
              <a:t>‹#›</a:t>
            </a:fld>
            <a:endParaRPr lang="en-CA"/>
          </a:p>
        </p:txBody>
      </p:sp>
      <p:sp>
        <p:nvSpPr>
          <p:cNvPr id="8" name="Date Placeholder 3"/>
          <p:cNvSpPr>
            <a:spLocks noGrp="1"/>
          </p:cNvSpPr>
          <p:nvPr>
            <p:ph type="dt" sz="half" idx="10"/>
          </p:nvPr>
        </p:nvSpPr>
        <p:spPr>
          <a:xfrm>
            <a:off x="696913" y="332601"/>
            <a:ext cx="878446" cy="276999"/>
          </a:xfrm>
        </p:spPr>
        <p:txBody>
          <a:bodyPr/>
          <a:lstStyle>
            <a:lvl1pPr>
              <a:defRPr/>
            </a:lvl1pPr>
          </a:lstStyle>
          <a:p>
            <a:r>
              <a:rPr lang="en-US"/>
              <a:t>July 2018</a:t>
            </a:r>
            <a:endParaRPr lang="en-C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8" name="Footer Placeholder 7"/>
          <p:cNvSpPr>
            <a:spLocks noGrp="1"/>
          </p:cNvSpPr>
          <p:nvPr>
            <p:ph type="ftr" sz="quarter" idx="11"/>
          </p:nvPr>
        </p:nvSpPr>
        <p:spPr/>
        <p:txBody>
          <a:bodyPr/>
          <a:lstStyle>
            <a:lvl1pPr>
              <a:defRPr/>
            </a:lvl1pPr>
          </a:lstStyle>
          <a:p>
            <a:r>
              <a:rPr lang="en-CA"/>
              <a:t>Ganesh Venkatesan (Intel Corporation)</a:t>
            </a:r>
          </a:p>
        </p:txBody>
      </p:sp>
      <p:sp>
        <p:nvSpPr>
          <p:cNvPr id="9" name="Slide Number Placeholder 8"/>
          <p:cNvSpPr>
            <a:spLocks noGrp="1"/>
          </p:cNvSpPr>
          <p:nvPr>
            <p:ph type="sldNum" sz="quarter" idx="12"/>
          </p:nvPr>
        </p:nvSpPr>
        <p:spPr/>
        <p:txBody>
          <a:bodyPr/>
          <a:lstStyle>
            <a:lvl1pPr>
              <a:defRPr/>
            </a:lvl1pPr>
          </a:lstStyle>
          <a:p>
            <a:r>
              <a:rPr lang="en-CA"/>
              <a:t>Slide </a:t>
            </a:r>
            <a:fld id="{A0539E92-7ADD-4BA4-97A1-231ED78958E5}" type="slidenum">
              <a:rPr lang="en-CA"/>
              <a:pPr/>
              <a:t>‹#›</a:t>
            </a:fld>
            <a:endParaRPr lang="en-CA"/>
          </a:p>
        </p:txBody>
      </p:sp>
      <p:sp>
        <p:nvSpPr>
          <p:cNvPr id="10" name="Date Placeholder 3"/>
          <p:cNvSpPr>
            <a:spLocks noGrp="1"/>
          </p:cNvSpPr>
          <p:nvPr>
            <p:ph type="dt" sz="half" idx="10"/>
          </p:nvPr>
        </p:nvSpPr>
        <p:spPr>
          <a:xfrm>
            <a:off x="696913" y="332601"/>
            <a:ext cx="878446" cy="276999"/>
          </a:xfrm>
        </p:spPr>
        <p:txBody>
          <a:bodyPr/>
          <a:lstStyle>
            <a:lvl1pPr>
              <a:defRPr/>
            </a:lvl1pPr>
          </a:lstStyle>
          <a:p>
            <a:r>
              <a:rPr lang="en-US"/>
              <a:t>July 2018</a:t>
            </a:r>
            <a:endParaRPr lang="en-C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4" name="Footer Placeholder 3"/>
          <p:cNvSpPr>
            <a:spLocks noGrp="1"/>
          </p:cNvSpPr>
          <p:nvPr>
            <p:ph type="ftr" sz="quarter" idx="11"/>
          </p:nvPr>
        </p:nvSpPr>
        <p:spPr/>
        <p:txBody>
          <a:bodyPr/>
          <a:lstStyle>
            <a:lvl1pPr>
              <a:defRPr/>
            </a:lvl1pPr>
          </a:lstStyle>
          <a:p>
            <a:r>
              <a:rPr lang="en-CA"/>
              <a:t>Ganesh Venkatesan (Intel Corporation)</a:t>
            </a:r>
          </a:p>
        </p:txBody>
      </p:sp>
      <p:sp>
        <p:nvSpPr>
          <p:cNvPr id="5" name="Slide Number Placeholder 4"/>
          <p:cNvSpPr>
            <a:spLocks noGrp="1"/>
          </p:cNvSpPr>
          <p:nvPr>
            <p:ph type="sldNum" sz="quarter" idx="12"/>
          </p:nvPr>
        </p:nvSpPr>
        <p:spPr/>
        <p:txBody>
          <a:bodyPr/>
          <a:lstStyle>
            <a:lvl1pPr>
              <a:defRPr/>
            </a:lvl1pPr>
          </a:lstStyle>
          <a:p>
            <a:r>
              <a:rPr lang="en-CA"/>
              <a:t>Slide </a:t>
            </a:r>
            <a:fld id="{D17D1661-6B3F-4764-B842-0D10F53BE4C4}" type="slidenum">
              <a:rPr lang="en-CA"/>
              <a:pPr/>
              <a:t>‹#›</a:t>
            </a:fld>
            <a:endParaRPr lang="en-CA"/>
          </a:p>
        </p:txBody>
      </p:sp>
      <p:sp>
        <p:nvSpPr>
          <p:cNvPr id="6" name="Date Placeholder 3"/>
          <p:cNvSpPr>
            <a:spLocks noGrp="1"/>
          </p:cNvSpPr>
          <p:nvPr>
            <p:ph type="dt" sz="half" idx="10"/>
          </p:nvPr>
        </p:nvSpPr>
        <p:spPr>
          <a:xfrm>
            <a:off x="696913" y="332601"/>
            <a:ext cx="878446" cy="276999"/>
          </a:xfrm>
        </p:spPr>
        <p:txBody>
          <a:bodyPr/>
          <a:lstStyle>
            <a:lvl1pPr>
              <a:defRPr/>
            </a:lvl1pPr>
          </a:lstStyle>
          <a:p>
            <a:r>
              <a:rPr lang="en-US"/>
              <a:t>July 2018</a:t>
            </a:r>
            <a:endParaRPr lang="en-C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CA"/>
              <a:t>Ganesh Venkatesan (Intel Corporation)</a:t>
            </a:r>
          </a:p>
        </p:txBody>
      </p:sp>
      <p:sp>
        <p:nvSpPr>
          <p:cNvPr id="4" name="Slide Number Placeholder 3"/>
          <p:cNvSpPr>
            <a:spLocks noGrp="1"/>
          </p:cNvSpPr>
          <p:nvPr>
            <p:ph type="sldNum" sz="quarter" idx="12"/>
          </p:nvPr>
        </p:nvSpPr>
        <p:spPr/>
        <p:txBody>
          <a:bodyPr/>
          <a:lstStyle>
            <a:lvl1pPr>
              <a:defRPr/>
            </a:lvl1pPr>
          </a:lstStyle>
          <a:p>
            <a:r>
              <a:rPr lang="en-CA"/>
              <a:t>Slide </a:t>
            </a:r>
            <a:fld id="{86207338-6D17-4C33-B1C7-C4329894A8A0}" type="slidenum">
              <a:rPr lang="en-CA"/>
              <a:pPr/>
              <a:t>‹#›</a:t>
            </a:fld>
            <a:endParaRPr lang="en-CA"/>
          </a:p>
        </p:txBody>
      </p:sp>
      <p:sp>
        <p:nvSpPr>
          <p:cNvPr id="5" name="Date Placeholder 3"/>
          <p:cNvSpPr>
            <a:spLocks noGrp="1"/>
          </p:cNvSpPr>
          <p:nvPr>
            <p:ph type="dt" sz="half" idx="10"/>
          </p:nvPr>
        </p:nvSpPr>
        <p:spPr>
          <a:xfrm>
            <a:off x="696913" y="332601"/>
            <a:ext cx="878446" cy="276999"/>
          </a:xfrm>
        </p:spPr>
        <p:txBody>
          <a:bodyPr/>
          <a:lstStyle>
            <a:lvl1pPr>
              <a:defRPr/>
            </a:lvl1pPr>
          </a:lstStyle>
          <a:p>
            <a:r>
              <a:rPr lang="en-US"/>
              <a:t>July 2018</a:t>
            </a:r>
            <a:endParaRPr lang="en-C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lvl1pPr>
          </a:lstStyle>
          <a:p>
            <a:r>
              <a:rPr lang="en-CA"/>
              <a:t>Ganesh Venkatesan (Intel Corporation)</a:t>
            </a:r>
          </a:p>
        </p:txBody>
      </p:sp>
      <p:sp>
        <p:nvSpPr>
          <p:cNvPr id="7" name="Slide Number Placeholder 6"/>
          <p:cNvSpPr>
            <a:spLocks noGrp="1"/>
          </p:cNvSpPr>
          <p:nvPr>
            <p:ph type="sldNum" sz="quarter" idx="12"/>
          </p:nvPr>
        </p:nvSpPr>
        <p:spPr/>
        <p:txBody>
          <a:bodyPr/>
          <a:lstStyle>
            <a:lvl1pPr>
              <a:defRPr/>
            </a:lvl1pPr>
          </a:lstStyle>
          <a:p>
            <a:r>
              <a:rPr lang="en-CA"/>
              <a:t>Slide </a:t>
            </a:r>
            <a:fld id="{5C1B3BE6-3529-46B9-A25A-C5F787C14109}" type="slidenum">
              <a:rPr lang="en-CA"/>
              <a:pPr/>
              <a:t>‹#›</a:t>
            </a:fld>
            <a:endParaRPr lang="en-CA"/>
          </a:p>
        </p:txBody>
      </p:sp>
      <p:sp>
        <p:nvSpPr>
          <p:cNvPr id="8" name="Date Placeholder 3"/>
          <p:cNvSpPr>
            <a:spLocks noGrp="1"/>
          </p:cNvSpPr>
          <p:nvPr>
            <p:ph type="dt" sz="half" idx="10"/>
          </p:nvPr>
        </p:nvSpPr>
        <p:spPr>
          <a:xfrm>
            <a:off x="696913" y="332601"/>
            <a:ext cx="878446" cy="276999"/>
          </a:xfrm>
        </p:spPr>
        <p:txBody>
          <a:bodyPr/>
          <a:lstStyle>
            <a:lvl1pPr>
              <a:defRPr/>
            </a:lvl1pPr>
          </a:lstStyle>
          <a:p>
            <a:r>
              <a:rPr lang="en-US"/>
              <a:t>July 2018</a:t>
            </a:r>
            <a:endParaRPr lang="en-C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96913" y="332601"/>
            <a:ext cx="968214" cy="276999"/>
          </a:xfrm>
        </p:spPr>
        <p:txBody>
          <a:bodyPr/>
          <a:lstStyle>
            <a:lvl1pPr>
              <a:defRPr/>
            </a:lvl1pPr>
          </a:lstStyle>
          <a:p>
            <a:r>
              <a:rPr lang="en-US"/>
              <a:t>July 2018</a:t>
            </a:r>
            <a:endParaRPr lang="en-CA" dirty="0"/>
          </a:p>
        </p:txBody>
      </p:sp>
      <p:sp>
        <p:nvSpPr>
          <p:cNvPr id="6" name="Footer Placeholder 5"/>
          <p:cNvSpPr>
            <a:spLocks noGrp="1"/>
          </p:cNvSpPr>
          <p:nvPr>
            <p:ph type="ftr" sz="quarter" idx="11"/>
          </p:nvPr>
        </p:nvSpPr>
        <p:spPr/>
        <p:txBody>
          <a:bodyPr/>
          <a:lstStyle>
            <a:lvl1pPr>
              <a:defRPr/>
            </a:lvl1pPr>
          </a:lstStyle>
          <a:p>
            <a:r>
              <a:rPr lang="en-CA"/>
              <a:t>Ganesh Venkatesan (Intel Corporation)</a:t>
            </a:r>
          </a:p>
        </p:txBody>
      </p:sp>
      <p:sp>
        <p:nvSpPr>
          <p:cNvPr id="7" name="Slide Number Placeholder 6"/>
          <p:cNvSpPr>
            <a:spLocks noGrp="1"/>
          </p:cNvSpPr>
          <p:nvPr>
            <p:ph type="sldNum" sz="quarter" idx="12"/>
          </p:nvPr>
        </p:nvSpPr>
        <p:spPr/>
        <p:txBody>
          <a:bodyPr/>
          <a:lstStyle>
            <a:lvl1pPr>
              <a:defRPr/>
            </a:lvl1pPr>
          </a:lstStyle>
          <a:p>
            <a:r>
              <a:rPr lang="en-CA"/>
              <a:t>Slide </a:t>
            </a:r>
            <a:fld id="{CB58CADE-F4C1-4118-B10B-4EA3909AB3BF}" type="slidenum">
              <a:rPr lang="en-CA"/>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endParaRPr lang="en-CA"/>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t>July 2018</a:t>
            </a:r>
            <a:endParaRPr lang="en-CA" dirty="0"/>
          </a:p>
        </p:txBody>
      </p:sp>
      <p:sp>
        <p:nvSpPr>
          <p:cNvPr id="1029" name="Rectangle 5"/>
          <p:cNvSpPr>
            <a:spLocks noGrp="1" noChangeArrowheads="1"/>
          </p:cNvSpPr>
          <p:nvPr>
            <p:ph type="ftr" sz="quarter" idx="3"/>
          </p:nvPr>
        </p:nvSpPr>
        <p:spPr bwMode="auto">
          <a:xfrm>
            <a:off x="6135189" y="6475413"/>
            <a:ext cx="24087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CA"/>
              <a:t>Ganesh Venkatesan (Intel Corporation)</a:t>
            </a:r>
            <a:endParaRPr lang="en-CA"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CA"/>
              <a:t>Slide </a:t>
            </a:r>
            <a:fld id="{D6883C6F-FA36-47F5-88FE-969F9408B6F7}" type="slidenum">
              <a:rPr lang="en-CA"/>
              <a:pPr/>
              <a:t>‹#›</a:t>
            </a:fld>
            <a:endParaRPr lang="en-CA"/>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r>
              <a:rPr lang="en-CA" sz="1800" b="1" dirty="0"/>
              <a:t>doc.: IEEE 802.11-19/0468r0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CA"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CA"/>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en-CA"/>
              <a:t>Ganesh Venkatesan (Intel Corporation)</a:t>
            </a:r>
          </a:p>
        </p:txBody>
      </p:sp>
      <p:sp>
        <p:nvSpPr>
          <p:cNvPr id="8" name="Slide Number Placeholder 5"/>
          <p:cNvSpPr>
            <a:spLocks noGrp="1"/>
          </p:cNvSpPr>
          <p:nvPr>
            <p:ph type="sldNum" sz="quarter" idx="12"/>
          </p:nvPr>
        </p:nvSpPr>
        <p:spPr/>
        <p:txBody>
          <a:bodyPr/>
          <a:lstStyle/>
          <a:p>
            <a:r>
              <a:rPr lang="en-CA"/>
              <a:t>Slide </a:t>
            </a:r>
            <a:fld id="{48A76A33-492B-4794-AA09-478639124AC1}" type="slidenum">
              <a:rPr lang="en-CA"/>
              <a:pPr/>
              <a:t>1</a:t>
            </a:fld>
            <a:endParaRPr lang="en-CA"/>
          </a:p>
        </p:txBody>
      </p:sp>
      <p:sp>
        <p:nvSpPr>
          <p:cNvPr id="30722" name="Rectangle 2"/>
          <p:cNvSpPr>
            <a:spLocks noGrp="1" noChangeArrowheads="1"/>
          </p:cNvSpPr>
          <p:nvPr>
            <p:ph type="title"/>
          </p:nvPr>
        </p:nvSpPr>
        <p:spPr>
          <a:noFill/>
          <a:ln/>
        </p:spPr>
        <p:txBody>
          <a:bodyPr/>
          <a:lstStyle/>
          <a:p>
            <a:r>
              <a:rPr lang="en-US" dirty="0"/>
              <a:t>RSTA Requires ISTA-to-RSTA LMR bit in the Extended Capabilities element</a:t>
            </a:r>
            <a:endParaRPr lang="en-CA" dirty="0"/>
          </a:p>
        </p:txBody>
      </p:sp>
      <p:sp>
        <p:nvSpPr>
          <p:cNvPr id="30726" name="Rectangle 6"/>
          <p:cNvSpPr>
            <a:spLocks noGrp="1" noChangeArrowheads="1"/>
          </p:cNvSpPr>
          <p:nvPr>
            <p:ph type="body" idx="1"/>
          </p:nvPr>
        </p:nvSpPr>
        <p:spPr>
          <a:xfrm>
            <a:off x="685800" y="1679848"/>
            <a:ext cx="7772400" cy="381000"/>
          </a:xfrm>
          <a:noFill/>
          <a:ln/>
        </p:spPr>
        <p:txBody>
          <a:bodyPr/>
          <a:lstStyle/>
          <a:p>
            <a:pPr algn="ctr">
              <a:buFontTx/>
              <a:buNone/>
            </a:pPr>
            <a:r>
              <a:rPr lang="en-CA" sz="2000" dirty="0"/>
              <a:t>Date:</a:t>
            </a:r>
            <a:r>
              <a:rPr lang="en-CA" sz="2000" b="0" dirty="0"/>
              <a:t> 2019-03-12</a:t>
            </a:r>
          </a:p>
        </p:txBody>
      </p:sp>
      <p:sp>
        <p:nvSpPr>
          <p:cNvPr id="30732" name="Rectangle 12"/>
          <p:cNvSpPr>
            <a:spLocks noChangeArrowheads="1"/>
          </p:cNvSpPr>
          <p:nvPr/>
        </p:nvSpPr>
        <p:spPr bwMode="auto">
          <a:xfrm>
            <a:off x="611560" y="2204864"/>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CA" sz="2000" b="1" dirty="0"/>
              <a:t>Authors:</a:t>
            </a:r>
            <a:endParaRPr lang="en-CA" sz="2000" dirty="0"/>
          </a:p>
        </p:txBody>
      </p:sp>
      <p:graphicFrame>
        <p:nvGraphicFramePr>
          <p:cNvPr id="9" name="Object 11">
            <a:extLst>
              <a:ext uri="{FF2B5EF4-FFF2-40B4-BE49-F238E27FC236}">
                <a16:creationId xmlns:a16="http://schemas.microsoft.com/office/drawing/2014/main" id="{DE806F25-32C6-463F-8EFC-532B7DCFD888}"/>
              </a:ext>
            </a:extLst>
          </p:cNvPr>
          <p:cNvGraphicFramePr>
            <a:graphicFrameLocks noChangeAspect="1"/>
          </p:cNvGraphicFramePr>
          <p:nvPr>
            <p:extLst>
              <p:ext uri="{D42A27DB-BD31-4B8C-83A1-F6EECF244321}">
                <p14:modId xmlns:p14="http://schemas.microsoft.com/office/powerpoint/2010/main" val="549175533"/>
              </p:ext>
            </p:extLst>
          </p:nvPr>
        </p:nvGraphicFramePr>
        <p:xfrm>
          <a:off x="660400" y="2636912"/>
          <a:ext cx="7742238" cy="3525837"/>
        </p:xfrm>
        <a:graphic>
          <a:graphicData uri="http://schemas.openxmlformats.org/presentationml/2006/ole">
            <mc:AlternateContent xmlns:mc="http://schemas.openxmlformats.org/markup-compatibility/2006">
              <mc:Choice xmlns:v="urn:schemas-microsoft-com:vml" Requires="v">
                <p:oleObj spid="_x0000_s30885" name="Document" r:id="rId4" imgW="9153041" imgH="4164535" progId="Word.Document.8">
                  <p:embed/>
                </p:oleObj>
              </mc:Choice>
              <mc:Fallback>
                <p:oleObj name="Document" r:id="rId4" imgW="9153041" imgH="4164535" progId="Word.Document.8">
                  <p:embed/>
                  <p:pic>
                    <p:nvPicPr>
                      <p:cNvPr id="3078" name="Object 11"/>
                      <p:cNvPicPr>
                        <a:picLocks noChangeAspect="1" noChangeArrowheads="1"/>
                      </p:cNvPicPr>
                      <p:nvPr/>
                    </p:nvPicPr>
                    <p:blipFill>
                      <a:blip r:embed="rId5"/>
                      <a:srcRect/>
                      <a:stretch>
                        <a:fillRect/>
                      </a:stretch>
                    </p:blipFill>
                    <p:spPr bwMode="auto">
                      <a:xfrm>
                        <a:off x="660400" y="2636912"/>
                        <a:ext cx="7742238" cy="3525837"/>
                      </a:xfrm>
                      <a:prstGeom prst="rect">
                        <a:avLst/>
                      </a:prstGeom>
                      <a:noFill/>
                      <a:ln>
                        <a:noFill/>
                      </a:ln>
                      <a:effectLst/>
                      <a:extLst/>
                    </p:spPr>
                  </p:pic>
                </p:oleObj>
              </mc:Fallback>
            </mc:AlternateContent>
          </a:graphicData>
        </a:graphic>
      </p:graphicFrame>
      <p:sp>
        <p:nvSpPr>
          <p:cNvPr id="10" name="Date Placeholder 3">
            <a:extLst>
              <a:ext uri="{FF2B5EF4-FFF2-40B4-BE49-F238E27FC236}">
                <a16:creationId xmlns:a16="http://schemas.microsoft.com/office/drawing/2014/main" id="{6D03F84B-7343-4177-B923-2A244AD2640B}"/>
              </a:ext>
            </a:extLst>
          </p:cNvPr>
          <p:cNvSpPr>
            <a:spLocks noGrp="1"/>
          </p:cNvSpPr>
          <p:nvPr>
            <p:ph type="dt" sz="half" idx="10"/>
          </p:nvPr>
        </p:nvSpPr>
        <p:spPr>
          <a:xfrm>
            <a:off x="696913" y="332601"/>
            <a:ext cx="951222" cy="276999"/>
          </a:xfrm>
        </p:spPr>
        <p:txBody>
          <a:bodyPr/>
          <a:lstStyle>
            <a:lvl1pPr>
              <a:defRPr/>
            </a:lvl1pPr>
          </a:lstStyle>
          <a:p>
            <a:r>
              <a:rPr lang="en-US" dirty="0"/>
              <a:t>Mar 2019</a:t>
            </a:r>
            <a:endParaRPr lang="en-C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D2341-4FA5-4906-B0B5-BD714F2C1C37}"/>
              </a:ext>
            </a:extLst>
          </p:cNvPr>
          <p:cNvSpPr>
            <a:spLocks noGrp="1"/>
          </p:cNvSpPr>
          <p:nvPr>
            <p:ph type="title"/>
          </p:nvPr>
        </p:nvSpPr>
        <p:spPr/>
        <p:txBody>
          <a:bodyPr/>
          <a:lstStyle/>
          <a:p>
            <a:r>
              <a:rPr lang="en-US" dirty="0"/>
              <a:t>ISTA-to-RSTA LMR – a benefit	</a:t>
            </a:r>
          </a:p>
        </p:txBody>
      </p:sp>
      <p:sp>
        <p:nvSpPr>
          <p:cNvPr id="3" name="Content Placeholder 2">
            <a:extLst>
              <a:ext uri="{FF2B5EF4-FFF2-40B4-BE49-F238E27FC236}">
                <a16:creationId xmlns:a16="http://schemas.microsoft.com/office/drawing/2014/main" id="{8CC47150-7BBB-4F83-ABEF-459A038F2628}"/>
              </a:ext>
            </a:extLst>
          </p:cNvPr>
          <p:cNvSpPr>
            <a:spLocks noGrp="1"/>
          </p:cNvSpPr>
          <p:nvPr>
            <p:ph idx="1"/>
          </p:nvPr>
        </p:nvSpPr>
        <p:spPr/>
        <p:txBody>
          <a:bodyPr/>
          <a:lstStyle/>
          <a:p>
            <a:r>
              <a:rPr lang="en-US" dirty="0"/>
              <a:t>Can be used for the RSTA to provide feedback on the accuracy of the estimate</a:t>
            </a:r>
          </a:p>
          <a:p>
            <a:pPr lvl="1"/>
            <a:r>
              <a:rPr lang="en-US" dirty="0"/>
              <a:t>RSTA can estimate relative position of the ISTA</a:t>
            </a:r>
          </a:p>
          <a:p>
            <a:pPr lvl="1"/>
            <a:r>
              <a:rPr lang="en-US" dirty="0"/>
              <a:t>Validate the RSTA’s estimate of the ISTA’s relative position against what the ISTA-to-RSTA LMR estimate is; and provide feedback on how good it is</a:t>
            </a:r>
          </a:p>
        </p:txBody>
      </p:sp>
      <p:sp>
        <p:nvSpPr>
          <p:cNvPr id="4" name="Footer Placeholder 3">
            <a:extLst>
              <a:ext uri="{FF2B5EF4-FFF2-40B4-BE49-F238E27FC236}">
                <a16:creationId xmlns:a16="http://schemas.microsoft.com/office/drawing/2014/main" id="{0EAC5885-8861-4F24-86B1-81CF3FA6A189}"/>
              </a:ext>
            </a:extLst>
          </p:cNvPr>
          <p:cNvSpPr>
            <a:spLocks noGrp="1"/>
          </p:cNvSpPr>
          <p:nvPr>
            <p:ph type="ftr" sz="quarter" idx="11"/>
          </p:nvPr>
        </p:nvSpPr>
        <p:spPr/>
        <p:txBody>
          <a:bodyPr/>
          <a:lstStyle/>
          <a:p>
            <a:r>
              <a:rPr lang="en-CA"/>
              <a:t>Ganesh Venkatesan (Intel Corporation)</a:t>
            </a:r>
          </a:p>
        </p:txBody>
      </p:sp>
      <p:sp>
        <p:nvSpPr>
          <p:cNvPr id="5" name="Slide Number Placeholder 4">
            <a:extLst>
              <a:ext uri="{FF2B5EF4-FFF2-40B4-BE49-F238E27FC236}">
                <a16:creationId xmlns:a16="http://schemas.microsoft.com/office/drawing/2014/main" id="{6125B980-A787-47F8-8324-C8FEA51F5B47}"/>
              </a:ext>
            </a:extLst>
          </p:cNvPr>
          <p:cNvSpPr>
            <a:spLocks noGrp="1"/>
          </p:cNvSpPr>
          <p:nvPr>
            <p:ph type="sldNum" sz="quarter" idx="12"/>
          </p:nvPr>
        </p:nvSpPr>
        <p:spPr/>
        <p:txBody>
          <a:bodyPr/>
          <a:lstStyle/>
          <a:p>
            <a:r>
              <a:rPr lang="en-CA"/>
              <a:t>Slide </a:t>
            </a:r>
            <a:fld id="{02FDE5AF-557C-4D9E-9BE3-8A50977121B0}" type="slidenum">
              <a:rPr lang="en-CA" smtClean="0"/>
              <a:pPr/>
              <a:t>10</a:t>
            </a:fld>
            <a:endParaRPr lang="en-CA"/>
          </a:p>
        </p:txBody>
      </p:sp>
      <p:sp>
        <p:nvSpPr>
          <p:cNvPr id="6" name="Date Placeholder 3">
            <a:extLst>
              <a:ext uri="{FF2B5EF4-FFF2-40B4-BE49-F238E27FC236}">
                <a16:creationId xmlns:a16="http://schemas.microsoft.com/office/drawing/2014/main" id="{CEBAC96A-6421-46E8-88DC-C844DE88687B}"/>
              </a:ext>
            </a:extLst>
          </p:cNvPr>
          <p:cNvSpPr>
            <a:spLocks noGrp="1"/>
          </p:cNvSpPr>
          <p:nvPr>
            <p:ph type="dt" sz="half" idx="10"/>
          </p:nvPr>
        </p:nvSpPr>
        <p:spPr>
          <a:xfrm>
            <a:off x="696913" y="332601"/>
            <a:ext cx="951222" cy="276999"/>
          </a:xfrm>
        </p:spPr>
        <p:txBody>
          <a:bodyPr/>
          <a:lstStyle>
            <a:lvl1pPr>
              <a:defRPr/>
            </a:lvl1pPr>
          </a:lstStyle>
          <a:p>
            <a:r>
              <a:rPr lang="en-US" dirty="0"/>
              <a:t>Mar 2019</a:t>
            </a:r>
            <a:endParaRPr lang="en-CA" dirty="0"/>
          </a:p>
        </p:txBody>
      </p:sp>
    </p:spTree>
    <p:extLst>
      <p:ext uri="{BB962C8B-B14F-4D97-AF65-F5344CB8AC3E}">
        <p14:creationId xmlns:p14="http://schemas.microsoft.com/office/powerpoint/2010/main" val="3533646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7BB2C-1C9B-4618-88BA-C500C9FC085B}"/>
              </a:ext>
            </a:extLst>
          </p:cNvPr>
          <p:cNvSpPr>
            <a:spLocks noGrp="1"/>
          </p:cNvSpPr>
          <p:nvPr>
            <p:ph type="title"/>
          </p:nvPr>
        </p:nvSpPr>
        <p:spPr/>
        <p:txBody>
          <a:bodyPr/>
          <a:lstStyle/>
          <a:p>
            <a:r>
              <a:rPr lang="en-US" dirty="0"/>
              <a:t>Other Comments</a:t>
            </a:r>
          </a:p>
        </p:txBody>
      </p:sp>
      <p:sp>
        <p:nvSpPr>
          <p:cNvPr id="3" name="Content Placeholder 2">
            <a:extLst>
              <a:ext uri="{FF2B5EF4-FFF2-40B4-BE49-F238E27FC236}">
                <a16:creationId xmlns:a16="http://schemas.microsoft.com/office/drawing/2014/main" id="{D4BD1FF4-B44B-4741-A0C7-E8D95EC04288}"/>
              </a:ext>
            </a:extLst>
          </p:cNvPr>
          <p:cNvSpPr>
            <a:spLocks noGrp="1"/>
          </p:cNvSpPr>
          <p:nvPr>
            <p:ph idx="1"/>
          </p:nvPr>
        </p:nvSpPr>
        <p:spPr>
          <a:xfrm>
            <a:off x="395536" y="1556791"/>
            <a:ext cx="8424936" cy="4918621"/>
          </a:xfrm>
        </p:spPr>
        <p:txBody>
          <a:bodyPr/>
          <a:lstStyle/>
          <a:p>
            <a:r>
              <a:rPr lang="en-US" dirty="0"/>
              <a:t>Can the RSTA decide to abort/end the session if the session was established with the ISTA indicating support for ISTA-to-RSTA LMR but not reporting ISTA-to-RSTA LMR when requested by the RSTA?</a:t>
            </a:r>
          </a:p>
          <a:p>
            <a:pPr lvl="1"/>
            <a:r>
              <a:rPr lang="en-US" dirty="0"/>
              <a:t>This behavior is already part of the current specification</a:t>
            </a:r>
          </a:p>
          <a:p>
            <a:pPr lvl="1"/>
            <a:r>
              <a:rPr lang="en-US" dirty="0"/>
              <a:t>The RSTA can end/abort the session at any time (even without a reason)</a:t>
            </a:r>
          </a:p>
          <a:p>
            <a:r>
              <a:rPr lang="en-US" dirty="0"/>
              <a:t>Can the RSTA advertise the RSTA requires ISTA-to-RSTA LMR but not reject a request that does not indicate support for ISTA-to-RSTA LMR?</a:t>
            </a:r>
          </a:p>
          <a:p>
            <a:pPr lvl="1"/>
            <a:r>
              <a:rPr lang="en-US" dirty="0"/>
              <a:t>This is possible but beats the purpose of the advertisement.</a:t>
            </a:r>
          </a:p>
          <a:p>
            <a:r>
              <a:rPr lang="en-US" dirty="0"/>
              <a:t>Can the RSTA not request ISTA-to-RSTA LMR?</a:t>
            </a:r>
          </a:p>
          <a:p>
            <a:pPr lvl="1"/>
            <a:r>
              <a:rPr lang="en-US" dirty="0"/>
              <a:t>Yes. The ISTA discards measurements after the expiry of </a:t>
            </a:r>
            <a:r>
              <a:rPr lang="en-US" dirty="0" err="1"/>
              <a:t>MaxToAAvailableExp</a:t>
            </a:r>
            <a:endParaRPr lang="en-US" dirty="0"/>
          </a:p>
        </p:txBody>
      </p:sp>
      <p:sp>
        <p:nvSpPr>
          <p:cNvPr id="4" name="Footer Placeholder 3">
            <a:extLst>
              <a:ext uri="{FF2B5EF4-FFF2-40B4-BE49-F238E27FC236}">
                <a16:creationId xmlns:a16="http://schemas.microsoft.com/office/drawing/2014/main" id="{9B12A83E-F162-44C0-AB3F-0C2607C40150}"/>
              </a:ext>
            </a:extLst>
          </p:cNvPr>
          <p:cNvSpPr>
            <a:spLocks noGrp="1"/>
          </p:cNvSpPr>
          <p:nvPr>
            <p:ph type="ftr" sz="quarter" idx="11"/>
          </p:nvPr>
        </p:nvSpPr>
        <p:spPr/>
        <p:txBody>
          <a:bodyPr/>
          <a:lstStyle/>
          <a:p>
            <a:r>
              <a:rPr lang="en-CA"/>
              <a:t>Ganesh Venkatesan (Intel Corporation)</a:t>
            </a:r>
          </a:p>
        </p:txBody>
      </p:sp>
      <p:sp>
        <p:nvSpPr>
          <p:cNvPr id="5" name="Slide Number Placeholder 4">
            <a:extLst>
              <a:ext uri="{FF2B5EF4-FFF2-40B4-BE49-F238E27FC236}">
                <a16:creationId xmlns:a16="http://schemas.microsoft.com/office/drawing/2014/main" id="{94492170-024E-4AD2-9795-20B138574625}"/>
              </a:ext>
            </a:extLst>
          </p:cNvPr>
          <p:cNvSpPr>
            <a:spLocks noGrp="1"/>
          </p:cNvSpPr>
          <p:nvPr>
            <p:ph type="sldNum" sz="quarter" idx="12"/>
          </p:nvPr>
        </p:nvSpPr>
        <p:spPr/>
        <p:txBody>
          <a:bodyPr/>
          <a:lstStyle/>
          <a:p>
            <a:r>
              <a:rPr lang="en-CA"/>
              <a:t>Slide </a:t>
            </a:r>
            <a:fld id="{02FDE5AF-557C-4D9E-9BE3-8A50977121B0}" type="slidenum">
              <a:rPr lang="en-CA" smtClean="0"/>
              <a:pPr/>
              <a:t>11</a:t>
            </a:fld>
            <a:endParaRPr lang="en-CA"/>
          </a:p>
        </p:txBody>
      </p:sp>
      <p:sp>
        <p:nvSpPr>
          <p:cNvPr id="6" name="Date Placeholder 3">
            <a:extLst>
              <a:ext uri="{FF2B5EF4-FFF2-40B4-BE49-F238E27FC236}">
                <a16:creationId xmlns:a16="http://schemas.microsoft.com/office/drawing/2014/main" id="{C5E13F89-3533-43DD-A287-3BA6EE380694}"/>
              </a:ext>
            </a:extLst>
          </p:cNvPr>
          <p:cNvSpPr>
            <a:spLocks noGrp="1"/>
          </p:cNvSpPr>
          <p:nvPr>
            <p:ph type="dt" sz="half" idx="10"/>
          </p:nvPr>
        </p:nvSpPr>
        <p:spPr>
          <a:xfrm>
            <a:off x="696913" y="332601"/>
            <a:ext cx="951222" cy="276999"/>
          </a:xfrm>
        </p:spPr>
        <p:txBody>
          <a:bodyPr/>
          <a:lstStyle>
            <a:lvl1pPr>
              <a:defRPr/>
            </a:lvl1pPr>
          </a:lstStyle>
          <a:p>
            <a:r>
              <a:rPr lang="en-US" dirty="0"/>
              <a:t>Mar 2019</a:t>
            </a:r>
            <a:endParaRPr lang="en-CA" dirty="0"/>
          </a:p>
        </p:txBody>
      </p:sp>
    </p:spTree>
    <p:extLst>
      <p:ext uri="{BB962C8B-B14F-4D97-AF65-F5344CB8AC3E}">
        <p14:creationId xmlns:p14="http://schemas.microsoft.com/office/powerpoint/2010/main" val="78779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Motivation/Background</a:t>
            </a:r>
          </a:p>
        </p:txBody>
      </p:sp>
      <p:sp>
        <p:nvSpPr>
          <p:cNvPr id="6" name="Footer Placeholder 5">
            <a:extLst>
              <a:ext uri="{FF2B5EF4-FFF2-40B4-BE49-F238E27FC236}">
                <a16:creationId xmlns:a16="http://schemas.microsoft.com/office/drawing/2014/main" id="{94654D1D-ABC3-4C17-B7BF-BB23CC03C1D5}"/>
              </a:ext>
            </a:extLst>
          </p:cNvPr>
          <p:cNvSpPr>
            <a:spLocks noGrp="1"/>
          </p:cNvSpPr>
          <p:nvPr>
            <p:ph type="ftr" sz="quarter" idx="11"/>
          </p:nvPr>
        </p:nvSpPr>
        <p:spPr/>
        <p:txBody>
          <a:bodyPr/>
          <a:lstStyle/>
          <a:p>
            <a:r>
              <a:rPr lang="en-CA"/>
              <a:t>Ganesh Venkatesan (Intel Corporation)</a:t>
            </a:r>
          </a:p>
        </p:txBody>
      </p:sp>
      <p:sp>
        <p:nvSpPr>
          <p:cNvPr id="7" name="Slide Number Placeholder 6">
            <a:extLst>
              <a:ext uri="{FF2B5EF4-FFF2-40B4-BE49-F238E27FC236}">
                <a16:creationId xmlns:a16="http://schemas.microsoft.com/office/drawing/2014/main" id="{ED3E5151-D979-4184-BA16-802553493D85}"/>
              </a:ext>
            </a:extLst>
          </p:cNvPr>
          <p:cNvSpPr>
            <a:spLocks noGrp="1"/>
          </p:cNvSpPr>
          <p:nvPr>
            <p:ph type="sldNum" sz="quarter" idx="12"/>
          </p:nvPr>
        </p:nvSpPr>
        <p:spPr/>
        <p:txBody>
          <a:bodyPr/>
          <a:lstStyle/>
          <a:p>
            <a:r>
              <a:rPr lang="en-CA"/>
              <a:t>Slide </a:t>
            </a:r>
            <a:fld id="{02FDE5AF-557C-4D9E-9BE3-8A50977121B0}" type="slidenum">
              <a:rPr lang="en-CA" smtClean="0"/>
              <a:pPr/>
              <a:t>2</a:t>
            </a:fld>
            <a:endParaRPr lang="en-CA"/>
          </a:p>
        </p:txBody>
      </p:sp>
      <p:sp>
        <p:nvSpPr>
          <p:cNvPr id="9" name="Content Placeholder 2">
            <a:extLst>
              <a:ext uri="{FF2B5EF4-FFF2-40B4-BE49-F238E27FC236}">
                <a16:creationId xmlns:a16="http://schemas.microsoft.com/office/drawing/2014/main" id="{6568C438-F6AF-4504-B587-0FF2CF8CD0E2}"/>
              </a:ext>
            </a:extLst>
          </p:cNvPr>
          <p:cNvSpPr>
            <a:spLocks noGrp="1"/>
          </p:cNvSpPr>
          <p:nvPr>
            <p:ph idx="1"/>
          </p:nvPr>
        </p:nvSpPr>
        <p:spPr>
          <a:xfrm>
            <a:off x="685800" y="1556792"/>
            <a:ext cx="7772400" cy="4896544"/>
          </a:xfrm>
        </p:spPr>
        <p:txBody>
          <a:bodyPr/>
          <a:lstStyle/>
          <a:p>
            <a:r>
              <a:rPr lang="en-US" dirty="0"/>
              <a:t>The criteria for a bit to be added to the Extended Capabilities element is “does the ISTA need this information in order to determine if a .11az negotiation should be initiated with the corresponding RSTA?”</a:t>
            </a:r>
          </a:p>
          <a:p>
            <a:r>
              <a:rPr lang="en-US" dirty="0"/>
              <a:t>Propose that RSTA advertise its expectation that it expects the ISTA to share the Location Measurement Report with the RSTA by indicating the expectation in the ISTA-to-RSTA LMR, in the Extended Capabilities element</a:t>
            </a:r>
          </a:p>
        </p:txBody>
      </p:sp>
      <p:sp>
        <p:nvSpPr>
          <p:cNvPr id="8" name="Date Placeholder 3">
            <a:extLst>
              <a:ext uri="{FF2B5EF4-FFF2-40B4-BE49-F238E27FC236}">
                <a16:creationId xmlns:a16="http://schemas.microsoft.com/office/drawing/2014/main" id="{D65B8F5C-5E08-4715-86E0-0123BDA8288D}"/>
              </a:ext>
            </a:extLst>
          </p:cNvPr>
          <p:cNvSpPr>
            <a:spLocks noGrp="1"/>
          </p:cNvSpPr>
          <p:nvPr>
            <p:ph type="dt" sz="half" idx="10"/>
          </p:nvPr>
        </p:nvSpPr>
        <p:spPr>
          <a:xfrm>
            <a:off x="696913" y="332601"/>
            <a:ext cx="951222" cy="276999"/>
          </a:xfrm>
        </p:spPr>
        <p:txBody>
          <a:bodyPr/>
          <a:lstStyle>
            <a:lvl1pPr>
              <a:defRPr/>
            </a:lvl1pPr>
          </a:lstStyle>
          <a:p>
            <a:r>
              <a:rPr lang="en-US" dirty="0"/>
              <a:t>Mar 2019</a:t>
            </a:r>
            <a:endParaRPr lang="en-CA" dirty="0"/>
          </a:p>
        </p:txBody>
      </p:sp>
    </p:spTree>
    <p:extLst>
      <p:ext uri="{BB962C8B-B14F-4D97-AF65-F5344CB8AC3E}">
        <p14:creationId xmlns:p14="http://schemas.microsoft.com/office/powerpoint/2010/main" val="2378944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E9A7D-3E23-4A93-B5CE-667E2B318CE2}"/>
              </a:ext>
            </a:extLst>
          </p:cNvPr>
          <p:cNvSpPr>
            <a:spLocks noGrp="1"/>
          </p:cNvSpPr>
          <p:nvPr>
            <p:ph type="title"/>
          </p:nvPr>
        </p:nvSpPr>
        <p:spPr>
          <a:xfrm>
            <a:off x="685800" y="476672"/>
            <a:ext cx="7772400" cy="1066800"/>
          </a:xfrm>
        </p:spPr>
        <p:txBody>
          <a:bodyPr/>
          <a:lstStyle/>
          <a:p>
            <a:r>
              <a:rPr lang="en-US" dirty="0"/>
              <a:t>Bit(s) in Extended Capabilities element</a:t>
            </a:r>
            <a:br>
              <a:rPr lang="en-US" dirty="0"/>
            </a:br>
            <a:r>
              <a:rPr lang="en-US" sz="2400" dirty="0"/>
              <a:t>(included in 2.4/5GHz Beacons)</a:t>
            </a:r>
            <a:endParaRPr lang="en-US" dirty="0"/>
          </a:p>
        </p:txBody>
      </p:sp>
      <p:sp>
        <p:nvSpPr>
          <p:cNvPr id="3" name="Content Placeholder 2">
            <a:extLst>
              <a:ext uri="{FF2B5EF4-FFF2-40B4-BE49-F238E27FC236}">
                <a16:creationId xmlns:a16="http://schemas.microsoft.com/office/drawing/2014/main" id="{88F8BC01-4746-4EF1-8256-1F547165977D}"/>
              </a:ext>
            </a:extLst>
          </p:cNvPr>
          <p:cNvSpPr>
            <a:spLocks noGrp="1"/>
          </p:cNvSpPr>
          <p:nvPr>
            <p:ph idx="1"/>
          </p:nvPr>
        </p:nvSpPr>
        <p:spPr>
          <a:xfrm>
            <a:off x="323528" y="1534716"/>
            <a:ext cx="8352928" cy="4628256"/>
          </a:xfrm>
        </p:spPr>
        <p:txBody>
          <a:bodyPr/>
          <a:lstStyle/>
          <a:p>
            <a:pPr marL="0" indent="0">
              <a:buNone/>
            </a:pPr>
            <a:r>
              <a:rPr lang="en-US" sz="2000" dirty="0"/>
              <a:t>RSTA Policy:</a:t>
            </a:r>
            <a:endParaRPr lang="en-US" sz="1800" dirty="0"/>
          </a:p>
          <a:p>
            <a:r>
              <a:rPr lang="en-US" sz="1800" dirty="0"/>
              <a:t>Bit &lt;ANA&gt;: RSTA requires ISTA to support ISTA-to-RSTA LMR exchange (applies to both TB and </a:t>
            </a:r>
            <a:r>
              <a:rPr lang="en-US" sz="1800" dirty="0" err="1"/>
              <a:t>nTB</a:t>
            </a:r>
            <a:r>
              <a:rPr lang="en-US" sz="1800" dirty="0"/>
              <a:t>)</a:t>
            </a:r>
          </a:p>
          <a:p>
            <a:r>
              <a:rPr lang="en-US" sz="1800" dirty="0"/>
              <a:t>If the ISTA does not set the ISTA-to-RSTA LMR Feedback subfield of the Ranging Parameters field in the Ranging Parameters element included in the initial FTM Request that the ISTA sends to the RSTA to initiate negotiation for a non-Trigger based or a Trigger based FTM session, the RSTA &lt;</a:t>
            </a:r>
            <a:r>
              <a:rPr lang="en-US" sz="1800" dirty="0" err="1"/>
              <a:t>tbd</a:t>
            </a:r>
            <a:r>
              <a:rPr lang="en-US" sz="1800" dirty="0"/>
              <a:t>&gt; reject the negotiation request</a:t>
            </a:r>
          </a:p>
          <a:p>
            <a:pPr marL="800100" lvl="1" indent="-342900">
              <a:buFont typeface="+mj-lt"/>
              <a:buAutoNum type="arabicPeriod"/>
            </a:pPr>
            <a:r>
              <a:rPr lang="en-US" sz="1800" dirty="0"/>
              <a:t>&lt;</a:t>
            </a:r>
            <a:r>
              <a:rPr lang="en-US" sz="1800" dirty="0" err="1"/>
              <a:t>tbd</a:t>
            </a:r>
            <a:r>
              <a:rPr lang="en-US" sz="1800" dirty="0"/>
              <a:t>&gt; can be ‘may’ – not very useful</a:t>
            </a:r>
          </a:p>
          <a:p>
            <a:pPr marL="800100" lvl="1" indent="-342900">
              <a:buFont typeface="+mj-lt"/>
              <a:buAutoNum type="arabicPeriod"/>
            </a:pPr>
            <a:r>
              <a:rPr lang="en-US" sz="1800" dirty="0"/>
              <a:t>&lt;</a:t>
            </a:r>
            <a:r>
              <a:rPr lang="en-US" sz="1800" dirty="0" err="1"/>
              <a:t>tbd</a:t>
            </a:r>
            <a:r>
              <a:rPr lang="en-US" sz="1800" dirty="0"/>
              <a:t>&gt; can be ‘shall’ – behavior is clear; if the ISTA does not support (or is no willing to send ISTA-to-RSTA LMR), then the proposed bit helps the ISTA avoid RSTAs that require ISTA-to-RSTA LMR, preventing wasteful transmissions. </a:t>
            </a:r>
          </a:p>
        </p:txBody>
      </p:sp>
      <p:sp>
        <p:nvSpPr>
          <p:cNvPr id="7" name="Footer Placeholder 6">
            <a:extLst>
              <a:ext uri="{FF2B5EF4-FFF2-40B4-BE49-F238E27FC236}">
                <a16:creationId xmlns:a16="http://schemas.microsoft.com/office/drawing/2014/main" id="{3C9BEF3D-99E1-469D-BC9B-AA56912C066D}"/>
              </a:ext>
            </a:extLst>
          </p:cNvPr>
          <p:cNvSpPr>
            <a:spLocks noGrp="1"/>
          </p:cNvSpPr>
          <p:nvPr>
            <p:ph type="ftr" sz="quarter" idx="11"/>
          </p:nvPr>
        </p:nvSpPr>
        <p:spPr/>
        <p:txBody>
          <a:bodyPr/>
          <a:lstStyle/>
          <a:p>
            <a:r>
              <a:rPr lang="en-CA"/>
              <a:t>Ganesh Venkatesan (Intel Corporation)</a:t>
            </a:r>
          </a:p>
        </p:txBody>
      </p:sp>
      <p:sp>
        <p:nvSpPr>
          <p:cNvPr id="8" name="Slide Number Placeholder 7">
            <a:extLst>
              <a:ext uri="{FF2B5EF4-FFF2-40B4-BE49-F238E27FC236}">
                <a16:creationId xmlns:a16="http://schemas.microsoft.com/office/drawing/2014/main" id="{72EA2D9A-C84D-4B34-B97C-E96B0E56D79F}"/>
              </a:ext>
            </a:extLst>
          </p:cNvPr>
          <p:cNvSpPr>
            <a:spLocks noGrp="1"/>
          </p:cNvSpPr>
          <p:nvPr>
            <p:ph type="sldNum" sz="quarter" idx="12"/>
          </p:nvPr>
        </p:nvSpPr>
        <p:spPr/>
        <p:txBody>
          <a:bodyPr/>
          <a:lstStyle/>
          <a:p>
            <a:r>
              <a:rPr lang="en-CA"/>
              <a:t>Slide </a:t>
            </a:r>
            <a:fld id="{02FDE5AF-557C-4D9E-9BE3-8A50977121B0}" type="slidenum">
              <a:rPr lang="en-CA" smtClean="0"/>
              <a:pPr/>
              <a:t>3</a:t>
            </a:fld>
            <a:endParaRPr lang="en-CA"/>
          </a:p>
        </p:txBody>
      </p:sp>
      <p:sp>
        <p:nvSpPr>
          <p:cNvPr id="10" name="Date Placeholder 3">
            <a:extLst>
              <a:ext uri="{FF2B5EF4-FFF2-40B4-BE49-F238E27FC236}">
                <a16:creationId xmlns:a16="http://schemas.microsoft.com/office/drawing/2014/main" id="{B6878061-D848-45F9-B9E4-A11DDEF33384}"/>
              </a:ext>
            </a:extLst>
          </p:cNvPr>
          <p:cNvSpPr>
            <a:spLocks noGrp="1"/>
          </p:cNvSpPr>
          <p:nvPr>
            <p:ph type="dt" sz="half" idx="10"/>
          </p:nvPr>
        </p:nvSpPr>
        <p:spPr>
          <a:xfrm>
            <a:off x="696913" y="332601"/>
            <a:ext cx="951222" cy="276999"/>
          </a:xfrm>
        </p:spPr>
        <p:txBody>
          <a:bodyPr/>
          <a:lstStyle>
            <a:lvl1pPr>
              <a:defRPr/>
            </a:lvl1pPr>
          </a:lstStyle>
          <a:p>
            <a:r>
              <a:rPr lang="en-US" dirty="0"/>
              <a:t>Mar 2019</a:t>
            </a:r>
            <a:endParaRPr lang="en-CA" dirty="0"/>
          </a:p>
        </p:txBody>
      </p:sp>
    </p:spTree>
    <p:extLst>
      <p:ext uri="{BB962C8B-B14F-4D97-AF65-F5344CB8AC3E}">
        <p14:creationId xmlns:p14="http://schemas.microsoft.com/office/powerpoint/2010/main" val="2978768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1D8E9-70AB-44B6-ACB4-A4E88592E029}"/>
              </a:ext>
            </a:extLst>
          </p:cNvPr>
          <p:cNvSpPr>
            <a:spLocks noGrp="1"/>
          </p:cNvSpPr>
          <p:nvPr>
            <p:ph type="title"/>
          </p:nvPr>
        </p:nvSpPr>
        <p:spPr/>
        <p:txBody>
          <a:bodyPr/>
          <a:lstStyle/>
          <a:p>
            <a:r>
              <a:rPr lang="en-US" dirty="0"/>
              <a:t>Opens</a:t>
            </a:r>
          </a:p>
        </p:txBody>
      </p:sp>
      <p:sp>
        <p:nvSpPr>
          <p:cNvPr id="3" name="Content Placeholder 2">
            <a:extLst>
              <a:ext uri="{FF2B5EF4-FFF2-40B4-BE49-F238E27FC236}">
                <a16:creationId xmlns:a16="http://schemas.microsoft.com/office/drawing/2014/main" id="{56C0F220-64D0-4916-AB49-C1C49ABE3315}"/>
              </a:ext>
            </a:extLst>
          </p:cNvPr>
          <p:cNvSpPr>
            <a:spLocks noGrp="1"/>
          </p:cNvSpPr>
          <p:nvPr>
            <p:ph idx="1"/>
          </p:nvPr>
        </p:nvSpPr>
        <p:spPr>
          <a:xfrm>
            <a:off x="685800" y="1752600"/>
            <a:ext cx="7772400" cy="4556720"/>
          </a:xfrm>
        </p:spPr>
        <p:txBody>
          <a:bodyPr/>
          <a:lstStyle/>
          <a:p>
            <a:r>
              <a:rPr lang="en-US" dirty="0"/>
              <a:t>By setting the RSTA requires ISTA-to-RSTA LMR bit in the Extended Capabilities element to 1, the RSTA implicitly indicates that it is capable of obtaining the ISTA-to-RSTA LMR</a:t>
            </a:r>
          </a:p>
          <a:p>
            <a:r>
              <a:rPr lang="en-US" dirty="0"/>
              <a:t>Is it mandated that the RSTA should retrieve the ISTA-to-RSTA LMR?</a:t>
            </a:r>
          </a:p>
          <a:p>
            <a:pPr lvl="1"/>
            <a:r>
              <a:rPr lang="en-US" dirty="0"/>
              <a:t>No</a:t>
            </a:r>
          </a:p>
          <a:p>
            <a:pPr lvl="1"/>
            <a:r>
              <a:rPr lang="en-US" dirty="0"/>
              <a:t>The ISTA can discard the ISTA-to-RSTA LMR if the RSTA does not retrieve the LMR before </a:t>
            </a:r>
            <a:r>
              <a:rPr lang="en-US" dirty="0" err="1"/>
              <a:t>MaxToAAvailableExp</a:t>
            </a:r>
            <a:endParaRPr lang="en-US" dirty="0"/>
          </a:p>
          <a:p>
            <a:pPr lvl="1"/>
            <a:r>
              <a:rPr lang="en-US" dirty="0"/>
              <a:t>Should the ISTA-to-RSTA </a:t>
            </a:r>
            <a:r>
              <a:rPr lang="en-US" dirty="0" err="1"/>
              <a:t>MaxToAAvailableExp</a:t>
            </a:r>
            <a:r>
              <a:rPr lang="en-US" dirty="0"/>
              <a:t> be the same as that of the RSTA-to-ISTA </a:t>
            </a:r>
            <a:r>
              <a:rPr lang="en-US" dirty="0" err="1"/>
              <a:t>MaxToAAvailableExp</a:t>
            </a:r>
            <a:r>
              <a:rPr lang="en-US" dirty="0"/>
              <a:t>?</a:t>
            </a:r>
          </a:p>
          <a:p>
            <a:endParaRPr lang="en-US" dirty="0"/>
          </a:p>
        </p:txBody>
      </p:sp>
      <p:sp>
        <p:nvSpPr>
          <p:cNvPr id="4" name="Footer Placeholder 3">
            <a:extLst>
              <a:ext uri="{FF2B5EF4-FFF2-40B4-BE49-F238E27FC236}">
                <a16:creationId xmlns:a16="http://schemas.microsoft.com/office/drawing/2014/main" id="{046FDE52-872D-4EBD-B3F5-8BDEC701B4B8}"/>
              </a:ext>
            </a:extLst>
          </p:cNvPr>
          <p:cNvSpPr>
            <a:spLocks noGrp="1"/>
          </p:cNvSpPr>
          <p:nvPr>
            <p:ph type="ftr" sz="quarter" idx="11"/>
          </p:nvPr>
        </p:nvSpPr>
        <p:spPr/>
        <p:txBody>
          <a:bodyPr/>
          <a:lstStyle/>
          <a:p>
            <a:r>
              <a:rPr lang="en-CA"/>
              <a:t>Ganesh Venkatesan (Intel Corporation)</a:t>
            </a:r>
          </a:p>
        </p:txBody>
      </p:sp>
      <p:sp>
        <p:nvSpPr>
          <p:cNvPr id="5" name="Slide Number Placeholder 4">
            <a:extLst>
              <a:ext uri="{FF2B5EF4-FFF2-40B4-BE49-F238E27FC236}">
                <a16:creationId xmlns:a16="http://schemas.microsoft.com/office/drawing/2014/main" id="{C1E23DB7-B37F-4A36-AFD3-C72697EBAC59}"/>
              </a:ext>
            </a:extLst>
          </p:cNvPr>
          <p:cNvSpPr>
            <a:spLocks noGrp="1"/>
          </p:cNvSpPr>
          <p:nvPr>
            <p:ph type="sldNum" sz="quarter" idx="12"/>
          </p:nvPr>
        </p:nvSpPr>
        <p:spPr/>
        <p:txBody>
          <a:bodyPr/>
          <a:lstStyle/>
          <a:p>
            <a:r>
              <a:rPr lang="en-CA"/>
              <a:t>Slide </a:t>
            </a:r>
            <a:fld id="{02FDE5AF-557C-4D9E-9BE3-8A50977121B0}" type="slidenum">
              <a:rPr lang="en-CA" smtClean="0"/>
              <a:pPr/>
              <a:t>4</a:t>
            </a:fld>
            <a:endParaRPr lang="en-CA"/>
          </a:p>
        </p:txBody>
      </p:sp>
      <p:sp>
        <p:nvSpPr>
          <p:cNvPr id="6" name="Date Placeholder 3">
            <a:extLst>
              <a:ext uri="{FF2B5EF4-FFF2-40B4-BE49-F238E27FC236}">
                <a16:creationId xmlns:a16="http://schemas.microsoft.com/office/drawing/2014/main" id="{98EC2D91-7CC2-45BD-9762-D12B4A9FCFA9}"/>
              </a:ext>
            </a:extLst>
          </p:cNvPr>
          <p:cNvSpPr>
            <a:spLocks noGrp="1"/>
          </p:cNvSpPr>
          <p:nvPr>
            <p:ph type="dt" sz="half" idx="10"/>
          </p:nvPr>
        </p:nvSpPr>
        <p:spPr>
          <a:xfrm>
            <a:off x="696913" y="332601"/>
            <a:ext cx="951222" cy="276999"/>
          </a:xfrm>
        </p:spPr>
        <p:txBody>
          <a:bodyPr/>
          <a:lstStyle>
            <a:lvl1pPr>
              <a:defRPr/>
            </a:lvl1pPr>
          </a:lstStyle>
          <a:p>
            <a:r>
              <a:rPr lang="en-US" dirty="0"/>
              <a:t>Mar 2019</a:t>
            </a:r>
            <a:endParaRPr lang="en-CA" dirty="0"/>
          </a:p>
        </p:txBody>
      </p:sp>
    </p:spTree>
    <p:extLst>
      <p:ext uri="{BB962C8B-B14F-4D97-AF65-F5344CB8AC3E}">
        <p14:creationId xmlns:p14="http://schemas.microsoft.com/office/powerpoint/2010/main" val="438099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50994-4B9E-4259-8128-DB60BB2AE0EA}"/>
              </a:ext>
            </a:extLst>
          </p:cNvPr>
          <p:cNvSpPr>
            <a:spLocks noGrp="1"/>
          </p:cNvSpPr>
          <p:nvPr>
            <p:ph type="title"/>
          </p:nvPr>
        </p:nvSpPr>
        <p:spPr/>
        <p:txBody>
          <a:bodyPr/>
          <a:lstStyle/>
          <a:p>
            <a:r>
              <a:rPr lang="en-US" dirty="0"/>
              <a:t>Changes to the specification</a:t>
            </a:r>
          </a:p>
        </p:txBody>
      </p:sp>
      <p:sp>
        <p:nvSpPr>
          <p:cNvPr id="3" name="Content Placeholder 2">
            <a:extLst>
              <a:ext uri="{FF2B5EF4-FFF2-40B4-BE49-F238E27FC236}">
                <a16:creationId xmlns:a16="http://schemas.microsoft.com/office/drawing/2014/main" id="{8EA0BB69-C915-4DC5-8430-3D2805081E0E}"/>
              </a:ext>
            </a:extLst>
          </p:cNvPr>
          <p:cNvSpPr>
            <a:spLocks noGrp="1"/>
          </p:cNvSpPr>
          <p:nvPr>
            <p:ph idx="1"/>
          </p:nvPr>
        </p:nvSpPr>
        <p:spPr>
          <a:xfrm>
            <a:off x="685800" y="1628800"/>
            <a:ext cx="7772400" cy="4392488"/>
          </a:xfrm>
        </p:spPr>
        <p:txBody>
          <a:bodyPr/>
          <a:lstStyle/>
          <a:p>
            <a:r>
              <a:rPr lang="en-US" sz="2000" dirty="0"/>
              <a:t>Add the RSTA requires ISTA-to-RSTA LMR bit to the Extended Capabilities element</a:t>
            </a:r>
          </a:p>
          <a:p>
            <a:r>
              <a:rPr lang="en-US" sz="2000" dirty="0"/>
              <a:t>Add a MIB entry corresponding to this policy in Annex-C</a:t>
            </a:r>
          </a:p>
          <a:p>
            <a:r>
              <a:rPr lang="en-US" sz="2000" dirty="0"/>
              <a:t>In Clause 11.22.6.3.3 (Trigger-based and non-Trigger-based Ranging Measurement Negotiation) add a condition similar to the following:</a:t>
            </a:r>
          </a:p>
          <a:p>
            <a:pPr lvl="1"/>
            <a:r>
              <a:rPr lang="en-US" sz="1800" b="0" dirty="0"/>
              <a:t>An RSTA shall reject a request if it has set the RSTA requires ISTA-to-RSTA LMR field in the Extended Capabilities element to 1, and the ISTA has sent an initial FTM request with a Ranging Parameters element in which the ISTA-to-RSTA LMR feedback subfield in the Ranging Parameters field is set to 0.</a:t>
            </a:r>
            <a:endParaRPr lang="en-US" sz="1800" dirty="0"/>
          </a:p>
          <a:p>
            <a:r>
              <a:rPr lang="en-US" sz="2000" dirty="0"/>
              <a:t>Other changes resulting from how the issues listed in the previous slide are resolved.</a:t>
            </a:r>
          </a:p>
        </p:txBody>
      </p:sp>
      <p:sp>
        <p:nvSpPr>
          <p:cNvPr id="4" name="Footer Placeholder 3">
            <a:extLst>
              <a:ext uri="{FF2B5EF4-FFF2-40B4-BE49-F238E27FC236}">
                <a16:creationId xmlns:a16="http://schemas.microsoft.com/office/drawing/2014/main" id="{2EDBFFA5-28ED-44C5-8529-CA41621119E4}"/>
              </a:ext>
            </a:extLst>
          </p:cNvPr>
          <p:cNvSpPr>
            <a:spLocks noGrp="1"/>
          </p:cNvSpPr>
          <p:nvPr>
            <p:ph type="ftr" sz="quarter" idx="11"/>
          </p:nvPr>
        </p:nvSpPr>
        <p:spPr/>
        <p:txBody>
          <a:bodyPr/>
          <a:lstStyle/>
          <a:p>
            <a:r>
              <a:rPr lang="en-CA"/>
              <a:t>Ganesh Venkatesan (Intel Corporation)</a:t>
            </a:r>
          </a:p>
        </p:txBody>
      </p:sp>
      <p:sp>
        <p:nvSpPr>
          <p:cNvPr id="5" name="Slide Number Placeholder 4">
            <a:extLst>
              <a:ext uri="{FF2B5EF4-FFF2-40B4-BE49-F238E27FC236}">
                <a16:creationId xmlns:a16="http://schemas.microsoft.com/office/drawing/2014/main" id="{FB5FF733-A382-4BFC-A1AD-F13C5C53983C}"/>
              </a:ext>
            </a:extLst>
          </p:cNvPr>
          <p:cNvSpPr>
            <a:spLocks noGrp="1"/>
          </p:cNvSpPr>
          <p:nvPr>
            <p:ph type="sldNum" sz="quarter" idx="12"/>
          </p:nvPr>
        </p:nvSpPr>
        <p:spPr/>
        <p:txBody>
          <a:bodyPr/>
          <a:lstStyle/>
          <a:p>
            <a:r>
              <a:rPr lang="en-CA"/>
              <a:t>Slide </a:t>
            </a:r>
            <a:fld id="{02FDE5AF-557C-4D9E-9BE3-8A50977121B0}" type="slidenum">
              <a:rPr lang="en-CA" smtClean="0"/>
              <a:pPr/>
              <a:t>5</a:t>
            </a:fld>
            <a:endParaRPr lang="en-CA"/>
          </a:p>
        </p:txBody>
      </p:sp>
      <p:sp>
        <p:nvSpPr>
          <p:cNvPr id="6" name="Date Placeholder 3">
            <a:extLst>
              <a:ext uri="{FF2B5EF4-FFF2-40B4-BE49-F238E27FC236}">
                <a16:creationId xmlns:a16="http://schemas.microsoft.com/office/drawing/2014/main" id="{238C05D6-6D47-421B-8B73-363A68714AE0}"/>
              </a:ext>
            </a:extLst>
          </p:cNvPr>
          <p:cNvSpPr>
            <a:spLocks noGrp="1"/>
          </p:cNvSpPr>
          <p:nvPr>
            <p:ph type="dt" sz="half" idx="10"/>
          </p:nvPr>
        </p:nvSpPr>
        <p:spPr>
          <a:xfrm>
            <a:off x="696913" y="332601"/>
            <a:ext cx="951222" cy="276999"/>
          </a:xfrm>
        </p:spPr>
        <p:txBody>
          <a:bodyPr/>
          <a:lstStyle>
            <a:lvl1pPr>
              <a:defRPr/>
            </a:lvl1pPr>
          </a:lstStyle>
          <a:p>
            <a:r>
              <a:rPr lang="en-US" dirty="0"/>
              <a:t>Mar 2019</a:t>
            </a:r>
            <a:endParaRPr lang="en-CA" dirty="0"/>
          </a:p>
        </p:txBody>
      </p:sp>
    </p:spTree>
    <p:extLst>
      <p:ext uri="{BB962C8B-B14F-4D97-AF65-F5344CB8AC3E}">
        <p14:creationId xmlns:p14="http://schemas.microsoft.com/office/powerpoint/2010/main" val="2992767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9706B-1242-4D09-A9FA-A1158B01D2A8}"/>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BD8E4B31-6A4C-474F-A6EF-81ECBC226669}"/>
              </a:ext>
            </a:extLst>
          </p:cNvPr>
          <p:cNvSpPr>
            <a:spLocks noGrp="1"/>
          </p:cNvSpPr>
          <p:nvPr>
            <p:ph idx="1"/>
          </p:nvPr>
        </p:nvSpPr>
        <p:spPr/>
        <p:txBody>
          <a:bodyPr/>
          <a:lstStyle/>
          <a:p>
            <a:r>
              <a:rPr lang="en-US" dirty="0"/>
              <a:t>We support incorporating a RSTA requires ISTA-to-RSTA LMR bit in the Extended Capabilities element. The semantics of this bit is for the RSTA to reject a request for a Fine Timing Measurement session that does not indicate support for ISTA-to-RSTA LMR.</a:t>
            </a:r>
          </a:p>
          <a:p>
            <a:r>
              <a:rPr lang="en-US" dirty="0"/>
              <a:t>Y:</a:t>
            </a:r>
          </a:p>
          <a:p>
            <a:r>
              <a:rPr lang="en-US" dirty="0"/>
              <a:t>N:</a:t>
            </a:r>
          </a:p>
          <a:p>
            <a:r>
              <a:rPr lang="en-US" dirty="0"/>
              <a:t>Abstain:</a:t>
            </a:r>
          </a:p>
        </p:txBody>
      </p:sp>
      <p:sp>
        <p:nvSpPr>
          <p:cNvPr id="4" name="Footer Placeholder 3">
            <a:extLst>
              <a:ext uri="{FF2B5EF4-FFF2-40B4-BE49-F238E27FC236}">
                <a16:creationId xmlns:a16="http://schemas.microsoft.com/office/drawing/2014/main" id="{8101A6F7-844E-4219-9142-B294F834FB64}"/>
              </a:ext>
            </a:extLst>
          </p:cNvPr>
          <p:cNvSpPr>
            <a:spLocks noGrp="1"/>
          </p:cNvSpPr>
          <p:nvPr>
            <p:ph type="ftr" sz="quarter" idx="11"/>
          </p:nvPr>
        </p:nvSpPr>
        <p:spPr/>
        <p:txBody>
          <a:bodyPr/>
          <a:lstStyle/>
          <a:p>
            <a:r>
              <a:rPr lang="en-CA"/>
              <a:t>Ganesh Venkatesan (Intel Corporation)</a:t>
            </a:r>
          </a:p>
        </p:txBody>
      </p:sp>
      <p:sp>
        <p:nvSpPr>
          <p:cNvPr id="5" name="Slide Number Placeholder 4">
            <a:extLst>
              <a:ext uri="{FF2B5EF4-FFF2-40B4-BE49-F238E27FC236}">
                <a16:creationId xmlns:a16="http://schemas.microsoft.com/office/drawing/2014/main" id="{C601BEEA-AAB0-40D3-AD60-7F6D28093B90}"/>
              </a:ext>
            </a:extLst>
          </p:cNvPr>
          <p:cNvSpPr>
            <a:spLocks noGrp="1"/>
          </p:cNvSpPr>
          <p:nvPr>
            <p:ph type="sldNum" sz="quarter" idx="12"/>
          </p:nvPr>
        </p:nvSpPr>
        <p:spPr/>
        <p:txBody>
          <a:bodyPr/>
          <a:lstStyle/>
          <a:p>
            <a:r>
              <a:rPr lang="en-CA"/>
              <a:t>Slide </a:t>
            </a:r>
            <a:fld id="{02FDE5AF-557C-4D9E-9BE3-8A50977121B0}" type="slidenum">
              <a:rPr lang="en-CA" smtClean="0"/>
              <a:pPr/>
              <a:t>6</a:t>
            </a:fld>
            <a:endParaRPr lang="en-CA"/>
          </a:p>
        </p:txBody>
      </p:sp>
      <p:sp>
        <p:nvSpPr>
          <p:cNvPr id="6" name="Date Placeholder 3">
            <a:extLst>
              <a:ext uri="{FF2B5EF4-FFF2-40B4-BE49-F238E27FC236}">
                <a16:creationId xmlns:a16="http://schemas.microsoft.com/office/drawing/2014/main" id="{DD192822-9CD5-49DD-8B52-F69B15263D80}"/>
              </a:ext>
            </a:extLst>
          </p:cNvPr>
          <p:cNvSpPr>
            <a:spLocks noGrp="1"/>
          </p:cNvSpPr>
          <p:nvPr>
            <p:ph type="dt" sz="half" idx="10"/>
          </p:nvPr>
        </p:nvSpPr>
        <p:spPr>
          <a:xfrm>
            <a:off x="696913" y="332601"/>
            <a:ext cx="951222" cy="276999"/>
          </a:xfrm>
        </p:spPr>
        <p:txBody>
          <a:bodyPr/>
          <a:lstStyle>
            <a:lvl1pPr>
              <a:defRPr/>
            </a:lvl1pPr>
          </a:lstStyle>
          <a:p>
            <a:r>
              <a:rPr lang="en-US" dirty="0"/>
              <a:t>Mar 2019</a:t>
            </a:r>
            <a:endParaRPr lang="en-CA" dirty="0"/>
          </a:p>
        </p:txBody>
      </p:sp>
    </p:spTree>
    <p:extLst>
      <p:ext uri="{BB962C8B-B14F-4D97-AF65-F5344CB8AC3E}">
        <p14:creationId xmlns:p14="http://schemas.microsoft.com/office/powerpoint/2010/main" val="13361648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F22DF-8DF2-4E2B-A72C-1F8A19BF56F7}"/>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17DAA124-8836-4C49-98E7-AF31759977F5}"/>
              </a:ext>
            </a:extLst>
          </p:cNvPr>
          <p:cNvSpPr>
            <a:spLocks noGrp="1"/>
          </p:cNvSpPr>
          <p:nvPr>
            <p:ph idx="1"/>
          </p:nvPr>
        </p:nvSpPr>
        <p:spPr/>
        <p:txBody>
          <a:bodyPr/>
          <a:lstStyle/>
          <a:p>
            <a:endParaRPr lang="en-US"/>
          </a:p>
        </p:txBody>
      </p:sp>
      <p:sp>
        <p:nvSpPr>
          <p:cNvPr id="6" name="Footer Placeholder 5">
            <a:extLst>
              <a:ext uri="{FF2B5EF4-FFF2-40B4-BE49-F238E27FC236}">
                <a16:creationId xmlns:a16="http://schemas.microsoft.com/office/drawing/2014/main" id="{EADA0B7E-AB8F-46A5-B2F7-418C6A9B87DE}"/>
              </a:ext>
            </a:extLst>
          </p:cNvPr>
          <p:cNvSpPr>
            <a:spLocks noGrp="1"/>
          </p:cNvSpPr>
          <p:nvPr>
            <p:ph type="ftr" sz="quarter" idx="11"/>
          </p:nvPr>
        </p:nvSpPr>
        <p:spPr/>
        <p:txBody>
          <a:bodyPr/>
          <a:lstStyle/>
          <a:p>
            <a:r>
              <a:rPr lang="en-CA"/>
              <a:t>Ganesh Venkatesan (Intel Corporation)</a:t>
            </a:r>
          </a:p>
        </p:txBody>
      </p:sp>
      <p:sp>
        <p:nvSpPr>
          <p:cNvPr id="7" name="Slide Number Placeholder 6">
            <a:extLst>
              <a:ext uri="{FF2B5EF4-FFF2-40B4-BE49-F238E27FC236}">
                <a16:creationId xmlns:a16="http://schemas.microsoft.com/office/drawing/2014/main" id="{3B733469-5ACD-4E36-A9D1-022BF8B60291}"/>
              </a:ext>
            </a:extLst>
          </p:cNvPr>
          <p:cNvSpPr>
            <a:spLocks noGrp="1"/>
          </p:cNvSpPr>
          <p:nvPr>
            <p:ph type="sldNum" sz="quarter" idx="12"/>
          </p:nvPr>
        </p:nvSpPr>
        <p:spPr/>
        <p:txBody>
          <a:bodyPr/>
          <a:lstStyle/>
          <a:p>
            <a:r>
              <a:rPr lang="en-CA"/>
              <a:t>Slide </a:t>
            </a:r>
            <a:fld id="{02FDE5AF-557C-4D9E-9BE3-8A50977121B0}" type="slidenum">
              <a:rPr lang="en-CA" smtClean="0"/>
              <a:pPr/>
              <a:t>7</a:t>
            </a:fld>
            <a:endParaRPr lang="en-CA"/>
          </a:p>
        </p:txBody>
      </p:sp>
      <p:sp>
        <p:nvSpPr>
          <p:cNvPr id="9" name="Date Placeholder 3">
            <a:extLst>
              <a:ext uri="{FF2B5EF4-FFF2-40B4-BE49-F238E27FC236}">
                <a16:creationId xmlns:a16="http://schemas.microsoft.com/office/drawing/2014/main" id="{64AB0EAF-7224-430B-85E1-C76B40AA9801}"/>
              </a:ext>
            </a:extLst>
          </p:cNvPr>
          <p:cNvSpPr>
            <a:spLocks noGrp="1"/>
          </p:cNvSpPr>
          <p:nvPr>
            <p:ph type="dt" sz="half" idx="10"/>
          </p:nvPr>
        </p:nvSpPr>
        <p:spPr>
          <a:xfrm>
            <a:off x="696913" y="332601"/>
            <a:ext cx="951222" cy="276999"/>
          </a:xfrm>
        </p:spPr>
        <p:txBody>
          <a:bodyPr/>
          <a:lstStyle>
            <a:lvl1pPr>
              <a:defRPr/>
            </a:lvl1pPr>
          </a:lstStyle>
          <a:p>
            <a:r>
              <a:rPr lang="en-US" dirty="0"/>
              <a:t>Mar 2019</a:t>
            </a:r>
            <a:endParaRPr lang="en-CA" dirty="0"/>
          </a:p>
        </p:txBody>
      </p:sp>
    </p:spTree>
    <p:extLst>
      <p:ext uri="{BB962C8B-B14F-4D97-AF65-F5344CB8AC3E}">
        <p14:creationId xmlns:p14="http://schemas.microsoft.com/office/powerpoint/2010/main" val="1558261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0893F-3D22-480D-ABB3-1EAF925DAF56}"/>
              </a:ext>
            </a:extLst>
          </p:cNvPr>
          <p:cNvSpPr>
            <a:spLocks noGrp="1"/>
          </p:cNvSpPr>
          <p:nvPr>
            <p:ph type="title"/>
          </p:nvPr>
        </p:nvSpPr>
        <p:spPr/>
        <p:txBody>
          <a:bodyPr/>
          <a:lstStyle/>
          <a:p>
            <a:r>
              <a:rPr lang="en-US" dirty="0"/>
              <a:t>EULA is between an App and a Cloud Service</a:t>
            </a:r>
          </a:p>
        </p:txBody>
      </p:sp>
      <p:sp>
        <p:nvSpPr>
          <p:cNvPr id="3" name="Content Placeholder 2">
            <a:extLst>
              <a:ext uri="{FF2B5EF4-FFF2-40B4-BE49-F238E27FC236}">
                <a16:creationId xmlns:a16="http://schemas.microsoft.com/office/drawing/2014/main" id="{677A2FC4-801E-41CD-926A-B3486595A01E}"/>
              </a:ext>
            </a:extLst>
          </p:cNvPr>
          <p:cNvSpPr>
            <a:spLocks noGrp="1"/>
          </p:cNvSpPr>
          <p:nvPr>
            <p:ph idx="1"/>
          </p:nvPr>
        </p:nvSpPr>
        <p:spPr/>
        <p:txBody>
          <a:bodyPr/>
          <a:lstStyle/>
          <a:p>
            <a:r>
              <a:rPr lang="en-US" dirty="0"/>
              <a:t>When user consents to a prompt from an App, the EULA is executed with a peer Cloud Service</a:t>
            </a:r>
          </a:p>
          <a:p>
            <a:pPr lvl="1"/>
            <a:r>
              <a:rPr lang="en-US" dirty="0"/>
              <a:t>ISTA and RSTA are out-of-the-loop</a:t>
            </a:r>
          </a:p>
          <a:p>
            <a:pPr lvl="1"/>
            <a:r>
              <a:rPr lang="en-US" dirty="0"/>
              <a:t>However, ISTA may or may not execute a IFTMR/IFTM exchange with the RSTA based on what the RSTA requires (as advertised in the beacon based on what the cloud service requires) and what the User of the App has consented to</a:t>
            </a:r>
          </a:p>
          <a:p>
            <a:pPr lvl="1"/>
            <a:r>
              <a:rPr lang="en-US" dirty="0"/>
              <a:t>How can an AP that services multiple Cloud Service and an ISTA that serves multiple Apps harmonize the Cloud Service/ISTA App requirements into a bit in the RSTA beacon/ISTA capability?</a:t>
            </a:r>
          </a:p>
          <a:p>
            <a:pPr lvl="2"/>
            <a:r>
              <a:rPr lang="en-US" dirty="0"/>
              <a:t>Implementation dependent</a:t>
            </a:r>
          </a:p>
          <a:p>
            <a:pPr lvl="2"/>
            <a:r>
              <a:rPr lang="en-US" dirty="0"/>
              <a:t>A potential policy: Enforce the most-constraining-requirement</a:t>
            </a:r>
          </a:p>
        </p:txBody>
      </p:sp>
      <p:sp>
        <p:nvSpPr>
          <p:cNvPr id="4" name="Footer Placeholder 3">
            <a:extLst>
              <a:ext uri="{FF2B5EF4-FFF2-40B4-BE49-F238E27FC236}">
                <a16:creationId xmlns:a16="http://schemas.microsoft.com/office/drawing/2014/main" id="{F05605FB-0E54-410A-9DB4-5B157FAFE6DB}"/>
              </a:ext>
            </a:extLst>
          </p:cNvPr>
          <p:cNvSpPr>
            <a:spLocks noGrp="1"/>
          </p:cNvSpPr>
          <p:nvPr>
            <p:ph type="ftr" sz="quarter" idx="11"/>
          </p:nvPr>
        </p:nvSpPr>
        <p:spPr/>
        <p:txBody>
          <a:bodyPr/>
          <a:lstStyle/>
          <a:p>
            <a:r>
              <a:rPr lang="en-CA"/>
              <a:t>Ganesh Venkatesan (Intel Corporation)</a:t>
            </a:r>
          </a:p>
        </p:txBody>
      </p:sp>
      <p:sp>
        <p:nvSpPr>
          <p:cNvPr id="5" name="Slide Number Placeholder 4">
            <a:extLst>
              <a:ext uri="{FF2B5EF4-FFF2-40B4-BE49-F238E27FC236}">
                <a16:creationId xmlns:a16="http://schemas.microsoft.com/office/drawing/2014/main" id="{B8E564D9-9B85-42F5-AF10-30F752B8447A}"/>
              </a:ext>
            </a:extLst>
          </p:cNvPr>
          <p:cNvSpPr>
            <a:spLocks noGrp="1"/>
          </p:cNvSpPr>
          <p:nvPr>
            <p:ph type="sldNum" sz="quarter" idx="12"/>
          </p:nvPr>
        </p:nvSpPr>
        <p:spPr/>
        <p:txBody>
          <a:bodyPr/>
          <a:lstStyle/>
          <a:p>
            <a:r>
              <a:rPr lang="en-CA"/>
              <a:t>Slide </a:t>
            </a:r>
            <a:fld id="{02FDE5AF-557C-4D9E-9BE3-8A50977121B0}" type="slidenum">
              <a:rPr lang="en-CA" smtClean="0"/>
              <a:pPr/>
              <a:t>8</a:t>
            </a:fld>
            <a:endParaRPr lang="en-CA"/>
          </a:p>
        </p:txBody>
      </p:sp>
      <p:sp>
        <p:nvSpPr>
          <p:cNvPr id="6" name="Date Placeholder 3">
            <a:extLst>
              <a:ext uri="{FF2B5EF4-FFF2-40B4-BE49-F238E27FC236}">
                <a16:creationId xmlns:a16="http://schemas.microsoft.com/office/drawing/2014/main" id="{F64731DB-98A4-4AB4-AFB0-EF62BA2EC912}"/>
              </a:ext>
            </a:extLst>
          </p:cNvPr>
          <p:cNvSpPr>
            <a:spLocks noGrp="1"/>
          </p:cNvSpPr>
          <p:nvPr>
            <p:ph type="dt" sz="half" idx="10"/>
          </p:nvPr>
        </p:nvSpPr>
        <p:spPr>
          <a:xfrm>
            <a:off x="696913" y="332601"/>
            <a:ext cx="951222" cy="276999"/>
          </a:xfrm>
        </p:spPr>
        <p:txBody>
          <a:bodyPr/>
          <a:lstStyle>
            <a:lvl1pPr>
              <a:defRPr/>
            </a:lvl1pPr>
          </a:lstStyle>
          <a:p>
            <a:r>
              <a:rPr lang="en-US" dirty="0"/>
              <a:t>Mar 2019</a:t>
            </a:r>
            <a:endParaRPr lang="en-CA" dirty="0"/>
          </a:p>
        </p:txBody>
      </p:sp>
    </p:spTree>
    <p:extLst>
      <p:ext uri="{BB962C8B-B14F-4D97-AF65-F5344CB8AC3E}">
        <p14:creationId xmlns:p14="http://schemas.microsoft.com/office/powerpoint/2010/main" val="2920851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66AE3-3362-47B0-B8DE-CBA02C81EB88}"/>
              </a:ext>
            </a:extLst>
          </p:cNvPr>
          <p:cNvSpPr>
            <a:spLocks noGrp="1"/>
          </p:cNvSpPr>
          <p:nvPr>
            <p:ph type="title"/>
          </p:nvPr>
        </p:nvSpPr>
        <p:spPr/>
        <p:txBody>
          <a:bodyPr/>
          <a:lstStyle/>
          <a:p>
            <a:r>
              <a:rPr lang="en-US" dirty="0"/>
              <a:t>Potential Modifications -- Discussion</a:t>
            </a:r>
          </a:p>
        </p:txBody>
      </p:sp>
      <p:sp>
        <p:nvSpPr>
          <p:cNvPr id="3" name="Content Placeholder 2">
            <a:extLst>
              <a:ext uri="{FF2B5EF4-FFF2-40B4-BE49-F238E27FC236}">
                <a16:creationId xmlns:a16="http://schemas.microsoft.com/office/drawing/2014/main" id="{62D6316F-0C75-4906-AA5F-8237BF3D2374}"/>
              </a:ext>
            </a:extLst>
          </p:cNvPr>
          <p:cNvSpPr>
            <a:spLocks noGrp="1"/>
          </p:cNvSpPr>
          <p:nvPr>
            <p:ph idx="1"/>
          </p:nvPr>
        </p:nvSpPr>
        <p:spPr>
          <a:xfrm>
            <a:off x="685800" y="1556792"/>
            <a:ext cx="7772400" cy="4464496"/>
          </a:xfrm>
        </p:spPr>
        <p:txBody>
          <a:bodyPr/>
          <a:lstStyle/>
          <a:p>
            <a:r>
              <a:rPr lang="en-US" dirty="0"/>
              <a:t>The RSTA require ISTA-to-RSTA LMR bit (enabled) is conditional on the RSTA requires PMF bit (enabled)</a:t>
            </a:r>
          </a:p>
          <a:p>
            <a:pPr lvl="1"/>
            <a:r>
              <a:rPr lang="en-US" dirty="0"/>
              <a:t>Guarantees all management frames (IFTMR/IFTM/LMR) are protected</a:t>
            </a:r>
          </a:p>
          <a:p>
            <a:pPr lvl="1"/>
            <a:r>
              <a:rPr lang="en-US" dirty="0"/>
              <a:t>Minimizes ISTA’s concern in sharing its location with the RSTA</a:t>
            </a:r>
          </a:p>
          <a:p>
            <a:r>
              <a:rPr lang="en-US" dirty="0"/>
              <a:t>The ISTA can constrain how the RSTA gets to use the ISTA-to-RSTA LMR</a:t>
            </a:r>
          </a:p>
          <a:p>
            <a:pPr lvl="1"/>
            <a:r>
              <a:rPr lang="en-US" dirty="0"/>
              <a:t>Examples </a:t>
            </a:r>
          </a:p>
          <a:p>
            <a:pPr lvl="2"/>
            <a:r>
              <a:rPr lang="en-US" dirty="0"/>
              <a:t>use it within the AP but not transmit it outside the AP</a:t>
            </a:r>
          </a:p>
          <a:p>
            <a:pPr lvl="2"/>
            <a:r>
              <a:rPr lang="en-US" dirty="0"/>
              <a:t>Discard the ISTA-to-RSTA LMR after &lt;seconds&gt;</a:t>
            </a:r>
          </a:p>
          <a:p>
            <a:pPr lvl="2"/>
            <a:r>
              <a:rPr lang="en-US" dirty="0"/>
              <a:t>Anonymize the ISTA-to-RSTA LMR before use</a:t>
            </a:r>
          </a:p>
          <a:p>
            <a:pPr lvl="2"/>
            <a:r>
              <a:rPr lang="en-US" dirty="0"/>
              <a:t>others</a:t>
            </a:r>
          </a:p>
        </p:txBody>
      </p:sp>
      <p:sp>
        <p:nvSpPr>
          <p:cNvPr id="4" name="Footer Placeholder 3">
            <a:extLst>
              <a:ext uri="{FF2B5EF4-FFF2-40B4-BE49-F238E27FC236}">
                <a16:creationId xmlns:a16="http://schemas.microsoft.com/office/drawing/2014/main" id="{1447470F-30F1-4A07-B38B-C1101143A39A}"/>
              </a:ext>
            </a:extLst>
          </p:cNvPr>
          <p:cNvSpPr>
            <a:spLocks noGrp="1"/>
          </p:cNvSpPr>
          <p:nvPr>
            <p:ph type="ftr" sz="quarter" idx="11"/>
          </p:nvPr>
        </p:nvSpPr>
        <p:spPr/>
        <p:txBody>
          <a:bodyPr/>
          <a:lstStyle/>
          <a:p>
            <a:r>
              <a:rPr lang="en-CA"/>
              <a:t>Ganesh Venkatesan (Intel Corporation)</a:t>
            </a:r>
          </a:p>
        </p:txBody>
      </p:sp>
      <p:sp>
        <p:nvSpPr>
          <p:cNvPr id="5" name="Slide Number Placeholder 4">
            <a:extLst>
              <a:ext uri="{FF2B5EF4-FFF2-40B4-BE49-F238E27FC236}">
                <a16:creationId xmlns:a16="http://schemas.microsoft.com/office/drawing/2014/main" id="{D4990F9A-0C43-4CA5-978D-289DB22638EE}"/>
              </a:ext>
            </a:extLst>
          </p:cNvPr>
          <p:cNvSpPr>
            <a:spLocks noGrp="1"/>
          </p:cNvSpPr>
          <p:nvPr>
            <p:ph type="sldNum" sz="quarter" idx="12"/>
          </p:nvPr>
        </p:nvSpPr>
        <p:spPr/>
        <p:txBody>
          <a:bodyPr/>
          <a:lstStyle/>
          <a:p>
            <a:r>
              <a:rPr lang="en-CA"/>
              <a:t>Slide </a:t>
            </a:r>
            <a:fld id="{02FDE5AF-557C-4D9E-9BE3-8A50977121B0}" type="slidenum">
              <a:rPr lang="en-CA" smtClean="0"/>
              <a:pPr/>
              <a:t>9</a:t>
            </a:fld>
            <a:endParaRPr lang="en-CA"/>
          </a:p>
        </p:txBody>
      </p:sp>
      <p:sp>
        <p:nvSpPr>
          <p:cNvPr id="6" name="Date Placeholder 3">
            <a:extLst>
              <a:ext uri="{FF2B5EF4-FFF2-40B4-BE49-F238E27FC236}">
                <a16:creationId xmlns:a16="http://schemas.microsoft.com/office/drawing/2014/main" id="{41CE27A7-C78D-4008-B207-B6C047EBC547}"/>
              </a:ext>
            </a:extLst>
          </p:cNvPr>
          <p:cNvSpPr>
            <a:spLocks noGrp="1"/>
          </p:cNvSpPr>
          <p:nvPr>
            <p:ph type="dt" sz="half" idx="10"/>
          </p:nvPr>
        </p:nvSpPr>
        <p:spPr>
          <a:xfrm>
            <a:off x="696913" y="332601"/>
            <a:ext cx="951222" cy="276999"/>
          </a:xfrm>
        </p:spPr>
        <p:txBody>
          <a:bodyPr/>
          <a:lstStyle>
            <a:lvl1pPr>
              <a:defRPr/>
            </a:lvl1pPr>
          </a:lstStyle>
          <a:p>
            <a:r>
              <a:rPr lang="en-US" dirty="0"/>
              <a:t>Mar 2019</a:t>
            </a:r>
            <a:endParaRPr lang="en-CA" dirty="0"/>
          </a:p>
        </p:txBody>
      </p:sp>
    </p:spTree>
    <p:extLst>
      <p:ext uri="{BB962C8B-B14F-4D97-AF65-F5344CB8AC3E}">
        <p14:creationId xmlns:p14="http://schemas.microsoft.com/office/powerpoint/2010/main" val="369005497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74A6532D8EFC04BAE1B45E68A1C7708" ma:contentTypeVersion="2" ma:contentTypeDescription="Create a new document." ma:contentTypeScope="" ma:versionID="a760520e3580f23fb2e16ef1aded3f44">
  <xsd:schema xmlns:xsd="http://www.w3.org/2001/XMLSchema" xmlns:p="http://schemas.microsoft.com/office/2006/metadata/properties" xmlns:ns1="http://schemas.microsoft.com/sharepoint/v3" targetNamespace="http://schemas.microsoft.com/office/2006/metadata/properties" ma:root="true" ma:fieldsID="7b2659cdc06552897402ca31c6ff9b07" ns1:_="">
    <xsd:import namespace="http://schemas.microsoft.com/sharepoint/v3"/>
    <xsd:element name="properties">
      <xsd:complexType>
        <xsd:sequence>
          <xsd:element name="documentManagement">
            <xsd:complexType>
              <xsd:all>
                <xsd:element ref="ns1:SCEncryptBy" minOccurs="0"/>
                <xsd:element ref="ns1:SCEnDecrypt"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SCEncryptBy" ma:index="8" nillable="true" ma:displayName="Encrypt By" ma:list="UserInfo" ma:internalName="SCEncryptBy"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CEnDecrypt" ma:index="9" nillable="true" ma:displayName="En/Decrypt" ma:default="Not Encrypted" ma:format="RadioButtons" ma:internalName="SCEnDecrypt">
      <xsd:simpleType>
        <xsd:restriction base="dms:Choice">
          <xsd:enumeration value="Not Encrypted"/>
          <xsd:enumeration value="Encrypted"/>
          <xsd:enumeration value="Queue"/>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SCEnDecrypt xmlns="http://schemas.microsoft.com/sharepoint/v3">Not Encrypted</SCEnDecrypt>
    <SCEncryptBy xmlns="http://schemas.microsoft.com/sharepoint/v3">
      <UserInfo>
        <DisplayName/>
        <AccountId xsi:nil="true"/>
        <AccountType/>
      </UserInfo>
    </SCEncryptBy>
  </documentManagement>
</p:properties>
</file>

<file path=customXml/itemProps1.xml><?xml version="1.0" encoding="utf-8"?>
<ds:datastoreItem xmlns:ds="http://schemas.openxmlformats.org/officeDocument/2006/customXml" ds:itemID="{DD99E1A7-8408-4725-844F-1FA60413669E}">
  <ds:schemaRefs>
    <ds:schemaRef ds:uri="http://schemas.microsoft.com/sharepoint/v3/contenttype/forms"/>
  </ds:schemaRefs>
</ds:datastoreItem>
</file>

<file path=customXml/itemProps2.xml><?xml version="1.0" encoding="utf-8"?>
<ds:datastoreItem xmlns:ds="http://schemas.openxmlformats.org/officeDocument/2006/customXml" ds:itemID="{FC992D68-1B72-4FE0-B74F-01FA6B2BE2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659AC9DA-9D82-48CF-B50F-54B18938746C}">
  <ds:schemaRefs>
    <ds:schemaRef ds:uri="http://schemas.microsoft.com/office/2006/documentManagement/types"/>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Template>
  <TotalTime>88726</TotalTime>
  <Words>982</Words>
  <Application>Microsoft Office PowerPoint</Application>
  <PresentationFormat>On-screen Show (4:3)</PresentationFormat>
  <Paragraphs>96</Paragraphs>
  <Slides>11</Slides>
  <Notes>1</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4" baseType="lpstr">
      <vt:lpstr>Times New Roman</vt:lpstr>
      <vt:lpstr>802-11-Submission</vt:lpstr>
      <vt:lpstr>Document</vt:lpstr>
      <vt:lpstr>RSTA Requires ISTA-to-RSTA LMR bit in the Extended Capabilities element</vt:lpstr>
      <vt:lpstr>Motivation/Background</vt:lpstr>
      <vt:lpstr>Bit(s) in Extended Capabilities element (included in 2.4/5GHz Beacons)</vt:lpstr>
      <vt:lpstr>Opens</vt:lpstr>
      <vt:lpstr>Changes to the specification</vt:lpstr>
      <vt:lpstr>Straw Poll</vt:lpstr>
      <vt:lpstr>Backup</vt:lpstr>
      <vt:lpstr>EULA is between an App and a Cloud Service</vt:lpstr>
      <vt:lpstr>Potential Modifications -- Discussion</vt:lpstr>
      <vt:lpstr>ISTA-to-RSTA LMR – a benefit </vt:lpstr>
      <vt:lpstr>Other Comments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What Comes Next?</dc:title>
  <dc:creator>Osama Aboul-Magd</dc:creator>
  <cp:keywords>CTPClassification=CTP_PUBLIC:VisualMarkings=, CTPClassification=CTP_NT</cp:keywords>
  <cp:lastModifiedBy>Venkatesan, Ganesh</cp:lastModifiedBy>
  <cp:revision>434</cp:revision>
  <cp:lastPrinted>1998-02-10T13:28:06Z</cp:lastPrinted>
  <dcterms:created xsi:type="dcterms:W3CDTF">2013-01-06T12:40:29Z</dcterms:created>
  <dcterms:modified xsi:type="dcterms:W3CDTF">2019-03-12T20:49:22Z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(2)BSfH+S5WC3H1heJwMcWfGKJnX/NjH0AeZYwuDZi5K3haM3A0/0YlH9v5wdf9IOuqJDAlRV8L_x000d_
eYAIN2P7tgPs/XZRCpRPit7Z2UHGM2asABsMNoloVvEpIt7Ez0TVeG+YZ3gic7Mt6rE0jBpj_x000d_
bxftRYRqOMti1FDI/Wy3SB3GbqjETuS/Wkt/LEAi76Bs9v03Jl5PY2B9q+G6H1qtZID/XtGy_x000d_
Hu5UVOnRAaA+3LjbfA</vt:lpwstr>
  </property>
  <property fmtid="{D5CDD505-2E9C-101B-9397-08002B2CF9AE}" pid="3" name="_ms_pID_7253431">
    <vt:lpwstr>4SRBaKRc3srCDjd0BKYmpigSHEXmAOTFztjbchk3Br9H3Ah8ll+gqa_x000d_
iy+GdRhjURr3xxW5qIKnSLo8IMouZc3kueA3AaIX24oJq0XQwOq3B6Cqjm9asniNVLHLcU7S_x000d_
NO8=</vt:lpwstr>
  </property>
  <property fmtid="{D5CDD505-2E9C-101B-9397-08002B2CF9AE}" pid="4" name="_NewReviewCycle">
    <vt:lpwstr/>
  </property>
  <property fmtid="{D5CDD505-2E9C-101B-9397-08002B2CF9AE}" pid="5" name="ContentTypeId">
    <vt:lpwstr>0x010100A74A6532D8EFC04BAE1B45E68A1C7708</vt:lpwstr>
  </property>
  <property fmtid="{D5CDD505-2E9C-101B-9397-08002B2CF9AE}" pid="6" name="_AdHocReviewCycleID">
    <vt:i4>-1474561345</vt:i4>
  </property>
  <property fmtid="{D5CDD505-2E9C-101B-9397-08002B2CF9AE}" pid="7" name="_EmailSubject">
    <vt:lpwstr>(2nd) Huawei+MediaTek HEW SG discussion</vt:lpwstr>
  </property>
  <property fmtid="{D5CDD505-2E9C-101B-9397-08002B2CF9AE}" pid="8" name="_AuthorEmail">
    <vt:lpwstr>james.yee@mediatek.com</vt:lpwstr>
  </property>
  <property fmtid="{D5CDD505-2E9C-101B-9397-08002B2CF9AE}" pid="9" name="_AuthorEmailDisplayName">
    <vt:lpwstr>James Yee (易志熹)</vt:lpwstr>
  </property>
  <property fmtid="{D5CDD505-2E9C-101B-9397-08002B2CF9AE}" pid="10" name="sflag">
    <vt:lpwstr>1368405942</vt:lpwstr>
  </property>
  <property fmtid="{D5CDD505-2E9C-101B-9397-08002B2CF9AE}" pid="11" name="TitusGUID">
    <vt:lpwstr>4e15201a-8c38-48d4-aa04-e01e86276e1c</vt:lpwstr>
  </property>
  <property fmtid="{D5CDD505-2E9C-101B-9397-08002B2CF9AE}" pid="12" name="CTP_TimeStamp">
    <vt:lpwstr>2019-03-12 20:49:22Z</vt:lpwstr>
  </property>
  <property fmtid="{D5CDD505-2E9C-101B-9397-08002B2CF9AE}" pid="13" name="CTP_BU">
    <vt:lpwstr>NA</vt:lpwstr>
  </property>
  <property fmtid="{D5CDD505-2E9C-101B-9397-08002B2CF9AE}" pid="14" name="CTP_IDSID">
    <vt:lpwstr>NA</vt:lpwstr>
  </property>
  <property fmtid="{D5CDD505-2E9C-101B-9397-08002B2CF9AE}" pid="15" name="CTP_WWID">
    <vt:lpwstr>NA</vt:lpwstr>
  </property>
  <property fmtid="{D5CDD505-2E9C-101B-9397-08002B2CF9AE}" pid="16" name="CTPClassification">
    <vt:lpwstr>CTP_NT</vt:lpwstr>
  </property>
</Properties>
</file>