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5" r:id="rId1"/>
  </p:sldMasterIdLst>
  <p:notesMasterIdLst>
    <p:notesMasterId r:id="rId11"/>
  </p:notesMasterIdLst>
  <p:handoutMasterIdLst>
    <p:handoutMasterId r:id="rId12"/>
  </p:handoutMasterIdLst>
  <p:sldIdLst>
    <p:sldId id="448" r:id="rId2"/>
    <p:sldId id="446" r:id="rId3"/>
    <p:sldId id="447" r:id="rId4"/>
    <p:sldId id="453" r:id="rId5"/>
    <p:sldId id="454" r:id="rId6"/>
    <p:sldId id="455" r:id="rId7"/>
    <p:sldId id="456" r:id="rId8"/>
    <p:sldId id="458" r:id="rId9"/>
    <p:sldId id="459" r:id="rId10"/>
  </p:sldIdLst>
  <p:sldSz cx="9144000" cy="6858000" type="screen4x3"/>
  <p:notesSz cx="7315200" cy="96012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 userDrawn="1">
          <p15:clr>
            <a:srgbClr val="A4A3A4"/>
          </p15:clr>
        </p15:guide>
        <p15:guide id="2" pos="2304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rian Stephens 6" initials="aps" lastIdx="6" clrIdx="0">
    <p:extLst/>
  </p:cmAuthor>
  <p:cmAuthor id="2" name="jsegev" initials="j" lastIdx="3" clrIdx="1"/>
  <p:cmAuthor id="3" name="Segev, Jonathan" initials="SJ" lastIdx="3" clrIdx="2">
    <p:extLst>
      <p:ext uri="{19B8F6BF-5375-455C-9EA6-DF929625EA0E}">
        <p15:presenceInfo xmlns:p15="http://schemas.microsoft.com/office/powerpoint/2012/main" userId="S-1-5-21-2052111302-1275210071-1644491937-38110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333FF"/>
    <a:srgbClr val="FF0000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606" autoAdjust="0"/>
    <p:restoredTop sz="88606" autoAdjust="0"/>
  </p:normalViewPr>
  <p:slideViewPr>
    <p:cSldViewPr>
      <p:cViewPr varScale="1">
        <p:scale>
          <a:sx n="79" d="100"/>
          <a:sy n="79" d="100"/>
        </p:scale>
        <p:origin x="1800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3101" y="53"/>
      </p:cViewPr>
      <p:guideLst>
        <p:guide orient="horz" pos="3024"/>
        <p:guide pos="230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31090" y="173187"/>
            <a:ext cx="2350580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73775">
              <a:defRPr sz="1500" b="1"/>
            </a:lvl1pPr>
          </a:lstStyle>
          <a:p>
            <a:pPr>
              <a:defRPr/>
            </a:pPr>
            <a:r>
              <a:rPr lang="en-GB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33530" y="173187"/>
            <a:ext cx="981423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73775">
              <a:defRPr sz="1500" b="1"/>
            </a:lvl1pPr>
          </a:lstStyle>
          <a:p>
            <a:pPr>
              <a:defRPr/>
            </a:pPr>
            <a:r>
              <a:rPr lang="en-GB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351329" y="9292438"/>
            <a:ext cx="1314078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73775">
              <a:defRPr/>
            </a:lvl1pPr>
          </a:lstStyle>
          <a:p>
            <a:pPr>
              <a:defRPr/>
            </a:pPr>
            <a:r>
              <a:rPr lang="en-GB" dirty="0" smtClean="0"/>
              <a:t>Jonathan Segev, </a:t>
            </a:r>
            <a:r>
              <a:rPr lang="en-GB" dirty="0"/>
              <a:t>Intel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317491" y="9292438"/>
            <a:ext cx="517770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73775"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50DA7F37-5871-4D08-9AD8-0EC62C95960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5366" name="Line 6"/>
          <p:cNvSpPr>
            <a:spLocks noChangeShapeType="1"/>
          </p:cNvSpPr>
          <p:nvPr/>
        </p:nvSpPr>
        <p:spPr bwMode="auto">
          <a:xfrm>
            <a:off x="731856" y="400734"/>
            <a:ext cx="585149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5390" tIns="47695" rIns="95390" bIns="47695" anchor="ctr"/>
          <a:lstStyle/>
          <a:p>
            <a:endParaRPr lang="en-US"/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731855" y="9292438"/>
            <a:ext cx="71814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73775"/>
            <a:r>
              <a:rPr lang="en-GB"/>
              <a:t>Submission</a:t>
            </a:r>
          </a:p>
        </p:txBody>
      </p:sp>
      <p:sp>
        <p:nvSpPr>
          <p:cNvPr id="15368" name="Line 8"/>
          <p:cNvSpPr>
            <a:spLocks noChangeShapeType="1"/>
          </p:cNvSpPr>
          <p:nvPr/>
        </p:nvSpPr>
        <p:spPr bwMode="auto">
          <a:xfrm>
            <a:off x="731855" y="9280942"/>
            <a:ext cx="60139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5390" tIns="47695" rIns="95390" bIns="47695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851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76308" y="91070"/>
            <a:ext cx="2350580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73775">
              <a:defRPr sz="1500" b="1"/>
            </a:lvl1pPr>
          </a:lstStyle>
          <a:p>
            <a:pPr>
              <a:defRPr/>
            </a:pPr>
            <a:r>
              <a:rPr lang="en-GB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89987" y="91070"/>
            <a:ext cx="981423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73775">
              <a:defRPr sz="1500" b="1"/>
            </a:lvl1pPr>
          </a:lstStyle>
          <a:p>
            <a:pPr>
              <a:defRPr/>
            </a:pPr>
            <a:r>
              <a:rPr lang="en-GB"/>
              <a:t>Month Year</a:t>
            </a:r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65238" y="725488"/>
            <a:ext cx="4784725" cy="35893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690" y="4560817"/>
            <a:ext cx="5365820" cy="43210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708" tIns="48027" rIns="97708" bIns="4802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831269" y="9295722"/>
            <a:ext cx="1795620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76951" lvl="4" algn="r" defTabSz="973775">
              <a:defRPr/>
            </a:lvl5pPr>
          </a:lstStyle>
          <a:p>
            <a:pPr lvl="4">
              <a:defRPr/>
            </a:pPr>
            <a:r>
              <a:rPr lang="en-GB" dirty="0" smtClean="0"/>
              <a:t>Jonathan Segev, </a:t>
            </a:r>
            <a:r>
              <a:rPr lang="en-GB" dirty="0"/>
              <a:t>Intel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422861" y="9295723"/>
            <a:ext cx="517769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73775"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D2D11A6C-B4D3-4B35-9488-F1E9620A258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63675" y="9295723"/>
            <a:ext cx="71814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/>
              <a:t>Submission</a:t>
            </a:r>
          </a:p>
        </p:txBody>
      </p:sp>
      <p:sp>
        <p:nvSpPr>
          <p:cNvPr id="13321" name="Line 9"/>
          <p:cNvSpPr>
            <a:spLocks noChangeShapeType="1"/>
          </p:cNvSpPr>
          <p:nvPr/>
        </p:nvSpPr>
        <p:spPr bwMode="auto">
          <a:xfrm>
            <a:off x="763675" y="9294080"/>
            <a:ext cx="5787851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5390" tIns="47695" rIns="95390" bIns="47695" anchor="ctr"/>
          <a:lstStyle/>
          <a:p>
            <a:endParaRPr lang="en-US"/>
          </a:p>
        </p:txBody>
      </p:sp>
      <p:sp>
        <p:nvSpPr>
          <p:cNvPr id="13322" name="Line 10"/>
          <p:cNvSpPr>
            <a:spLocks noChangeShapeType="1"/>
          </p:cNvSpPr>
          <p:nvPr/>
        </p:nvSpPr>
        <p:spPr bwMode="auto">
          <a:xfrm>
            <a:off x="683288" y="307121"/>
            <a:ext cx="5948624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5390" tIns="47695" rIns="95390" bIns="47695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90871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1pPr>
            <a:lvl2pPr marL="775045" indent="-298094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2pPr>
            <a:lvl3pPr marL="1192378" indent="-238476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3pPr>
            <a:lvl4pPr marL="1669329" indent="-238476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4pPr>
            <a:lvl5pPr marL="2146280" indent="-238476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5pPr>
            <a:lvl6pPr marL="2623231" indent="-238476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6pPr>
            <a:lvl7pPr marL="3100182" indent="-238476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7pPr>
            <a:lvl8pPr marL="3577133" indent="-238476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8pPr>
            <a:lvl9pPr marL="4054084" indent="-238476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500" dirty="0"/>
              <a:t>doc.: IEEE 802.11-yy/xxxxr0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1pPr>
            <a:lvl2pPr marL="775045" indent="-298094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2pPr>
            <a:lvl3pPr marL="1192378" indent="-238476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3pPr>
            <a:lvl4pPr marL="1669329" indent="-238476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4pPr>
            <a:lvl5pPr marL="2146280" indent="-238476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5pPr>
            <a:lvl6pPr marL="2623231" indent="-238476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6pPr>
            <a:lvl7pPr marL="3100182" indent="-238476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7pPr>
            <a:lvl8pPr marL="3577133" indent="-238476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8pPr>
            <a:lvl9pPr marL="4054084" indent="-238476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500" dirty="0"/>
              <a:t>Month Year</a:t>
            </a:r>
          </a:p>
        </p:txBody>
      </p:sp>
      <p:sp>
        <p:nvSpPr>
          <p:cNvPr id="1434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726304" y="9295722"/>
            <a:ext cx="1900585" cy="200055"/>
          </a:xfrm>
          <a:noFill/>
        </p:spPr>
        <p:txBody>
          <a:bodyPr/>
          <a:lstStyle>
            <a:lvl1pPr marL="357713" indent="-357713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1pPr>
            <a:lvl2pPr marL="775045" indent="-298094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2pPr>
            <a:lvl3pPr marL="1192378" indent="-238476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3pPr>
            <a:lvl4pPr marL="1669329" indent="-238476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4pPr>
            <a:lvl5pPr marL="476951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5pPr>
            <a:lvl6pPr marL="953902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6pPr>
            <a:lvl7pPr marL="1430853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7pPr>
            <a:lvl8pPr marL="1907804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8pPr>
            <a:lvl9pPr marL="2384755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 dirty="0" smtClean="0"/>
              <a:t>Jonathan Segev, Intel</a:t>
            </a:r>
          </a:p>
        </p:txBody>
      </p:sp>
      <p:sp>
        <p:nvSpPr>
          <p:cNvPr id="1434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491789" y="9295723"/>
            <a:ext cx="448841" cy="200055"/>
          </a:xfrm>
          <a:noFill/>
        </p:spPr>
        <p:txBody>
          <a:bodyPr/>
          <a:lstStyle>
            <a:lvl1pPr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1pPr>
            <a:lvl2pPr marL="775045" indent="-298094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2pPr>
            <a:lvl3pPr marL="1192378" indent="-238476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3pPr>
            <a:lvl4pPr marL="1669329" indent="-238476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4pPr>
            <a:lvl5pPr marL="2146280" indent="-238476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5pPr>
            <a:lvl6pPr marL="2623231" indent="-238476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6pPr>
            <a:lvl7pPr marL="3100182" indent="-238476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7pPr>
            <a:lvl8pPr marL="3577133" indent="-238476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8pPr>
            <a:lvl9pPr marL="4054084" indent="-238476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dirty="0" smtClean="0"/>
              <a:t>Page </a:t>
            </a:r>
            <a:fld id="{84EAE0F3-2EDE-462F-B412-67CDAA37783B}" type="slidenum">
              <a:rPr lang="en-GB" smtClean="0"/>
              <a:pPr/>
              <a:t>1</a:t>
            </a:fld>
            <a:endParaRPr lang="en-GB" dirty="0" smtClean="0"/>
          </a:p>
        </p:txBody>
      </p:sp>
      <p:sp>
        <p:nvSpPr>
          <p:cNvPr id="143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5238" y="725488"/>
            <a:ext cx="4784725" cy="3589337"/>
          </a:xfrm>
          <a:ln/>
        </p:spPr>
      </p:sp>
      <p:sp>
        <p:nvSpPr>
          <p:cNvPr id="1434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75588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Jonathan Segev, Intel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36805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Slide </a:t>
            </a:r>
            <a:fld id="{4BB4356B-64A4-49A3-9180-D4060259403F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0160791"/>
      </p:ext>
    </p:extLst>
  </p:cSld>
  <p:clrMapOvr>
    <a:masterClrMapping/>
  </p:clrMapOvr>
  <p:hf sldNum="0" hdr="0" ft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91938" cy="276999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Mar. 2019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92456" y="6475413"/>
            <a:ext cx="1851469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 smtClean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51376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91938" cy="276999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Mar. 2019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92456" y="6475413"/>
            <a:ext cx="1851469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 smtClean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31890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Large Bullet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520332" y="6475413"/>
            <a:ext cx="179536" cy="184666"/>
          </a:xfrm>
        </p:spPr>
        <p:txBody>
          <a:bodyPr/>
          <a:lstStyle/>
          <a:p>
            <a:fld id="{EE2556C5-CE8C-6547-B838-EA80C61A4AF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411797"/>
            <a:ext cx="8229600" cy="115824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err="1" smtClean="0"/>
              <a:t>28pt</a:t>
            </a:r>
            <a:r>
              <a:rPr lang="en-US" dirty="0" smtClean="0"/>
              <a:t> Intel Clear Light Headline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/>
          <a:lstStyle>
            <a:lvl2pPr>
              <a:defRPr sz="1800"/>
            </a:lvl2pPr>
            <a:lvl3pPr>
              <a:defRPr sz="1800"/>
            </a:lvl3pPr>
            <a:lvl4pPr>
              <a:defRPr sz="1600"/>
            </a:lvl4pPr>
          </a:lstStyle>
          <a:p>
            <a:pPr lvl="0"/>
            <a:r>
              <a:rPr lang="en-US" dirty="0" smtClean="0"/>
              <a:t>18pt Intel Clear body text</a:t>
            </a:r>
          </a:p>
          <a:p>
            <a:pPr lvl="1"/>
            <a:r>
              <a:rPr lang="en-US" dirty="0" smtClean="0"/>
              <a:t>18pt Intel Clear bullet one</a:t>
            </a:r>
          </a:p>
          <a:p>
            <a:pPr lvl="2"/>
            <a:r>
              <a:rPr lang="en-US" dirty="0" smtClean="0"/>
              <a:t>18pt Intel Clear sub-bullet</a:t>
            </a:r>
          </a:p>
          <a:p>
            <a:pPr lvl="3"/>
            <a:r>
              <a:rPr lang="en-US" dirty="0" smtClean="0"/>
              <a:t>16pt Intel Clear fourth level</a:t>
            </a:r>
          </a:p>
          <a:p>
            <a:pPr lvl="4"/>
            <a:r>
              <a:rPr lang="en-US" dirty="0" err="1" smtClean="0"/>
              <a:t>14pt</a:t>
            </a:r>
            <a:r>
              <a:rPr lang="en-US" dirty="0" smtClean="0"/>
              <a:t> Intel Clear 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69146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00438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91938" cy="276999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Mar. 2019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92456" y="6475413"/>
            <a:ext cx="1851469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Slide </a:t>
            </a:r>
            <a:fld id="{A1594516-5E1A-4508-A168-C8B6B68557E7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6510484" y="6428194"/>
            <a:ext cx="234070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dirty="0" smtClean="0"/>
              <a:t>Feng</a:t>
            </a:r>
            <a:r>
              <a:rPr lang="en-GB" baseline="0" dirty="0" smtClean="0"/>
              <a:t> Jiang</a:t>
            </a:r>
            <a:r>
              <a:rPr lang="en-GB" dirty="0" smtClean="0"/>
              <a:t>, et al, Intel Corporation</a:t>
            </a:r>
          </a:p>
        </p:txBody>
      </p:sp>
    </p:spTree>
    <p:extLst>
      <p:ext uri="{BB962C8B-B14F-4D97-AF65-F5344CB8AC3E}">
        <p14:creationId xmlns:p14="http://schemas.microsoft.com/office/powerpoint/2010/main" val="41823799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91938" cy="276999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Mar. 2019</a:t>
            </a:r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92456" y="6475413"/>
            <a:ext cx="1851469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 smtClean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2593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91938" cy="276999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Mar. 2019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92456" y="6475413"/>
            <a:ext cx="1851469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 smtClean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9989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91938" cy="276999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Mar. 2019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92456" y="6475413"/>
            <a:ext cx="1851469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 smtClean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63060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91938" cy="276999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Mar. 2019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92456" y="6475413"/>
            <a:ext cx="1851469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 smtClean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2196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91938" cy="276999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Mar. 2019</a:t>
            </a:r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92456" y="6475413"/>
            <a:ext cx="1851469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 smtClean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00696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91938" cy="276999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Mar. 2019</a:t>
            </a:r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92456" y="6475413"/>
            <a:ext cx="1851469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 smtClean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44271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722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smtClean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495636" y="332601"/>
            <a:ext cx="394986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</a:t>
            </a:r>
            <a:r>
              <a:rPr lang="en-US" sz="1800" b="1" dirty="0" smtClean="0">
                <a:cs typeface="+mn-cs"/>
              </a:rPr>
              <a:t>oc</a:t>
            </a:r>
            <a:r>
              <a:rPr lang="en-US" sz="1800" b="1" dirty="0">
                <a:cs typeface="+mn-cs"/>
              </a:rPr>
              <a:t>.: IEEE </a:t>
            </a:r>
            <a:r>
              <a:rPr lang="en-US" sz="1800" b="1" dirty="0" smtClean="0">
                <a:cs typeface="+mn-cs"/>
              </a:rPr>
              <a:t>802.11-19</a:t>
            </a:r>
            <a:r>
              <a:rPr lang="en-US" altLang="zh-CN" sz="1800" b="1" dirty="0" smtClean="0">
                <a:cs typeface="+mn-cs"/>
              </a:rPr>
              <a:t>-0461-01-00az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6246592" y="6427142"/>
            <a:ext cx="235785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en-GB" baseline="0" dirty="0" smtClean="0"/>
              <a:t> Feng Jiang</a:t>
            </a:r>
            <a:r>
              <a:rPr lang="en-GB" strike="noStrike" baseline="0" dirty="0" smtClean="0"/>
              <a:t>, </a:t>
            </a:r>
            <a:r>
              <a:rPr lang="en-GB" strike="noStrike" dirty="0" smtClean="0"/>
              <a:t>et al, Intel Corporation</a:t>
            </a:r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755576" y="332656"/>
            <a:ext cx="1656183" cy="276999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  <a:lvl4pPr>
              <a:defRPr sz="1800" b="1"/>
            </a:lvl4pPr>
            <a:lvl5pPr>
              <a:defRPr lang="en-US" sz="1800" b="1" kern="120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</a:lstStyle>
          <a:p>
            <a:pPr marL="0" lvl="3">
              <a:defRPr/>
            </a:pPr>
            <a:r>
              <a:rPr lang="en-US" dirty="0" smtClean="0"/>
              <a:t>Mar.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6530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  <p:sldLayoutId id="2147483677" r:id="rId12"/>
  </p:sldLayoutIdLst>
  <p:timing>
    <p:tnLst>
      <p:par>
        <p:cTn id="1" dur="indefinite" restart="never" nodeType="tmRoot"/>
      </p:par>
    </p:tnLst>
  </p:timing>
  <p:hf sldNum="0" hdr="0" ft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18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>
          <a:xfrm>
            <a:off x="107504" y="764704"/>
            <a:ext cx="8856984" cy="1066800"/>
          </a:xfrm>
          <a:noFill/>
        </p:spPr>
        <p:txBody>
          <a:bodyPr/>
          <a:lstStyle/>
          <a:p>
            <a:r>
              <a:rPr lang="en-US" dirty="0" smtClean="0"/>
              <a:t>Replay Attack to Secured TB Ranging </a:t>
            </a:r>
            <a:endParaRPr lang="en-GB" dirty="0" smtClean="0"/>
          </a:p>
        </p:txBody>
      </p:sp>
      <p:sp>
        <p:nvSpPr>
          <p:cNvPr id="3077" name="Rectangle 6"/>
          <p:cNvSpPr>
            <a:spLocks noGrp="1" noChangeArrowheads="1"/>
          </p:cNvSpPr>
          <p:nvPr>
            <p:ph idx="1"/>
          </p:nvPr>
        </p:nvSpPr>
        <p:spPr>
          <a:xfrm>
            <a:off x="685800" y="1844824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2000" dirty="0" smtClean="0"/>
              <a:t>Date:</a:t>
            </a:r>
            <a:r>
              <a:rPr lang="en-GB" sz="2000" b="0" dirty="0" smtClean="0"/>
              <a:t> 201</a:t>
            </a:r>
            <a:r>
              <a:rPr lang="en-US" sz="2000" b="0" dirty="0"/>
              <a:t>9</a:t>
            </a:r>
            <a:r>
              <a:rPr lang="en-GB" sz="2000" b="0" dirty="0" smtClean="0"/>
              <a:t>-</a:t>
            </a:r>
            <a:r>
              <a:rPr lang="en-US" sz="2000" b="0" dirty="0" smtClean="0"/>
              <a:t>03</a:t>
            </a:r>
            <a:r>
              <a:rPr lang="en-GB" sz="2000" b="0" dirty="0" smtClean="0"/>
              <a:t>-</a:t>
            </a:r>
            <a:r>
              <a:rPr lang="en-US" b="0" dirty="0" smtClean="0"/>
              <a:t>12</a:t>
            </a:r>
            <a:endParaRPr lang="en-GB" sz="2000" b="0" dirty="0" smtClean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91680" y="2521308"/>
            <a:ext cx="6316844" cy="2419860"/>
          </a:xfrm>
          <a:prstGeom prst="rect">
            <a:avLst/>
          </a:prstGeom>
        </p:spPr>
      </p:pic>
      <p:sp>
        <p:nvSpPr>
          <p:cNvPr id="5" name="Rectangle 4"/>
          <p:cNvSpPr txBox="1">
            <a:spLocks noChangeArrowheads="1"/>
          </p:cNvSpPr>
          <p:nvPr/>
        </p:nvSpPr>
        <p:spPr>
          <a:xfrm>
            <a:off x="755576" y="295090"/>
            <a:ext cx="1656183" cy="208115"/>
          </a:xfrm>
          <a:prstGeom prst="rect">
            <a:avLst/>
          </a:prstGeom>
          <a:ln/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lang="en-US" sz="1800" b="1" kern="120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lvl="3">
              <a:defRPr/>
            </a:pPr>
            <a:r>
              <a:rPr lang="en-US" dirty="0" smtClean="0"/>
              <a:t>Mar.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2106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sz="2800" b="0" dirty="0" smtClean="0"/>
              <a:t>The secured TB </a:t>
            </a:r>
            <a:r>
              <a:rPr lang="en-US" sz="2800" b="0" dirty="0"/>
              <a:t>ranging</a:t>
            </a:r>
            <a:r>
              <a:rPr lang="en-US" sz="2800" b="0" dirty="0" smtClean="0"/>
              <a:t> has the following features</a:t>
            </a:r>
          </a:p>
          <a:p>
            <a:pPr lvl="1" algn="just"/>
            <a:r>
              <a:rPr lang="en-US" sz="2200" dirty="0" smtClean="0"/>
              <a:t>The SAC code for UL\DL NDPs is carried in TF for sounding </a:t>
            </a:r>
          </a:p>
          <a:p>
            <a:pPr lvl="1" algn="just"/>
            <a:r>
              <a:rPr lang="en-US" sz="2200" dirty="0" smtClean="0"/>
              <a:t>DL NDP has separate HE-LTF fields for different ISTA </a:t>
            </a:r>
          </a:p>
          <a:p>
            <a:pPr lvl="1" algn="just"/>
            <a:r>
              <a:rPr lang="en-US" sz="2200" dirty="0" smtClean="0"/>
              <a:t>ISTA’s HE-LTF field is constructed based on the ISTA’s SAC</a:t>
            </a:r>
          </a:p>
          <a:p>
            <a:pPr lvl="1" algn="just"/>
            <a:r>
              <a:rPr lang="en-US" sz="2200" dirty="0" smtClean="0"/>
              <a:t>NDPA indicates HE-LTF field allocation of the ISTA</a:t>
            </a:r>
          </a:p>
          <a:p>
            <a:pPr lvl="1" algn="just"/>
            <a:r>
              <a:rPr lang="en-US" sz="2200" dirty="0" smtClean="0"/>
              <a:t>NDPA is broadcast packet with no security protection </a:t>
            </a:r>
          </a:p>
          <a:p>
            <a:pPr algn="just"/>
            <a:r>
              <a:rPr lang="en-US" sz="2800" b="0" dirty="0" smtClean="0"/>
              <a:t>This </a:t>
            </a:r>
            <a:r>
              <a:rPr lang="en-US" sz="2800" b="0" dirty="0" smtClean="0"/>
              <a:t>submission relates </a:t>
            </a:r>
            <a:r>
              <a:rPr lang="en-US" sz="2800" b="0" smtClean="0"/>
              <a:t>to the replay </a:t>
            </a:r>
            <a:r>
              <a:rPr lang="en-US" sz="2800" b="0" dirty="0" smtClean="0"/>
              <a:t>attack </a:t>
            </a:r>
            <a:r>
              <a:rPr lang="en-US" sz="2800" b="0" smtClean="0"/>
              <a:t>model </a:t>
            </a:r>
            <a:r>
              <a:rPr lang="en-US" sz="2800" b="0" smtClean="0"/>
              <a:t>described </a:t>
            </a:r>
            <a:r>
              <a:rPr lang="en-US" sz="2800" b="0" dirty="0" smtClean="0"/>
              <a:t>in CID </a:t>
            </a:r>
            <a:r>
              <a:rPr lang="en-US" sz="2800" b="0" dirty="0"/>
              <a:t>1580 </a:t>
            </a:r>
            <a:r>
              <a:rPr lang="en-US" altLang="zh-CN" sz="2800" b="0" dirty="0"/>
              <a:t>in </a:t>
            </a:r>
            <a:r>
              <a:rPr lang="en-US" altLang="zh-CN" sz="2800" b="0" dirty="0" err="1"/>
              <a:t>TGaz</a:t>
            </a:r>
            <a:r>
              <a:rPr lang="en-US" altLang="zh-CN" sz="2800" b="0" dirty="0"/>
              <a:t> LB240 Comment</a:t>
            </a:r>
            <a:endParaRPr lang="en-US" sz="2800" b="0" dirty="0"/>
          </a:p>
        </p:txBody>
      </p:sp>
      <p:sp>
        <p:nvSpPr>
          <p:cNvPr id="5" name="Rectangle 4"/>
          <p:cNvSpPr txBox="1">
            <a:spLocks noChangeArrowheads="1"/>
          </p:cNvSpPr>
          <p:nvPr/>
        </p:nvSpPr>
        <p:spPr>
          <a:xfrm>
            <a:off x="755576" y="295090"/>
            <a:ext cx="1656183" cy="208115"/>
          </a:xfrm>
          <a:prstGeom prst="rect">
            <a:avLst/>
          </a:prstGeom>
          <a:ln/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lang="en-US" sz="1800" b="1" kern="120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lvl="3">
              <a:defRPr/>
            </a:pPr>
            <a:r>
              <a:rPr lang="en-US" dirty="0" smtClean="0"/>
              <a:t>Mar.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43374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5613" y="459969"/>
            <a:ext cx="8229600" cy="1158240"/>
          </a:xfrm>
        </p:spPr>
        <p:txBody>
          <a:bodyPr/>
          <a:lstStyle/>
          <a:p>
            <a:r>
              <a:rPr lang="en-US" dirty="0" smtClean="0"/>
              <a:t>Secured TB Ranging Sequence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noFill/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60" name="Rectangle 108">
            <a:extLst>
              <a:ext uri="{FF2B5EF4-FFF2-40B4-BE49-F238E27FC236}">
                <a16:creationId xmlns="" xmlns:a16="http://schemas.microsoft.com/office/drawing/2014/main" id="{7CB4EB41-2FC8-4990-9C43-56EB432EDB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691" y="1700808"/>
            <a:ext cx="837093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285750" lvl="0" indent="-285750">
              <a:buFont typeface="Arial" panose="020B0604020202020204" pitchFamily="34" charset="0"/>
              <a:buChar char="•"/>
              <a:defRPr/>
            </a:pPr>
            <a:r>
              <a:rPr lang="en-US" altLang="en-US" sz="1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</a:t>
            </a:r>
            <a:r>
              <a:rPr lang="en-US" altLang="en-US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DL NDP, NDPA allocates HE-LTF 1 to ISTA1 and HE-LTF2 to ISTA2 </a:t>
            </a: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Line 30">
            <a:extLst>
              <a:ext uri="{FF2B5EF4-FFF2-40B4-BE49-F238E27FC236}">
                <a16:creationId xmlns="" xmlns:a16="http://schemas.microsoft.com/office/drawing/2014/main" id="{F6A41C99-43FF-493B-A969-636AA063042F}"/>
              </a:ext>
            </a:extLst>
          </p:cNvPr>
          <p:cNvSpPr>
            <a:spLocks noChangeShapeType="1"/>
          </p:cNvSpPr>
          <p:nvPr/>
        </p:nvSpPr>
        <p:spPr bwMode="auto">
          <a:xfrm>
            <a:off x="890615" y="3701668"/>
            <a:ext cx="7156105" cy="25223"/>
          </a:xfrm>
          <a:prstGeom prst="line">
            <a:avLst/>
          </a:prstGeom>
          <a:noFill/>
          <a:ln w="9525" cap="rnd">
            <a:solidFill>
              <a:srgbClr val="40404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6" name="Line 33">
            <a:extLst>
              <a:ext uri="{FF2B5EF4-FFF2-40B4-BE49-F238E27FC236}">
                <a16:creationId xmlns="" xmlns:a16="http://schemas.microsoft.com/office/drawing/2014/main" id="{58D697DB-8B64-4CEA-B525-F67FB58A5C5D}"/>
              </a:ext>
            </a:extLst>
          </p:cNvPr>
          <p:cNvSpPr>
            <a:spLocks noChangeShapeType="1"/>
          </p:cNvSpPr>
          <p:nvPr/>
        </p:nvSpPr>
        <p:spPr bwMode="auto">
          <a:xfrm>
            <a:off x="890615" y="4638292"/>
            <a:ext cx="6749704" cy="23744"/>
          </a:xfrm>
          <a:prstGeom prst="line">
            <a:avLst/>
          </a:prstGeom>
          <a:noFill/>
          <a:ln w="9525" cap="rnd">
            <a:solidFill>
              <a:srgbClr val="40404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7" name="Rectangle 52">
            <a:extLst>
              <a:ext uri="{FF2B5EF4-FFF2-40B4-BE49-F238E27FC236}">
                <a16:creationId xmlns="" xmlns:a16="http://schemas.microsoft.com/office/drawing/2014/main" id="{8CC8B88F-778B-4246-A3B1-A23169EC26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39273" y="3179068"/>
            <a:ext cx="878673" cy="53102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Rectangle 53">
            <a:extLst>
              <a:ext uri="{FF2B5EF4-FFF2-40B4-BE49-F238E27FC236}">
                <a16:creationId xmlns="" xmlns:a16="http://schemas.microsoft.com/office/drawing/2014/main" id="{FC20DC54-EAED-4156-9C8D-9A8D0D08D9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3557" y="2708920"/>
            <a:ext cx="1285513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5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DL</a:t>
            </a:r>
            <a:r>
              <a:rPr kumimoji="0" lang="en-US" altLang="en-US" sz="1500" b="0" i="0" u="none" strike="noStrike" kern="120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 </a:t>
            </a:r>
            <a:r>
              <a:rPr kumimoji="0" lang="en-US" altLang="en-US" sz="15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NDP</a:t>
            </a: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9" name="Rectangle 85">
            <a:extLst>
              <a:ext uri="{FF2B5EF4-FFF2-40B4-BE49-F238E27FC236}">
                <a16:creationId xmlns="" xmlns:a16="http://schemas.microsoft.com/office/drawing/2014/main" id="{86F1AFCA-D524-4E00-8F1F-21146D4221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3959" y="2882133"/>
            <a:ext cx="458347" cy="81915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0" name="Rectangle 86">
            <a:extLst>
              <a:ext uri="{FF2B5EF4-FFF2-40B4-BE49-F238E27FC236}">
                <a16:creationId xmlns="" xmlns:a16="http://schemas.microsoft.com/office/drawing/2014/main" id="{964C33AD-063A-4215-A8D5-A18E6A0892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3309" y="3023754"/>
            <a:ext cx="37964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US" altLang="en-US" sz="1400" dirty="0">
                <a:solidFill>
                  <a:srgbClr val="000000"/>
                </a:solidFill>
                <a:latin typeface="Calibri" panose="020F0502020204030204" pitchFamily="34" charset="0"/>
              </a:rPr>
              <a:t>UL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NDP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1400" dirty="0">
                <a:solidFill>
                  <a:srgbClr val="000000"/>
                </a:solidFill>
                <a:latin typeface="Calibri" panose="020F0502020204030204" pitchFamily="34" charset="0"/>
              </a:rPr>
              <a:t>TF</a:t>
            </a:r>
            <a:r>
              <a:rPr kumimoji="0" lang="en-US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</a:t>
            </a:r>
            <a:endParaRPr kumimoji="0" lang="en-US" altLang="en-US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1" name="Line 90">
            <a:extLst>
              <a:ext uri="{FF2B5EF4-FFF2-40B4-BE49-F238E27FC236}">
                <a16:creationId xmlns="" xmlns:a16="http://schemas.microsoft.com/office/drawing/2014/main" id="{E66BC972-B9A3-4DAE-9732-634493D2AF9E}"/>
              </a:ext>
            </a:extLst>
          </p:cNvPr>
          <p:cNvSpPr>
            <a:spLocks noChangeShapeType="1"/>
          </p:cNvSpPr>
          <p:nvPr/>
        </p:nvSpPr>
        <p:spPr bwMode="auto">
          <a:xfrm>
            <a:off x="890615" y="5455859"/>
            <a:ext cx="6749704" cy="35342"/>
          </a:xfrm>
          <a:prstGeom prst="line">
            <a:avLst/>
          </a:prstGeom>
          <a:noFill/>
          <a:ln w="9525" cap="rnd">
            <a:solidFill>
              <a:srgbClr val="40404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2" name="Rectangle 107">
            <a:extLst>
              <a:ext uri="{FF2B5EF4-FFF2-40B4-BE49-F238E27FC236}">
                <a16:creationId xmlns="" xmlns:a16="http://schemas.microsoft.com/office/drawing/2014/main" id="{F3CB0F27-B89E-4536-B362-E61D0B1CD8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1899" y="3203229"/>
            <a:ext cx="625613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16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kumimoji="0" lang="en-US" alt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STA</a:t>
            </a:r>
            <a:endParaRPr kumimoji="0" lang="en-US" altLang="en-US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" name="Rectangle 110">
            <a:extLst>
              <a:ext uri="{FF2B5EF4-FFF2-40B4-BE49-F238E27FC236}">
                <a16:creationId xmlns="" xmlns:a16="http://schemas.microsoft.com/office/drawing/2014/main" id="{D5128088-74F4-409B-9915-9AE8E2E5E8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528" y="5262668"/>
            <a:ext cx="507123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 defTabSz="914400">
              <a:buClrTx/>
              <a:buSzTx/>
              <a:defRPr/>
            </a:pPr>
            <a:r>
              <a:rPr lang="en-US" altLang="en-US" sz="16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ISTA</a:t>
            </a:r>
            <a:r>
              <a:rPr lang="en-US" altLang="en-US" sz="1600" dirty="0" smtClean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2</a:t>
            </a:r>
            <a:endParaRPr lang="en-US" altLang="en-US" sz="1600" dirty="0">
              <a:solidFill>
                <a:srgbClr val="000000"/>
              </a:solidFill>
              <a:latin typeface="Calibri" panose="020F0502020204030204" pitchFamily="34" charset="0"/>
              <a:ea typeface="+mn-ea"/>
            </a:endParaRPr>
          </a:p>
        </p:txBody>
      </p:sp>
      <p:sp>
        <p:nvSpPr>
          <p:cNvPr id="15" name="Rectangle 132">
            <a:extLst>
              <a:ext uri="{FF2B5EF4-FFF2-40B4-BE49-F238E27FC236}">
                <a16:creationId xmlns="" xmlns:a16="http://schemas.microsoft.com/office/drawing/2014/main" id="{24B9DED6-AF07-4283-ACD8-449CAF048F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15590" y="4068729"/>
            <a:ext cx="383759" cy="55245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6" name="Rectangle 133">
            <a:extLst>
              <a:ext uri="{FF2B5EF4-FFF2-40B4-BE49-F238E27FC236}">
                <a16:creationId xmlns="" xmlns:a16="http://schemas.microsoft.com/office/drawing/2014/main" id="{EF4888F9-57DB-41BB-B851-A09B9D91EA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7468" y="4150671"/>
            <a:ext cx="43237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5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UL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5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NDP</a:t>
            </a: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7" name="Rectangle 158">
            <a:extLst>
              <a:ext uri="{FF2B5EF4-FFF2-40B4-BE49-F238E27FC236}">
                <a16:creationId xmlns="" xmlns:a16="http://schemas.microsoft.com/office/drawing/2014/main" id="{1A9D9081-7B92-4E97-923A-6543FDCA7D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59452" y="4908943"/>
            <a:ext cx="382616" cy="55245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8" name="Rectangle 159">
            <a:extLst>
              <a:ext uri="{FF2B5EF4-FFF2-40B4-BE49-F238E27FC236}">
                <a16:creationId xmlns="" xmlns:a16="http://schemas.microsoft.com/office/drawing/2014/main" id="{057889DB-50F4-4C90-84B9-8DC8AB83F0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57280" y="4956221"/>
            <a:ext cx="38025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5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UL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5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NDP</a:t>
            </a: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9" name="Rectangle 52">
            <a:extLst>
              <a:ext uri="{FF2B5EF4-FFF2-40B4-BE49-F238E27FC236}">
                <a16:creationId xmlns="" xmlns:a16="http://schemas.microsoft.com/office/drawing/2014/main" id="{1B1C0EF1-A1C7-4D98-B12B-DEC91916F4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4265" y="2888237"/>
            <a:ext cx="529499" cy="81915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20" name="Rectangle 53">
            <a:extLst>
              <a:ext uri="{FF2B5EF4-FFF2-40B4-BE49-F238E27FC236}">
                <a16:creationId xmlns="" xmlns:a16="http://schemas.microsoft.com/office/drawing/2014/main" id="{15BC1A65-046C-402F-9902-A2D959115A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08351" y="3041492"/>
            <a:ext cx="45479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5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DL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5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NDPA</a:t>
            </a: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1" name="Rectangle 85">
            <a:extLst>
              <a:ext uri="{FF2B5EF4-FFF2-40B4-BE49-F238E27FC236}">
                <a16:creationId xmlns="" xmlns:a16="http://schemas.microsoft.com/office/drawing/2014/main" id="{2592C66C-CFDA-4903-B80B-2C9D284C94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76172" y="2889871"/>
            <a:ext cx="450592" cy="81915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22" name="Rectangle 86">
            <a:extLst>
              <a:ext uri="{FF2B5EF4-FFF2-40B4-BE49-F238E27FC236}">
                <a16:creationId xmlns="" xmlns:a16="http://schemas.microsoft.com/office/drawing/2014/main" id="{6552E1E5-EFEE-498A-8BB4-D8AD885EC5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1770" y="3005565"/>
            <a:ext cx="37964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105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US" altLang="en-US" sz="1400" dirty="0">
                <a:solidFill>
                  <a:srgbClr val="000000"/>
                </a:solidFill>
                <a:latin typeface="Calibri" panose="020F0502020204030204" pitchFamily="34" charset="0"/>
              </a:rPr>
              <a:t>UL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NDP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1400" dirty="0">
                <a:solidFill>
                  <a:srgbClr val="000000"/>
                </a:solidFill>
                <a:latin typeface="Calibri" panose="020F0502020204030204" pitchFamily="34" charset="0"/>
              </a:rPr>
              <a:t>TF</a:t>
            </a:r>
            <a:r>
              <a:rPr kumimoji="0" lang="en-US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</a:t>
            </a:r>
            <a:endParaRPr kumimoji="0" lang="en-US" altLang="en-US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3" name="Rectangle 52">
            <a:extLst>
              <a:ext uri="{FF2B5EF4-FFF2-40B4-BE49-F238E27FC236}">
                <a16:creationId xmlns="" xmlns:a16="http://schemas.microsoft.com/office/drawing/2014/main" id="{8CC8B88F-778B-4246-A3B1-A23169EC26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23801" y="3179068"/>
            <a:ext cx="723255" cy="53953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24" name="Rectangle 52">
            <a:extLst>
              <a:ext uri="{FF2B5EF4-FFF2-40B4-BE49-F238E27FC236}">
                <a16:creationId xmlns="" xmlns:a16="http://schemas.microsoft.com/office/drawing/2014/main" id="{8CC8B88F-778B-4246-A3B1-A23169EC26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47056" y="3179068"/>
            <a:ext cx="660289" cy="53953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25" name="Rectangle 53">
            <a:extLst>
              <a:ext uri="{FF2B5EF4-FFF2-40B4-BE49-F238E27FC236}">
                <a16:creationId xmlns="" xmlns:a16="http://schemas.microsoft.com/office/drawing/2014/main" id="{FC20DC54-EAED-4156-9C8D-9A8D0D08D9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96393" y="3340325"/>
            <a:ext cx="74209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1500" noProof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Preamble </a:t>
            </a:r>
            <a:endParaRPr kumimoji="0" lang="en-US" altLang="en-US" sz="15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26" name="Rectangle 53">
            <a:extLst>
              <a:ext uri="{FF2B5EF4-FFF2-40B4-BE49-F238E27FC236}">
                <a16:creationId xmlns="" xmlns:a16="http://schemas.microsoft.com/office/drawing/2014/main" id="{FC20DC54-EAED-4156-9C8D-9A8D0D08D9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04965" y="3328626"/>
            <a:ext cx="74209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15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HE LTF 1</a:t>
            </a:r>
            <a:r>
              <a:rPr lang="en-US" altLang="en-US" sz="1500" noProof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endParaRPr kumimoji="0" lang="en-US" altLang="en-US" sz="15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27" name="Rectangle 53">
            <a:extLst>
              <a:ext uri="{FF2B5EF4-FFF2-40B4-BE49-F238E27FC236}">
                <a16:creationId xmlns="" xmlns:a16="http://schemas.microsoft.com/office/drawing/2014/main" id="{FC20DC54-EAED-4156-9C8D-9A8D0D08D9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06154" y="3333421"/>
            <a:ext cx="74209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15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HE LTF 2</a:t>
            </a:r>
            <a:r>
              <a:rPr lang="en-US" altLang="en-US" sz="1500" noProof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endParaRPr kumimoji="0" lang="en-US" altLang="en-US" sz="15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28" name="Right Brace 27"/>
          <p:cNvSpPr/>
          <p:nvPr/>
        </p:nvSpPr>
        <p:spPr>
          <a:xfrm rot="16200000">
            <a:off x="5958348" y="1910830"/>
            <a:ext cx="239394" cy="2258600"/>
          </a:xfrm>
          <a:prstGeom prst="rightBrace">
            <a:avLst/>
          </a:prstGeom>
          <a:ln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3599547" y="3904074"/>
            <a:ext cx="357960" cy="4613"/>
          </a:xfrm>
          <a:prstGeom prst="straightConnector1">
            <a:avLst/>
          </a:prstGeom>
          <a:ln w="22225">
            <a:solidFill>
              <a:schemeClr val="tx2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3564496" y="3686187"/>
            <a:ext cx="43465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50" dirty="0" smtClean="0">
                <a:solidFill>
                  <a:schemeClr val="tx2"/>
                </a:solidFill>
              </a:rPr>
              <a:t>SIFS</a:t>
            </a:r>
            <a:endParaRPr lang="en-US" sz="1050" dirty="0" smtClean="0">
              <a:solidFill>
                <a:schemeClr val="tx2"/>
              </a:solidFill>
            </a:endParaRPr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1253995" y="3889803"/>
            <a:ext cx="357960" cy="4613"/>
          </a:xfrm>
          <a:prstGeom prst="straightConnector1">
            <a:avLst/>
          </a:prstGeom>
          <a:ln w="22225">
            <a:solidFill>
              <a:schemeClr val="tx2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1218945" y="3671916"/>
            <a:ext cx="43465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50" dirty="0" smtClean="0">
                <a:solidFill>
                  <a:schemeClr val="tx2"/>
                </a:solidFill>
              </a:rPr>
              <a:t>SIFS</a:t>
            </a:r>
            <a:endParaRPr lang="en-US" sz="1050" dirty="0" smtClean="0">
              <a:solidFill>
                <a:schemeClr val="tx2"/>
              </a:solidFill>
            </a:endParaRPr>
          </a:p>
        </p:txBody>
      </p:sp>
      <p:cxnSp>
        <p:nvCxnSpPr>
          <p:cNvPr id="33" name="Straight Arrow Connector 32"/>
          <p:cNvCxnSpPr/>
          <p:nvPr/>
        </p:nvCxnSpPr>
        <p:spPr>
          <a:xfrm>
            <a:off x="2032532" y="3895454"/>
            <a:ext cx="357960" cy="4613"/>
          </a:xfrm>
          <a:prstGeom prst="straightConnector1">
            <a:avLst/>
          </a:prstGeom>
          <a:ln w="22225">
            <a:solidFill>
              <a:schemeClr val="tx2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1997482" y="3677567"/>
            <a:ext cx="43465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50" dirty="0" smtClean="0">
                <a:solidFill>
                  <a:schemeClr val="tx2"/>
                </a:solidFill>
              </a:rPr>
              <a:t>SIFS</a:t>
            </a:r>
            <a:endParaRPr lang="en-US" sz="1050" dirty="0" smtClean="0">
              <a:solidFill>
                <a:schemeClr val="tx2"/>
              </a:solidFill>
            </a:endParaRPr>
          </a:p>
        </p:txBody>
      </p:sp>
      <p:cxnSp>
        <p:nvCxnSpPr>
          <p:cNvPr id="35" name="Straight Arrow Connector 34"/>
          <p:cNvCxnSpPr/>
          <p:nvPr/>
        </p:nvCxnSpPr>
        <p:spPr>
          <a:xfrm>
            <a:off x="4511693" y="3904074"/>
            <a:ext cx="357960" cy="4613"/>
          </a:xfrm>
          <a:prstGeom prst="straightConnector1">
            <a:avLst/>
          </a:prstGeom>
          <a:ln w="22225">
            <a:solidFill>
              <a:schemeClr val="tx2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4463718" y="3686187"/>
            <a:ext cx="43465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50" dirty="0" smtClean="0">
                <a:solidFill>
                  <a:schemeClr val="tx2"/>
                </a:solidFill>
              </a:rPr>
              <a:t>SIFS</a:t>
            </a:r>
            <a:endParaRPr lang="en-US" sz="1050" dirty="0" smtClean="0">
              <a:solidFill>
                <a:schemeClr val="tx2"/>
              </a:solidFill>
            </a:endParaRPr>
          </a:p>
        </p:txBody>
      </p:sp>
      <p:cxnSp>
        <p:nvCxnSpPr>
          <p:cNvPr id="37" name="Straight Arrow Connector 36"/>
          <p:cNvCxnSpPr/>
          <p:nvPr/>
        </p:nvCxnSpPr>
        <p:spPr>
          <a:xfrm>
            <a:off x="2810837" y="3886883"/>
            <a:ext cx="357960" cy="4613"/>
          </a:xfrm>
          <a:prstGeom prst="straightConnector1">
            <a:avLst/>
          </a:prstGeom>
          <a:ln w="22225">
            <a:solidFill>
              <a:schemeClr val="tx2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2762863" y="3668996"/>
            <a:ext cx="43465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50" dirty="0" smtClean="0">
                <a:solidFill>
                  <a:schemeClr val="tx2"/>
                </a:solidFill>
              </a:rPr>
              <a:t>SIFS</a:t>
            </a:r>
            <a:endParaRPr lang="en-US" sz="1050" dirty="0" smtClean="0">
              <a:solidFill>
                <a:schemeClr val="tx2"/>
              </a:solidFill>
            </a:endParaRPr>
          </a:p>
        </p:txBody>
      </p:sp>
      <p:sp>
        <p:nvSpPr>
          <p:cNvPr id="39" name="Rectangle 85">
            <a:extLst>
              <a:ext uri="{FF2B5EF4-FFF2-40B4-BE49-F238E27FC236}">
                <a16:creationId xmlns="" xmlns:a16="http://schemas.microsoft.com/office/drawing/2014/main" id="{2592C66C-CFDA-4903-B80B-2C9D284C94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89231" y="2899456"/>
            <a:ext cx="450592" cy="81915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40" name="Rectangle 86">
            <a:extLst>
              <a:ext uri="{FF2B5EF4-FFF2-40B4-BE49-F238E27FC236}">
                <a16:creationId xmlns="" xmlns:a16="http://schemas.microsoft.com/office/drawing/2014/main" id="{6552E1E5-EFEE-498A-8BB4-D8AD885EC5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30130" y="3197870"/>
            <a:ext cx="37964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1400" noProof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DL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1400" noProof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LMR</a:t>
            </a:r>
            <a:r>
              <a:rPr kumimoji="0" lang="en-US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</a:t>
            </a:r>
            <a:endParaRPr kumimoji="0" lang="en-US" altLang="en-US" sz="3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cxnSp>
        <p:nvCxnSpPr>
          <p:cNvPr id="41" name="Straight Arrow Connector 40"/>
          <p:cNvCxnSpPr/>
          <p:nvPr/>
        </p:nvCxnSpPr>
        <p:spPr>
          <a:xfrm>
            <a:off x="7203680" y="3935398"/>
            <a:ext cx="357960" cy="4613"/>
          </a:xfrm>
          <a:prstGeom prst="straightConnector1">
            <a:avLst/>
          </a:prstGeom>
          <a:ln w="22225">
            <a:solidFill>
              <a:schemeClr val="tx2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7155705" y="3717511"/>
            <a:ext cx="43465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50" dirty="0" smtClean="0">
                <a:solidFill>
                  <a:schemeClr val="tx2"/>
                </a:solidFill>
              </a:rPr>
              <a:t>SIFS</a:t>
            </a:r>
            <a:endParaRPr lang="en-US" sz="1050" dirty="0" smtClean="0">
              <a:solidFill>
                <a:schemeClr val="tx2"/>
              </a:solidFill>
            </a:endParaRPr>
          </a:p>
        </p:txBody>
      </p:sp>
      <p:sp>
        <p:nvSpPr>
          <p:cNvPr id="43" name="Left Brace 42"/>
          <p:cNvSpPr/>
          <p:nvPr/>
        </p:nvSpPr>
        <p:spPr>
          <a:xfrm rot="16200000">
            <a:off x="6047419" y="3664555"/>
            <a:ext cx="257182" cy="519980"/>
          </a:xfrm>
          <a:prstGeom prst="leftBrace">
            <a:avLst>
              <a:gd name="adj1" fmla="val 8333"/>
              <a:gd name="adj2" fmla="val 45120"/>
            </a:avLst>
          </a:prstGeom>
          <a:ln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Left Brace 43"/>
          <p:cNvSpPr/>
          <p:nvPr/>
        </p:nvSpPr>
        <p:spPr>
          <a:xfrm rot="16200000">
            <a:off x="6738679" y="3679760"/>
            <a:ext cx="297989" cy="519980"/>
          </a:xfrm>
          <a:prstGeom prst="leftBrace">
            <a:avLst>
              <a:gd name="adj1" fmla="val 8333"/>
              <a:gd name="adj2" fmla="val 45120"/>
            </a:avLst>
          </a:prstGeom>
          <a:ln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108">
            <a:extLst>
              <a:ext uri="{FF2B5EF4-FFF2-40B4-BE49-F238E27FC236}">
                <a16:creationId xmlns="" xmlns:a16="http://schemas.microsoft.com/office/drawing/2014/main" id="{7CB4EB41-2FC8-4990-9C43-56EB432EDB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16020" y="4076898"/>
            <a:ext cx="462511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16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I</a:t>
            </a:r>
            <a:r>
              <a:rPr lang="en-US" altLang="en-US" sz="1600" noProof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STA1</a:t>
            </a:r>
            <a:r>
              <a:rPr kumimoji="0" lang="en-US" alt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</a:t>
            </a: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6" name="Rectangle 110">
            <a:extLst>
              <a:ext uri="{FF2B5EF4-FFF2-40B4-BE49-F238E27FC236}">
                <a16:creationId xmlns="" xmlns:a16="http://schemas.microsoft.com/office/drawing/2014/main" id="{D5128088-74F4-409B-9915-9AE8E2E5E8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68590" y="4083524"/>
            <a:ext cx="507123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 defTabSz="914400">
              <a:buClrTx/>
              <a:buSzTx/>
              <a:defRPr/>
            </a:pPr>
            <a:r>
              <a:rPr lang="en-US" altLang="en-US" sz="16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ISTA</a:t>
            </a:r>
            <a:r>
              <a:rPr lang="en-US" altLang="en-US" sz="1600" dirty="0" smtClean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2</a:t>
            </a:r>
            <a:endParaRPr lang="en-US" altLang="en-US" sz="1600" dirty="0">
              <a:solidFill>
                <a:srgbClr val="000000"/>
              </a:solidFill>
              <a:latin typeface="Calibri" panose="020F0502020204030204" pitchFamily="34" charset="0"/>
              <a:ea typeface="+mn-ea"/>
            </a:endParaRPr>
          </a:p>
        </p:txBody>
      </p:sp>
      <p:sp>
        <p:nvSpPr>
          <p:cNvPr id="47" name="Rectangle 108">
            <a:extLst>
              <a:ext uri="{FF2B5EF4-FFF2-40B4-BE49-F238E27FC236}">
                <a16:creationId xmlns="" xmlns:a16="http://schemas.microsoft.com/office/drawing/2014/main" id="{7CB4EB41-2FC8-4990-9C43-56EB432EDB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528" y="4500170"/>
            <a:ext cx="462511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16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I</a:t>
            </a:r>
            <a:r>
              <a:rPr lang="en-US" altLang="en-US" sz="1600" noProof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STA1</a:t>
            </a:r>
            <a:r>
              <a:rPr kumimoji="0" lang="en-US" alt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</a:t>
            </a: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9" name="Rectangle 4"/>
          <p:cNvSpPr txBox="1">
            <a:spLocks noChangeArrowheads="1"/>
          </p:cNvSpPr>
          <p:nvPr/>
        </p:nvSpPr>
        <p:spPr>
          <a:xfrm>
            <a:off x="755576" y="295090"/>
            <a:ext cx="1656183" cy="208115"/>
          </a:xfrm>
          <a:prstGeom prst="rect">
            <a:avLst/>
          </a:prstGeom>
          <a:ln/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lang="en-US" sz="1800" b="1" kern="120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lvl="3">
              <a:defRPr/>
            </a:pPr>
            <a:r>
              <a:rPr lang="en-US" dirty="0" smtClean="0"/>
              <a:t>Mar.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01753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Replay Attack to Secured TB Ranging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noFill/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13" name="Rectangle 108">
            <a:extLst>
              <a:ext uri="{FF2B5EF4-FFF2-40B4-BE49-F238E27FC236}">
                <a16:creationId xmlns="" xmlns:a16="http://schemas.microsoft.com/office/drawing/2014/main" id="{7CB4EB41-2FC8-4990-9C43-56EB432EDB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691" y="1556792"/>
            <a:ext cx="772713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20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US" altLang="en-US" sz="20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        </a:t>
            </a: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8" name="Line 30">
            <a:extLst>
              <a:ext uri="{FF2B5EF4-FFF2-40B4-BE49-F238E27FC236}">
                <a16:creationId xmlns="" xmlns:a16="http://schemas.microsoft.com/office/drawing/2014/main" id="{F6A41C99-43FF-493B-A969-636AA063042F}"/>
              </a:ext>
            </a:extLst>
          </p:cNvPr>
          <p:cNvSpPr>
            <a:spLocks noChangeShapeType="1"/>
          </p:cNvSpPr>
          <p:nvPr/>
        </p:nvSpPr>
        <p:spPr bwMode="auto">
          <a:xfrm>
            <a:off x="1043272" y="3557652"/>
            <a:ext cx="7156105" cy="25223"/>
          </a:xfrm>
          <a:prstGeom prst="line">
            <a:avLst/>
          </a:prstGeom>
          <a:noFill/>
          <a:ln w="9525" cap="rnd">
            <a:solidFill>
              <a:srgbClr val="40404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49" name="Line 33">
            <a:extLst>
              <a:ext uri="{FF2B5EF4-FFF2-40B4-BE49-F238E27FC236}">
                <a16:creationId xmlns="" xmlns:a16="http://schemas.microsoft.com/office/drawing/2014/main" id="{58D697DB-8B64-4CEA-B525-F67FB58A5C5D}"/>
              </a:ext>
            </a:extLst>
          </p:cNvPr>
          <p:cNvSpPr>
            <a:spLocks noChangeShapeType="1"/>
          </p:cNvSpPr>
          <p:nvPr/>
        </p:nvSpPr>
        <p:spPr bwMode="auto">
          <a:xfrm>
            <a:off x="1043272" y="4494276"/>
            <a:ext cx="6749704" cy="23744"/>
          </a:xfrm>
          <a:prstGeom prst="line">
            <a:avLst/>
          </a:prstGeom>
          <a:noFill/>
          <a:ln w="9525" cap="rnd">
            <a:solidFill>
              <a:srgbClr val="40404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0" name="Rectangle 52">
            <a:extLst>
              <a:ext uri="{FF2B5EF4-FFF2-40B4-BE49-F238E27FC236}">
                <a16:creationId xmlns="" xmlns:a16="http://schemas.microsoft.com/office/drawing/2014/main" id="{8CC8B88F-778B-4246-A3B1-A23169EC26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91930" y="3035052"/>
            <a:ext cx="878673" cy="53102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1" name="Rectangle 53">
            <a:extLst>
              <a:ext uri="{FF2B5EF4-FFF2-40B4-BE49-F238E27FC236}">
                <a16:creationId xmlns="" xmlns:a16="http://schemas.microsoft.com/office/drawing/2014/main" id="{FC20DC54-EAED-4156-9C8D-9A8D0D08D9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6214" y="2564904"/>
            <a:ext cx="1285513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5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DL</a:t>
            </a:r>
            <a:r>
              <a:rPr kumimoji="0" lang="en-US" altLang="en-US" sz="1500" b="0" i="0" u="none" strike="noStrike" kern="120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 </a:t>
            </a:r>
            <a:r>
              <a:rPr kumimoji="0" lang="en-US" altLang="en-US" sz="15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NDP</a:t>
            </a: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2" name="Rectangle 85">
            <a:extLst>
              <a:ext uri="{FF2B5EF4-FFF2-40B4-BE49-F238E27FC236}">
                <a16:creationId xmlns="" xmlns:a16="http://schemas.microsoft.com/office/drawing/2014/main" id="{86F1AFCA-D524-4E00-8F1F-21146D4221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6616" y="2738117"/>
            <a:ext cx="458347" cy="81915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3" name="Rectangle 86">
            <a:extLst>
              <a:ext uri="{FF2B5EF4-FFF2-40B4-BE49-F238E27FC236}">
                <a16:creationId xmlns="" xmlns:a16="http://schemas.microsoft.com/office/drawing/2014/main" id="{964C33AD-063A-4215-A8D5-A18E6A0892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5966" y="2879738"/>
            <a:ext cx="37964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US" altLang="en-US" sz="1400" dirty="0">
                <a:solidFill>
                  <a:srgbClr val="000000"/>
                </a:solidFill>
                <a:latin typeface="Calibri" panose="020F0502020204030204" pitchFamily="34" charset="0"/>
              </a:rPr>
              <a:t>UL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NDP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1400" dirty="0">
                <a:solidFill>
                  <a:srgbClr val="000000"/>
                </a:solidFill>
                <a:latin typeface="Calibri" panose="020F0502020204030204" pitchFamily="34" charset="0"/>
              </a:rPr>
              <a:t>TF</a:t>
            </a:r>
            <a:r>
              <a:rPr kumimoji="0" lang="en-US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</a:t>
            </a:r>
            <a:endParaRPr kumimoji="0" lang="en-US" altLang="en-US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4" name="Line 90">
            <a:extLst>
              <a:ext uri="{FF2B5EF4-FFF2-40B4-BE49-F238E27FC236}">
                <a16:creationId xmlns="" xmlns:a16="http://schemas.microsoft.com/office/drawing/2014/main" id="{E66BC972-B9A3-4DAE-9732-634493D2AF9E}"/>
              </a:ext>
            </a:extLst>
          </p:cNvPr>
          <p:cNvSpPr>
            <a:spLocks noChangeShapeType="1"/>
          </p:cNvSpPr>
          <p:nvPr/>
        </p:nvSpPr>
        <p:spPr bwMode="auto">
          <a:xfrm>
            <a:off x="1043272" y="5311843"/>
            <a:ext cx="6749704" cy="35342"/>
          </a:xfrm>
          <a:prstGeom prst="line">
            <a:avLst/>
          </a:prstGeom>
          <a:noFill/>
          <a:ln w="9525" cap="rnd">
            <a:solidFill>
              <a:srgbClr val="40404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5" name="Rectangle 107">
            <a:extLst>
              <a:ext uri="{FF2B5EF4-FFF2-40B4-BE49-F238E27FC236}">
                <a16:creationId xmlns="" xmlns:a16="http://schemas.microsoft.com/office/drawing/2014/main" id="{F3CB0F27-B89E-4536-B362-E61D0B1CD8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4556" y="3059213"/>
            <a:ext cx="625613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16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kumimoji="0" lang="en-US" alt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STA</a:t>
            </a:r>
            <a:endParaRPr kumimoji="0" lang="en-US" altLang="en-US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6" name="Rectangle 108">
            <a:extLst>
              <a:ext uri="{FF2B5EF4-FFF2-40B4-BE49-F238E27FC236}">
                <a16:creationId xmlns="" xmlns:a16="http://schemas.microsoft.com/office/drawing/2014/main" id="{7CB4EB41-2FC8-4990-9C43-56EB432EDB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7544" y="4259601"/>
            <a:ext cx="462511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16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I</a:t>
            </a:r>
            <a:r>
              <a:rPr lang="en-US" altLang="en-US" sz="1600" noProof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STA1</a:t>
            </a:r>
            <a:r>
              <a:rPr kumimoji="0" lang="en-US" alt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</a:t>
            </a: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7" name="Rectangle 110">
            <a:extLst>
              <a:ext uri="{FF2B5EF4-FFF2-40B4-BE49-F238E27FC236}">
                <a16:creationId xmlns="" xmlns:a16="http://schemas.microsoft.com/office/drawing/2014/main" id="{D5128088-74F4-409B-9915-9AE8E2E5E8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7544" y="5118652"/>
            <a:ext cx="507123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 defTabSz="914400">
              <a:buClrTx/>
              <a:buSzTx/>
              <a:defRPr/>
            </a:pPr>
            <a:r>
              <a:rPr lang="en-US" altLang="en-US" sz="16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ISTA</a:t>
            </a:r>
            <a:r>
              <a:rPr lang="en-US" altLang="en-US" sz="1600" dirty="0" smtClean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2</a:t>
            </a:r>
            <a:endParaRPr lang="en-US" altLang="en-US" sz="1600" dirty="0">
              <a:solidFill>
                <a:srgbClr val="000000"/>
              </a:solidFill>
              <a:latin typeface="Calibri" panose="020F0502020204030204" pitchFamily="34" charset="0"/>
              <a:ea typeface="+mn-ea"/>
            </a:endParaRPr>
          </a:p>
        </p:txBody>
      </p:sp>
      <p:sp>
        <p:nvSpPr>
          <p:cNvPr id="58" name="Rectangle 132">
            <a:extLst>
              <a:ext uri="{FF2B5EF4-FFF2-40B4-BE49-F238E27FC236}">
                <a16:creationId xmlns="" xmlns:a16="http://schemas.microsoft.com/office/drawing/2014/main" id="{24B9DED6-AF07-4283-ACD8-449CAF048F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68247" y="3944728"/>
            <a:ext cx="383759" cy="55245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9" name="Rectangle 133">
            <a:extLst>
              <a:ext uri="{FF2B5EF4-FFF2-40B4-BE49-F238E27FC236}">
                <a16:creationId xmlns="" xmlns:a16="http://schemas.microsoft.com/office/drawing/2014/main" id="{EF4888F9-57DB-41BB-B851-A09B9D91EA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60125" y="4026670"/>
            <a:ext cx="43237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5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UL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5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NDP</a:t>
            </a: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0" name="Rectangle 158">
            <a:extLst>
              <a:ext uri="{FF2B5EF4-FFF2-40B4-BE49-F238E27FC236}">
                <a16:creationId xmlns="" xmlns:a16="http://schemas.microsoft.com/office/drawing/2014/main" id="{1A9D9081-7B92-4E97-923A-6543FDCA7D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12109" y="4764927"/>
            <a:ext cx="382616" cy="55245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61" name="Rectangle 159">
            <a:extLst>
              <a:ext uri="{FF2B5EF4-FFF2-40B4-BE49-F238E27FC236}">
                <a16:creationId xmlns="" xmlns:a16="http://schemas.microsoft.com/office/drawing/2014/main" id="{057889DB-50F4-4C90-84B9-8DC8AB83F0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09937" y="4812205"/>
            <a:ext cx="38025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5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UL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5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NDP</a:t>
            </a: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2" name="Rectangle 52">
            <a:extLst>
              <a:ext uri="{FF2B5EF4-FFF2-40B4-BE49-F238E27FC236}">
                <a16:creationId xmlns="" xmlns:a16="http://schemas.microsoft.com/office/drawing/2014/main" id="{1B1C0EF1-A1C7-4D98-B12B-DEC91916F4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06922" y="2744221"/>
            <a:ext cx="529499" cy="81915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63" name="Rectangle 53">
            <a:extLst>
              <a:ext uri="{FF2B5EF4-FFF2-40B4-BE49-F238E27FC236}">
                <a16:creationId xmlns="" xmlns:a16="http://schemas.microsoft.com/office/drawing/2014/main" id="{15BC1A65-046C-402F-9902-A2D959115A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61009" y="2897476"/>
            <a:ext cx="44364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5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DL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5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NDPA</a:t>
            </a: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4" name="Rectangle 85">
            <a:extLst>
              <a:ext uri="{FF2B5EF4-FFF2-40B4-BE49-F238E27FC236}">
                <a16:creationId xmlns="" xmlns:a16="http://schemas.microsoft.com/office/drawing/2014/main" id="{2592C66C-CFDA-4903-B80B-2C9D284C94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28829" y="2745855"/>
            <a:ext cx="450592" cy="81915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65" name="Rectangle 86">
            <a:extLst>
              <a:ext uri="{FF2B5EF4-FFF2-40B4-BE49-F238E27FC236}">
                <a16:creationId xmlns="" xmlns:a16="http://schemas.microsoft.com/office/drawing/2014/main" id="{6552E1E5-EFEE-498A-8BB4-D8AD885EC5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84427" y="2861549"/>
            <a:ext cx="37964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105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US" altLang="en-US" sz="1400" dirty="0">
                <a:solidFill>
                  <a:srgbClr val="000000"/>
                </a:solidFill>
                <a:latin typeface="Calibri" panose="020F0502020204030204" pitchFamily="34" charset="0"/>
              </a:rPr>
              <a:t>UL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NDP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1400" dirty="0">
                <a:solidFill>
                  <a:srgbClr val="000000"/>
                </a:solidFill>
                <a:latin typeface="Calibri" panose="020F0502020204030204" pitchFamily="34" charset="0"/>
              </a:rPr>
              <a:t>TF</a:t>
            </a:r>
            <a:r>
              <a:rPr kumimoji="0" lang="en-US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</a:t>
            </a:r>
            <a:endParaRPr kumimoji="0" lang="en-US" altLang="en-US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6" name="Rectangle 52">
            <a:extLst>
              <a:ext uri="{FF2B5EF4-FFF2-40B4-BE49-F238E27FC236}">
                <a16:creationId xmlns="" xmlns:a16="http://schemas.microsoft.com/office/drawing/2014/main" id="{8CC8B88F-778B-4246-A3B1-A23169EC26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76458" y="3035052"/>
            <a:ext cx="723255" cy="53953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67" name="Rectangle 52">
            <a:extLst>
              <a:ext uri="{FF2B5EF4-FFF2-40B4-BE49-F238E27FC236}">
                <a16:creationId xmlns="" xmlns:a16="http://schemas.microsoft.com/office/drawing/2014/main" id="{8CC8B88F-778B-4246-A3B1-A23169EC26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99713" y="3035052"/>
            <a:ext cx="660289" cy="53953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68" name="Rectangle 53">
            <a:extLst>
              <a:ext uri="{FF2B5EF4-FFF2-40B4-BE49-F238E27FC236}">
                <a16:creationId xmlns="" xmlns:a16="http://schemas.microsoft.com/office/drawing/2014/main" id="{FC20DC54-EAED-4156-9C8D-9A8D0D08D9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49050" y="3196309"/>
            <a:ext cx="74209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1500" noProof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Preamble </a:t>
            </a:r>
            <a:endParaRPr kumimoji="0" lang="en-US" altLang="en-US" sz="15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69" name="Rectangle 53">
            <a:extLst>
              <a:ext uri="{FF2B5EF4-FFF2-40B4-BE49-F238E27FC236}">
                <a16:creationId xmlns="" xmlns:a16="http://schemas.microsoft.com/office/drawing/2014/main" id="{FC20DC54-EAED-4156-9C8D-9A8D0D08D9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57622" y="3184610"/>
            <a:ext cx="74209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15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HE LTF 1</a:t>
            </a:r>
            <a:r>
              <a:rPr lang="en-US" altLang="en-US" sz="1500" noProof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endParaRPr kumimoji="0" lang="en-US" altLang="en-US" sz="15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70" name="Rectangle 53">
            <a:extLst>
              <a:ext uri="{FF2B5EF4-FFF2-40B4-BE49-F238E27FC236}">
                <a16:creationId xmlns="" xmlns:a16="http://schemas.microsoft.com/office/drawing/2014/main" id="{FC20DC54-EAED-4156-9C8D-9A8D0D08D9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58811" y="3189405"/>
            <a:ext cx="74209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15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HE LTF 2</a:t>
            </a:r>
            <a:r>
              <a:rPr lang="en-US" altLang="en-US" sz="1500" noProof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endParaRPr kumimoji="0" lang="en-US" altLang="en-US" sz="15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71" name="Right Brace 70"/>
          <p:cNvSpPr/>
          <p:nvPr/>
        </p:nvSpPr>
        <p:spPr>
          <a:xfrm rot="16200000">
            <a:off x="6111005" y="1766814"/>
            <a:ext cx="239394" cy="2258600"/>
          </a:xfrm>
          <a:prstGeom prst="rightBrace">
            <a:avLst/>
          </a:prstGeom>
          <a:ln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2" name="Straight Arrow Connector 71"/>
          <p:cNvCxnSpPr/>
          <p:nvPr/>
        </p:nvCxnSpPr>
        <p:spPr>
          <a:xfrm>
            <a:off x="3752204" y="3760058"/>
            <a:ext cx="357960" cy="4613"/>
          </a:xfrm>
          <a:prstGeom prst="straightConnector1">
            <a:avLst/>
          </a:prstGeom>
          <a:ln w="22225">
            <a:solidFill>
              <a:schemeClr val="tx2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TextBox 72"/>
          <p:cNvSpPr txBox="1"/>
          <p:nvPr/>
        </p:nvSpPr>
        <p:spPr>
          <a:xfrm>
            <a:off x="3717153" y="3542171"/>
            <a:ext cx="43465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50" dirty="0" smtClean="0">
                <a:solidFill>
                  <a:schemeClr val="tx2"/>
                </a:solidFill>
              </a:rPr>
              <a:t>SIFS</a:t>
            </a:r>
            <a:endParaRPr lang="en-US" sz="1050" dirty="0" smtClean="0">
              <a:solidFill>
                <a:schemeClr val="tx2"/>
              </a:solidFill>
            </a:endParaRPr>
          </a:p>
        </p:txBody>
      </p:sp>
      <p:cxnSp>
        <p:nvCxnSpPr>
          <p:cNvPr id="74" name="Straight Arrow Connector 73"/>
          <p:cNvCxnSpPr/>
          <p:nvPr/>
        </p:nvCxnSpPr>
        <p:spPr>
          <a:xfrm>
            <a:off x="1406652" y="3745787"/>
            <a:ext cx="357960" cy="4613"/>
          </a:xfrm>
          <a:prstGeom prst="straightConnector1">
            <a:avLst/>
          </a:prstGeom>
          <a:ln w="22225">
            <a:solidFill>
              <a:schemeClr val="tx2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Box 74"/>
          <p:cNvSpPr txBox="1"/>
          <p:nvPr/>
        </p:nvSpPr>
        <p:spPr>
          <a:xfrm>
            <a:off x="1371602" y="3527900"/>
            <a:ext cx="43465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50" dirty="0" smtClean="0">
                <a:solidFill>
                  <a:schemeClr val="tx2"/>
                </a:solidFill>
              </a:rPr>
              <a:t>SIFS</a:t>
            </a:r>
            <a:endParaRPr lang="en-US" sz="1050" dirty="0" smtClean="0">
              <a:solidFill>
                <a:schemeClr val="tx2"/>
              </a:solidFill>
            </a:endParaRPr>
          </a:p>
        </p:txBody>
      </p:sp>
      <p:cxnSp>
        <p:nvCxnSpPr>
          <p:cNvPr id="76" name="Straight Arrow Connector 75"/>
          <p:cNvCxnSpPr/>
          <p:nvPr/>
        </p:nvCxnSpPr>
        <p:spPr>
          <a:xfrm>
            <a:off x="2185189" y="3751438"/>
            <a:ext cx="357960" cy="4613"/>
          </a:xfrm>
          <a:prstGeom prst="straightConnector1">
            <a:avLst/>
          </a:prstGeom>
          <a:ln w="22225">
            <a:solidFill>
              <a:schemeClr val="tx2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TextBox 76"/>
          <p:cNvSpPr txBox="1"/>
          <p:nvPr/>
        </p:nvSpPr>
        <p:spPr>
          <a:xfrm>
            <a:off x="2150139" y="3533551"/>
            <a:ext cx="43465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50" dirty="0" smtClean="0">
                <a:solidFill>
                  <a:schemeClr val="tx2"/>
                </a:solidFill>
              </a:rPr>
              <a:t>SIFS</a:t>
            </a:r>
            <a:endParaRPr lang="en-US" sz="1050" dirty="0" smtClean="0">
              <a:solidFill>
                <a:schemeClr val="tx2"/>
              </a:solidFill>
            </a:endParaRPr>
          </a:p>
        </p:txBody>
      </p:sp>
      <p:cxnSp>
        <p:nvCxnSpPr>
          <p:cNvPr id="78" name="Straight Arrow Connector 77"/>
          <p:cNvCxnSpPr/>
          <p:nvPr/>
        </p:nvCxnSpPr>
        <p:spPr>
          <a:xfrm>
            <a:off x="4664350" y="3760058"/>
            <a:ext cx="357960" cy="4613"/>
          </a:xfrm>
          <a:prstGeom prst="straightConnector1">
            <a:avLst/>
          </a:prstGeom>
          <a:ln w="22225">
            <a:solidFill>
              <a:schemeClr val="tx2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Box 78"/>
          <p:cNvSpPr txBox="1"/>
          <p:nvPr/>
        </p:nvSpPr>
        <p:spPr>
          <a:xfrm>
            <a:off x="4616375" y="3542171"/>
            <a:ext cx="43465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50" dirty="0" smtClean="0">
                <a:solidFill>
                  <a:schemeClr val="tx2"/>
                </a:solidFill>
              </a:rPr>
              <a:t>SIFS</a:t>
            </a:r>
            <a:endParaRPr lang="en-US" sz="1050" dirty="0" smtClean="0">
              <a:solidFill>
                <a:schemeClr val="tx2"/>
              </a:solidFill>
            </a:endParaRPr>
          </a:p>
        </p:txBody>
      </p:sp>
      <p:cxnSp>
        <p:nvCxnSpPr>
          <p:cNvPr id="80" name="Straight Arrow Connector 79"/>
          <p:cNvCxnSpPr/>
          <p:nvPr/>
        </p:nvCxnSpPr>
        <p:spPr>
          <a:xfrm>
            <a:off x="2963494" y="3742867"/>
            <a:ext cx="357960" cy="4613"/>
          </a:xfrm>
          <a:prstGeom prst="straightConnector1">
            <a:avLst/>
          </a:prstGeom>
          <a:ln w="22225">
            <a:solidFill>
              <a:schemeClr val="tx2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TextBox 80"/>
          <p:cNvSpPr txBox="1"/>
          <p:nvPr/>
        </p:nvSpPr>
        <p:spPr>
          <a:xfrm>
            <a:off x="2915520" y="3524980"/>
            <a:ext cx="43465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50" dirty="0" smtClean="0">
                <a:solidFill>
                  <a:schemeClr val="tx2"/>
                </a:solidFill>
              </a:rPr>
              <a:t>SIFS</a:t>
            </a:r>
            <a:endParaRPr lang="en-US" sz="1050" dirty="0" smtClean="0">
              <a:solidFill>
                <a:schemeClr val="tx2"/>
              </a:solidFill>
            </a:endParaRPr>
          </a:p>
        </p:txBody>
      </p:sp>
      <p:sp>
        <p:nvSpPr>
          <p:cNvPr id="82" name="Rectangle 85">
            <a:extLst>
              <a:ext uri="{FF2B5EF4-FFF2-40B4-BE49-F238E27FC236}">
                <a16:creationId xmlns="" xmlns:a16="http://schemas.microsoft.com/office/drawing/2014/main" id="{2592C66C-CFDA-4903-B80B-2C9D284C94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41888" y="2755440"/>
            <a:ext cx="450592" cy="81915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3" name="Rectangle 86">
            <a:extLst>
              <a:ext uri="{FF2B5EF4-FFF2-40B4-BE49-F238E27FC236}">
                <a16:creationId xmlns="" xmlns:a16="http://schemas.microsoft.com/office/drawing/2014/main" id="{6552E1E5-EFEE-498A-8BB4-D8AD885EC5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82787" y="3053854"/>
            <a:ext cx="37964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1400" noProof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DL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1400" noProof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LMR</a:t>
            </a:r>
            <a:r>
              <a:rPr kumimoji="0" lang="en-US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</a:t>
            </a:r>
            <a:endParaRPr kumimoji="0" lang="en-US" altLang="en-US" sz="3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cxnSp>
        <p:nvCxnSpPr>
          <p:cNvPr id="84" name="Straight Arrow Connector 83"/>
          <p:cNvCxnSpPr/>
          <p:nvPr/>
        </p:nvCxnSpPr>
        <p:spPr>
          <a:xfrm>
            <a:off x="7356337" y="3791382"/>
            <a:ext cx="357960" cy="4613"/>
          </a:xfrm>
          <a:prstGeom prst="straightConnector1">
            <a:avLst/>
          </a:prstGeom>
          <a:ln w="22225">
            <a:solidFill>
              <a:schemeClr val="tx2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TextBox 84"/>
          <p:cNvSpPr txBox="1"/>
          <p:nvPr/>
        </p:nvSpPr>
        <p:spPr>
          <a:xfrm>
            <a:off x="7308362" y="3573495"/>
            <a:ext cx="43465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50" dirty="0" smtClean="0">
                <a:solidFill>
                  <a:schemeClr val="tx2"/>
                </a:solidFill>
              </a:rPr>
              <a:t>SIFS</a:t>
            </a:r>
            <a:endParaRPr lang="en-US" sz="1050" dirty="0" smtClean="0">
              <a:solidFill>
                <a:schemeClr val="tx2"/>
              </a:solidFill>
            </a:endParaRPr>
          </a:p>
        </p:txBody>
      </p:sp>
      <p:sp>
        <p:nvSpPr>
          <p:cNvPr id="86" name="Line 90">
            <a:extLst>
              <a:ext uri="{FF2B5EF4-FFF2-40B4-BE49-F238E27FC236}">
                <a16:creationId xmlns="" xmlns:a16="http://schemas.microsoft.com/office/drawing/2014/main" id="{E66BC972-B9A3-4DAE-9732-634493D2AF9E}"/>
              </a:ext>
            </a:extLst>
          </p:cNvPr>
          <p:cNvSpPr>
            <a:spLocks noChangeShapeType="1"/>
          </p:cNvSpPr>
          <p:nvPr/>
        </p:nvSpPr>
        <p:spPr bwMode="auto">
          <a:xfrm>
            <a:off x="1036791" y="6277017"/>
            <a:ext cx="6749704" cy="35342"/>
          </a:xfrm>
          <a:prstGeom prst="line">
            <a:avLst/>
          </a:prstGeom>
          <a:noFill/>
          <a:ln w="9525" cap="rnd">
            <a:solidFill>
              <a:srgbClr val="40404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7" name="Rectangle 110">
            <a:extLst>
              <a:ext uri="{FF2B5EF4-FFF2-40B4-BE49-F238E27FC236}">
                <a16:creationId xmlns="" xmlns:a16="http://schemas.microsoft.com/office/drawing/2014/main" id="{D5128088-74F4-409B-9915-9AE8E2E5E8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7544" y="6083826"/>
            <a:ext cx="693211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 defTabSz="914400">
              <a:buClrTx/>
              <a:buSzTx/>
              <a:defRPr/>
            </a:pPr>
            <a:r>
              <a:rPr lang="en-US" altLang="en-US" sz="16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Attacker </a:t>
            </a:r>
            <a:endParaRPr lang="en-US" altLang="en-US" sz="1600" dirty="0">
              <a:solidFill>
                <a:srgbClr val="000000"/>
              </a:solidFill>
              <a:latin typeface="Calibri" panose="020F0502020204030204" pitchFamily="34" charset="0"/>
              <a:ea typeface="+mn-ea"/>
            </a:endParaRPr>
          </a:p>
        </p:txBody>
      </p:sp>
      <p:sp>
        <p:nvSpPr>
          <p:cNvPr id="88" name="Rectangle 52">
            <a:extLst>
              <a:ext uri="{FF2B5EF4-FFF2-40B4-BE49-F238E27FC236}">
                <a16:creationId xmlns="" xmlns:a16="http://schemas.microsoft.com/office/drawing/2014/main" id="{1B1C0EF1-A1C7-4D98-B12B-DEC91916F4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4509" y="5469283"/>
            <a:ext cx="529499" cy="819150"/>
          </a:xfrm>
          <a:prstGeom prst="rect">
            <a:avLst/>
          </a:prstGeom>
          <a:solidFill>
            <a:srgbClr val="FFC000"/>
          </a:solidFill>
          <a:ln w="9525" cap="rnd">
            <a:solidFill>
              <a:srgbClr val="404040"/>
            </a:solidFill>
            <a:prstDash val="dash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9" name="Rectangle 53">
            <a:extLst>
              <a:ext uri="{FF2B5EF4-FFF2-40B4-BE49-F238E27FC236}">
                <a16:creationId xmlns="" xmlns:a16="http://schemas.microsoft.com/office/drawing/2014/main" id="{15BC1A65-046C-402F-9902-A2D959115A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68595" y="5622538"/>
            <a:ext cx="44211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15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fake</a:t>
            </a:r>
            <a:endParaRPr kumimoji="0" lang="en-US" altLang="en-US" sz="15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5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NDPA</a:t>
            </a: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90" name="Rectangle 52">
            <a:extLst>
              <a:ext uri="{FF2B5EF4-FFF2-40B4-BE49-F238E27FC236}">
                <a16:creationId xmlns="" xmlns:a16="http://schemas.microsoft.com/office/drawing/2014/main" id="{8CC8B88F-778B-4246-A3B1-A23169EC26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20119" y="5768668"/>
            <a:ext cx="723255" cy="539538"/>
          </a:xfrm>
          <a:prstGeom prst="rect">
            <a:avLst/>
          </a:prstGeom>
          <a:solidFill>
            <a:srgbClr val="FFC000"/>
          </a:solidFill>
          <a:ln w="9525" cap="rnd">
            <a:solidFill>
              <a:srgbClr val="404040"/>
            </a:solidFill>
            <a:prstDash val="dash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91" name="Rectangle 53">
            <a:extLst>
              <a:ext uri="{FF2B5EF4-FFF2-40B4-BE49-F238E27FC236}">
                <a16:creationId xmlns="" xmlns:a16="http://schemas.microsoft.com/office/drawing/2014/main" id="{FC20DC54-EAED-4156-9C8D-9A8D0D08D9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01283" y="5918226"/>
            <a:ext cx="74209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15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HE LTF 1</a:t>
            </a:r>
            <a:r>
              <a:rPr lang="en-US" altLang="en-US" sz="1500" noProof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endParaRPr kumimoji="0" lang="en-US" altLang="en-US" sz="15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92" name="Rectangle 108">
            <a:extLst>
              <a:ext uri="{FF2B5EF4-FFF2-40B4-BE49-F238E27FC236}">
                <a16:creationId xmlns="" xmlns:a16="http://schemas.microsoft.com/office/drawing/2014/main" id="{7CB4EB41-2FC8-4990-9C43-56EB432EDB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691" y="1700808"/>
            <a:ext cx="8370934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altLang="en-US" sz="1600" dirty="0" smtClean="0">
                <a:solidFill>
                  <a:srgbClr val="000000"/>
                </a:solidFill>
                <a:latin typeface="+mj-lt"/>
              </a:rPr>
              <a:t>Fake NDPA: HE-LTF 1 to ISTA2 and HE-LTF2 to ISTA1</a:t>
            </a: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altLang="en-US" sz="1600" dirty="0" smtClean="0">
                <a:solidFill>
                  <a:srgbClr val="000000"/>
                </a:solidFill>
                <a:latin typeface="+mj-lt"/>
              </a:rPr>
              <a:t>Attacker copies HE-LTF1 of DL NDP and replays HE-LTF1 during HE-LTF2 of DL NDP</a:t>
            </a: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altLang="en-US" sz="1600" dirty="0" smtClean="0">
                <a:solidFill>
                  <a:srgbClr val="000000"/>
                </a:solidFill>
                <a:latin typeface="+mj-lt"/>
              </a:rPr>
              <a:t>ISTA1 is attacked and ISTA2 gets an invalid </a:t>
            </a:r>
            <a:r>
              <a:rPr lang="en-US" altLang="en-US" sz="1600" dirty="0" err="1" smtClean="0">
                <a:solidFill>
                  <a:srgbClr val="000000"/>
                </a:solidFill>
                <a:latin typeface="+mj-lt"/>
              </a:rPr>
              <a:t>ToA</a:t>
            </a:r>
            <a:r>
              <a:rPr lang="en-US" altLang="en-US" sz="1600" dirty="0" smtClean="0">
                <a:solidFill>
                  <a:srgbClr val="000000"/>
                </a:solidFill>
                <a:latin typeface="+mj-lt"/>
              </a:rPr>
              <a:t>  </a:t>
            </a: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93" name="Rectangle 4"/>
          <p:cNvSpPr txBox="1">
            <a:spLocks noChangeArrowheads="1"/>
          </p:cNvSpPr>
          <p:nvPr/>
        </p:nvSpPr>
        <p:spPr>
          <a:xfrm>
            <a:off x="755576" y="295090"/>
            <a:ext cx="1656183" cy="208115"/>
          </a:xfrm>
          <a:prstGeom prst="rect">
            <a:avLst/>
          </a:prstGeom>
          <a:ln/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lang="en-US" sz="1800" b="1" kern="120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lvl="3">
              <a:defRPr/>
            </a:pPr>
            <a:r>
              <a:rPr lang="en-US" dirty="0" smtClean="0"/>
              <a:t>Mar.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61832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Detection of Replay Attack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sz="2000" dirty="0" smtClean="0"/>
              <a:t>Option 1: NDPA frame includes SAC for authentication </a:t>
            </a:r>
          </a:p>
          <a:p>
            <a:pPr marL="685800" lvl="1"/>
            <a:r>
              <a:rPr lang="en-US" dirty="0" smtClean="0"/>
              <a:t>Requires to define SAC (16 bits) for UL NDP and DL NDP separately</a:t>
            </a:r>
          </a:p>
          <a:p>
            <a:pPr marL="685800" lvl="1"/>
            <a:r>
              <a:rPr lang="en-US" dirty="0" smtClean="0"/>
              <a:t>The sounding TF carries SAC for UL NDP and the NDPA carries SAC for DL NDP </a:t>
            </a:r>
          </a:p>
          <a:p>
            <a:pPr marL="1028700" lvl="2"/>
            <a:r>
              <a:rPr lang="en-US" dirty="0" smtClean="0"/>
              <a:t>Cause two modes for random bits generation for TB ranging (two SAC) and NTB ranging (single SAC) </a:t>
            </a:r>
          </a:p>
          <a:p>
            <a:pPr marL="685800" lvl="1"/>
            <a:r>
              <a:rPr lang="en-US" dirty="0" smtClean="0"/>
              <a:t>If ISTA receives NDPA with unknown SAC, ISTA will discard the NDPA</a:t>
            </a:r>
          </a:p>
          <a:p>
            <a:r>
              <a:rPr lang="en-US" sz="2000" dirty="0" smtClean="0"/>
              <a:t>Option 2: Include the HE-LTF allocation information in DL LMR</a:t>
            </a:r>
          </a:p>
          <a:p>
            <a:pPr lvl="1"/>
            <a:r>
              <a:rPr lang="en-US" dirty="0" smtClean="0"/>
              <a:t>Offset (6 bits), DL N_STS (3 bits) and DL Rep (3 bits) </a:t>
            </a:r>
          </a:p>
          <a:p>
            <a:pPr lvl="1"/>
            <a:r>
              <a:rPr lang="en-US" dirty="0" smtClean="0"/>
              <a:t>DL LMR is protected frame</a:t>
            </a:r>
          </a:p>
          <a:p>
            <a:pPr lvl="1"/>
            <a:r>
              <a:rPr lang="en-US" dirty="0" smtClean="0"/>
              <a:t>The ISTA compares the HE-LTF allocation information in NDPA and DL LMR</a:t>
            </a:r>
          </a:p>
          <a:p>
            <a:pPr lvl="2"/>
            <a:r>
              <a:rPr lang="en-US" dirty="0" smtClean="0"/>
              <a:t>If not match, ISTA will discard the measurements</a:t>
            </a:r>
            <a:endParaRPr lang="en-US" dirty="0"/>
          </a:p>
        </p:txBody>
      </p:sp>
      <p:sp>
        <p:nvSpPr>
          <p:cNvPr id="5" name="Rectangle 4"/>
          <p:cNvSpPr txBox="1">
            <a:spLocks noChangeArrowheads="1"/>
          </p:cNvSpPr>
          <p:nvPr/>
        </p:nvSpPr>
        <p:spPr>
          <a:xfrm>
            <a:off x="755576" y="295090"/>
            <a:ext cx="1656183" cy="208115"/>
          </a:xfrm>
          <a:prstGeom prst="rect">
            <a:avLst/>
          </a:prstGeom>
          <a:ln/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lang="en-US" sz="1800" b="1" kern="120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lvl="3">
              <a:defRPr/>
            </a:pPr>
            <a:r>
              <a:rPr lang="en-US" dirty="0" smtClean="0"/>
              <a:t>Mar.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84116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Detection of Replay </a:t>
            </a:r>
            <a:r>
              <a:rPr lang="en-US" dirty="0" smtClean="0"/>
              <a:t>Attack (cont’d)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sz="2000" dirty="0" smtClean="0"/>
              <a:t>Option 3: For each ISTA, define </a:t>
            </a:r>
            <a:r>
              <a:rPr lang="en-US" sz="2000" dirty="0" err="1" smtClean="0"/>
              <a:t>ToD</a:t>
            </a:r>
            <a:r>
              <a:rPr lang="en-US" sz="2000" dirty="0" smtClean="0"/>
              <a:t>/</a:t>
            </a:r>
            <a:r>
              <a:rPr lang="en-US" sz="2000" dirty="0" err="1" smtClean="0"/>
              <a:t>ToA</a:t>
            </a:r>
            <a:r>
              <a:rPr lang="en-US" sz="2000" dirty="0" smtClean="0"/>
              <a:t> of DL NDP separately based on the start of each ISTA’s HE-LTF field </a:t>
            </a:r>
            <a:endParaRPr lang="en-US" sz="2000" dirty="0"/>
          </a:p>
          <a:p>
            <a:pPr lvl="1"/>
            <a:r>
              <a:rPr lang="en-US" dirty="0" smtClean="0"/>
              <a:t>According to legacy FTM, the </a:t>
            </a:r>
            <a:r>
              <a:rPr lang="en-US" dirty="0" err="1" smtClean="0"/>
              <a:t>ToD</a:t>
            </a:r>
            <a:r>
              <a:rPr lang="en-US" dirty="0" smtClean="0"/>
              <a:t> /</a:t>
            </a:r>
            <a:r>
              <a:rPr lang="en-US" dirty="0" err="1" smtClean="0"/>
              <a:t>ToA</a:t>
            </a:r>
            <a:r>
              <a:rPr lang="en-US" dirty="0" smtClean="0"/>
              <a:t> of the DL NDP is defined based on the timing when the start of the preamble of the DL NDP appears at RSTA’s or ISTA’s s transmit or receive antenna connector  </a:t>
            </a:r>
          </a:p>
          <a:p>
            <a:pPr lvl="1"/>
            <a:r>
              <a:rPr lang="en-US" dirty="0" smtClean="0"/>
              <a:t>To detect the replay attacker, the RSTA and ISTA can define the </a:t>
            </a:r>
            <a:r>
              <a:rPr lang="en-US" dirty="0" err="1" smtClean="0"/>
              <a:t>ToD</a:t>
            </a:r>
            <a:r>
              <a:rPr lang="en-US" dirty="0" smtClean="0"/>
              <a:t> and </a:t>
            </a:r>
            <a:r>
              <a:rPr lang="en-US" dirty="0" err="1" smtClean="0"/>
              <a:t>ToA</a:t>
            </a:r>
            <a:r>
              <a:rPr lang="en-US" dirty="0" smtClean="0"/>
              <a:t> based on the start of the corresponding HE-LTF field</a:t>
            </a:r>
          </a:p>
          <a:p>
            <a:pPr lvl="2"/>
            <a:r>
              <a:rPr lang="en-US" dirty="0" smtClean="0"/>
              <a:t>The </a:t>
            </a:r>
            <a:r>
              <a:rPr lang="en-US" dirty="0" err="1" smtClean="0"/>
              <a:t>ToD</a:t>
            </a:r>
            <a:r>
              <a:rPr lang="en-US" dirty="0" smtClean="0"/>
              <a:t> is defined based on the timing when the start of the HE-LTF field appears at RSTA’s transmit antenna</a:t>
            </a:r>
          </a:p>
          <a:p>
            <a:pPr lvl="2"/>
            <a:r>
              <a:rPr lang="en-US" dirty="0" smtClean="0"/>
              <a:t>The </a:t>
            </a:r>
            <a:r>
              <a:rPr lang="en-US" dirty="0" err="1" smtClean="0"/>
              <a:t>ToA</a:t>
            </a:r>
            <a:r>
              <a:rPr lang="en-US" dirty="0" smtClean="0"/>
              <a:t> is defined based on the timing when the </a:t>
            </a:r>
            <a:r>
              <a:rPr lang="en-US" dirty="0"/>
              <a:t>start of the HE-LTF field appears at </a:t>
            </a:r>
            <a:r>
              <a:rPr lang="en-US" dirty="0" smtClean="0"/>
              <a:t>ISTA’s receive </a:t>
            </a:r>
            <a:r>
              <a:rPr lang="en-US" dirty="0"/>
              <a:t>antenna</a:t>
            </a:r>
            <a:r>
              <a:rPr lang="en-US" dirty="0" smtClean="0"/>
              <a:t> </a:t>
            </a:r>
          </a:p>
          <a:p>
            <a:pPr lvl="2"/>
            <a:r>
              <a:rPr lang="en-US" dirty="0"/>
              <a:t>When there exists replay attack, the RTT will be significantly increased, such that it can be detected. </a:t>
            </a:r>
          </a:p>
          <a:p>
            <a:pPr lvl="1"/>
            <a:r>
              <a:rPr lang="en-US" dirty="0"/>
              <a:t>Downside is it may need hardware change for </a:t>
            </a:r>
            <a:r>
              <a:rPr lang="en-US" dirty="0" smtClean="0"/>
              <a:t>derivation of </a:t>
            </a:r>
            <a:r>
              <a:rPr lang="en-US" dirty="0" err="1" smtClean="0"/>
              <a:t>ToD</a:t>
            </a:r>
            <a:r>
              <a:rPr lang="en-US" dirty="0" smtClean="0"/>
              <a:t>/</a:t>
            </a:r>
            <a:r>
              <a:rPr lang="en-US" dirty="0" err="1" smtClean="0"/>
              <a:t>ToA</a:t>
            </a:r>
            <a:r>
              <a:rPr lang="en-US" dirty="0" smtClean="0"/>
              <a:t> and if the real range is larger than 2160m, it may trigger false alarm </a:t>
            </a:r>
            <a:endParaRPr lang="en-US" dirty="0"/>
          </a:p>
          <a:p>
            <a:pPr lvl="2"/>
            <a:endParaRPr lang="en-US" dirty="0"/>
          </a:p>
        </p:txBody>
      </p:sp>
      <p:sp>
        <p:nvSpPr>
          <p:cNvPr id="5" name="Rectangle 4"/>
          <p:cNvSpPr txBox="1">
            <a:spLocks noChangeArrowheads="1"/>
          </p:cNvSpPr>
          <p:nvPr/>
        </p:nvSpPr>
        <p:spPr>
          <a:xfrm>
            <a:off x="755576" y="295090"/>
            <a:ext cx="1656183" cy="208115"/>
          </a:xfrm>
          <a:prstGeom prst="rect">
            <a:avLst/>
          </a:prstGeom>
          <a:ln/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lang="en-US" sz="1800" b="1" kern="120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lvl="3">
              <a:defRPr/>
            </a:pPr>
            <a:r>
              <a:rPr lang="en-US" dirty="0" smtClean="0"/>
              <a:t>Mar.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31380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 example for Option 3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Line 30">
            <a:extLst>
              <a:ext uri="{FF2B5EF4-FFF2-40B4-BE49-F238E27FC236}">
                <a16:creationId xmlns="" xmlns:a16="http://schemas.microsoft.com/office/drawing/2014/main" id="{F6A41C99-43FF-493B-A969-636AA063042F}"/>
              </a:ext>
            </a:extLst>
          </p:cNvPr>
          <p:cNvSpPr>
            <a:spLocks noChangeShapeType="1"/>
          </p:cNvSpPr>
          <p:nvPr/>
        </p:nvSpPr>
        <p:spPr bwMode="auto">
          <a:xfrm>
            <a:off x="890615" y="3701668"/>
            <a:ext cx="7156105" cy="25223"/>
          </a:xfrm>
          <a:prstGeom prst="line">
            <a:avLst/>
          </a:prstGeom>
          <a:noFill/>
          <a:ln w="9525" cap="rnd">
            <a:solidFill>
              <a:srgbClr val="40404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6" name="Line 33">
            <a:extLst>
              <a:ext uri="{FF2B5EF4-FFF2-40B4-BE49-F238E27FC236}">
                <a16:creationId xmlns="" xmlns:a16="http://schemas.microsoft.com/office/drawing/2014/main" id="{58D697DB-8B64-4CEA-B525-F67FB58A5C5D}"/>
              </a:ext>
            </a:extLst>
          </p:cNvPr>
          <p:cNvSpPr>
            <a:spLocks noChangeShapeType="1"/>
          </p:cNvSpPr>
          <p:nvPr/>
        </p:nvSpPr>
        <p:spPr bwMode="auto">
          <a:xfrm>
            <a:off x="890615" y="4638292"/>
            <a:ext cx="6749704" cy="23744"/>
          </a:xfrm>
          <a:prstGeom prst="line">
            <a:avLst/>
          </a:prstGeom>
          <a:noFill/>
          <a:ln w="9525" cap="rnd">
            <a:solidFill>
              <a:srgbClr val="40404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7" name="Rectangle 52">
            <a:extLst>
              <a:ext uri="{FF2B5EF4-FFF2-40B4-BE49-F238E27FC236}">
                <a16:creationId xmlns="" xmlns:a16="http://schemas.microsoft.com/office/drawing/2014/main" id="{8CC8B88F-778B-4246-A3B1-A23169EC26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39273" y="3179068"/>
            <a:ext cx="878673" cy="53102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Rectangle 53">
            <a:extLst>
              <a:ext uri="{FF2B5EF4-FFF2-40B4-BE49-F238E27FC236}">
                <a16:creationId xmlns="" xmlns:a16="http://schemas.microsoft.com/office/drawing/2014/main" id="{FC20DC54-EAED-4156-9C8D-9A8D0D08D9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3557" y="2708920"/>
            <a:ext cx="1285513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5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DL</a:t>
            </a:r>
            <a:r>
              <a:rPr kumimoji="0" lang="en-US" altLang="en-US" sz="1500" b="0" i="0" u="none" strike="noStrike" kern="120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 </a:t>
            </a:r>
            <a:r>
              <a:rPr kumimoji="0" lang="en-US" altLang="en-US" sz="15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NDP</a:t>
            </a: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9" name="Rectangle 85">
            <a:extLst>
              <a:ext uri="{FF2B5EF4-FFF2-40B4-BE49-F238E27FC236}">
                <a16:creationId xmlns="" xmlns:a16="http://schemas.microsoft.com/office/drawing/2014/main" id="{86F1AFCA-D524-4E00-8F1F-21146D4221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3959" y="2882133"/>
            <a:ext cx="458347" cy="81915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0" name="Rectangle 86">
            <a:extLst>
              <a:ext uri="{FF2B5EF4-FFF2-40B4-BE49-F238E27FC236}">
                <a16:creationId xmlns="" xmlns:a16="http://schemas.microsoft.com/office/drawing/2014/main" id="{964C33AD-063A-4215-A8D5-A18E6A0892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3309" y="3023754"/>
            <a:ext cx="37964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US" altLang="en-US" sz="1400" dirty="0">
                <a:solidFill>
                  <a:srgbClr val="000000"/>
                </a:solidFill>
                <a:latin typeface="Calibri" panose="020F0502020204030204" pitchFamily="34" charset="0"/>
              </a:rPr>
              <a:t>UL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NDP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1400" dirty="0">
                <a:solidFill>
                  <a:srgbClr val="000000"/>
                </a:solidFill>
                <a:latin typeface="Calibri" panose="020F0502020204030204" pitchFamily="34" charset="0"/>
              </a:rPr>
              <a:t>TF</a:t>
            </a:r>
            <a:r>
              <a:rPr kumimoji="0" lang="en-US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</a:t>
            </a:r>
            <a:endParaRPr kumimoji="0" lang="en-US" altLang="en-US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1" name="Line 90">
            <a:extLst>
              <a:ext uri="{FF2B5EF4-FFF2-40B4-BE49-F238E27FC236}">
                <a16:creationId xmlns="" xmlns:a16="http://schemas.microsoft.com/office/drawing/2014/main" id="{E66BC972-B9A3-4DAE-9732-634493D2AF9E}"/>
              </a:ext>
            </a:extLst>
          </p:cNvPr>
          <p:cNvSpPr>
            <a:spLocks noChangeShapeType="1"/>
          </p:cNvSpPr>
          <p:nvPr/>
        </p:nvSpPr>
        <p:spPr bwMode="auto">
          <a:xfrm>
            <a:off x="890615" y="5455859"/>
            <a:ext cx="6749704" cy="35342"/>
          </a:xfrm>
          <a:prstGeom prst="line">
            <a:avLst/>
          </a:prstGeom>
          <a:noFill/>
          <a:ln w="9525" cap="rnd">
            <a:solidFill>
              <a:srgbClr val="40404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2" name="Rectangle 107">
            <a:extLst>
              <a:ext uri="{FF2B5EF4-FFF2-40B4-BE49-F238E27FC236}">
                <a16:creationId xmlns="" xmlns:a16="http://schemas.microsoft.com/office/drawing/2014/main" id="{F3CB0F27-B89E-4536-B362-E61D0B1CD8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1899" y="3203229"/>
            <a:ext cx="625613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16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kumimoji="0" lang="en-US" alt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STA</a:t>
            </a:r>
            <a:endParaRPr kumimoji="0" lang="en-US" altLang="en-US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" name="Rectangle 110">
            <a:extLst>
              <a:ext uri="{FF2B5EF4-FFF2-40B4-BE49-F238E27FC236}">
                <a16:creationId xmlns="" xmlns:a16="http://schemas.microsoft.com/office/drawing/2014/main" id="{D5128088-74F4-409B-9915-9AE8E2E5E8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528" y="5262668"/>
            <a:ext cx="507123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 defTabSz="914400">
              <a:buClrTx/>
              <a:buSzTx/>
              <a:defRPr/>
            </a:pPr>
            <a:r>
              <a:rPr lang="en-US" altLang="en-US" sz="16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ISTA</a:t>
            </a:r>
            <a:r>
              <a:rPr lang="en-US" altLang="en-US" sz="1600" dirty="0" smtClean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2</a:t>
            </a:r>
            <a:endParaRPr lang="en-US" altLang="en-US" sz="1600" dirty="0">
              <a:solidFill>
                <a:srgbClr val="000000"/>
              </a:solidFill>
              <a:latin typeface="Calibri" panose="020F0502020204030204" pitchFamily="34" charset="0"/>
              <a:ea typeface="+mn-ea"/>
            </a:endParaRPr>
          </a:p>
        </p:txBody>
      </p:sp>
      <p:sp>
        <p:nvSpPr>
          <p:cNvPr id="14" name="Rectangle 132">
            <a:extLst>
              <a:ext uri="{FF2B5EF4-FFF2-40B4-BE49-F238E27FC236}">
                <a16:creationId xmlns="" xmlns:a16="http://schemas.microsoft.com/office/drawing/2014/main" id="{24B9DED6-AF07-4283-ACD8-449CAF048F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15590" y="4068729"/>
            <a:ext cx="383759" cy="55245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5" name="Rectangle 133">
            <a:extLst>
              <a:ext uri="{FF2B5EF4-FFF2-40B4-BE49-F238E27FC236}">
                <a16:creationId xmlns="" xmlns:a16="http://schemas.microsoft.com/office/drawing/2014/main" id="{EF4888F9-57DB-41BB-B851-A09B9D91EA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7468" y="4150671"/>
            <a:ext cx="43237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5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UL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5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NDP</a:t>
            </a: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6" name="Rectangle 158">
            <a:extLst>
              <a:ext uri="{FF2B5EF4-FFF2-40B4-BE49-F238E27FC236}">
                <a16:creationId xmlns="" xmlns:a16="http://schemas.microsoft.com/office/drawing/2014/main" id="{1A9D9081-7B92-4E97-923A-6543FDCA7D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59452" y="4908943"/>
            <a:ext cx="382616" cy="55245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7" name="Rectangle 159">
            <a:extLst>
              <a:ext uri="{FF2B5EF4-FFF2-40B4-BE49-F238E27FC236}">
                <a16:creationId xmlns="" xmlns:a16="http://schemas.microsoft.com/office/drawing/2014/main" id="{057889DB-50F4-4C90-84B9-8DC8AB83F0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57280" y="4956221"/>
            <a:ext cx="38025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5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UL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5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NDP</a:t>
            </a: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8" name="Rectangle 52">
            <a:extLst>
              <a:ext uri="{FF2B5EF4-FFF2-40B4-BE49-F238E27FC236}">
                <a16:creationId xmlns="" xmlns:a16="http://schemas.microsoft.com/office/drawing/2014/main" id="{1B1C0EF1-A1C7-4D98-B12B-DEC91916F4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4265" y="2888237"/>
            <a:ext cx="529499" cy="81915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9" name="Rectangle 53">
            <a:extLst>
              <a:ext uri="{FF2B5EF4-FFF2-40B4-BE49-F238E27FC236}">
                <a16:creationId xmlns="" xmlns:a16="http://schemas.microsoft.com/office/drawing/2014/main" id="{15BC1A65-046C-402F-9902-A2D959115A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08351" y="3041492"/>
            <a:ext cx="45479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5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DL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5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NDPA</a:t>
            </a: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0" name="Rectangle 85">
            <a:extLst>
              <a:ext uri="{FF2B5EF4-FFF2-40B4-BE49-F238E27FC236}">
                <a16:creationId xmlns="" xmlns:a16="http://schemas.microsoft.com/office/drawing/2014/main" id="{2592C66C-CFDA-4903-B80B-2C9D284C94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76172" y="2889871"/>
            <a:ext cx="450592" cy="81915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21" name="Rectangle 86">
            <a:extLst>
              <a:ext uri="{FF2B5EF4-FFF2-40B4-BE49-F238E27FC236}">
                <a16:creationId xmlns="" xmlns:a16="http://schemas.microsoft.com/office/drawing/2014/main" id="{6552E1E5-EFEE-498A-8BB4-D8AD885EC5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1770" y="3005565"/>
            <a:ext cx="37964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105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US" altLang="en-US" sz="1400" dirty="0">
                <a:solidFill>
                  <a:srgbClr val="000000"/>
                </a:solidFill>
                <a:latin typeface="Calibri" panose="020F0502020204030204" pitchFamily="34" charset="0"/>
              </a:rPr>
              <a:t>UL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NDP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1400" dirty="0">
                <a:solidFill>
                  <a:srgbClr val="000000"/>
                </a:solidFill>
                <a:latin typeface="Calibri" panose="020F0502020204030204" pitchFamily="34" charset="0"/>
              </a:rPr>
              <a:t>TF</a:t>
            </a:r>
            <a:r>
              <a:rPr kumimoji="0" lang="en-US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</a:t>
            </a:r>
            <a:endParaRPr kumimoji="0" lang="en-US" altLang="en-US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2" name="Rectangle 52">
            <a:extLst>
              <a:ext uri="{FF2B5EF4-FFF2-40B4-BE49-F238E27FC236}">
                <a16:creationId xmlns="" xmlns:a16="http://schemas.microsoft.com/office/drawing/2014/main" id="{8CC8B88F-778B-4246-A3B1-A23169EC26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23801" y="3179068"/>
            <a:ext cx="723255" cy="53953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23" name="Rectangle 52">
            <a:extLst>
              <a:ext uri="{FF2B5EF4-FFF2-40B4-BE49-F238E27FC236}">
                <a16:creationId xmlns="" xmlns:a16="http://schemas.microsoft.com/office/drawing/2014/main" id="{8CC8B88F-778B-4246-A3B1-A23169EC26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47056" y="3179068"/>
            <a:ext cx="660289" cy="53953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24" name="Rectangle 53">
            <a:extLst>
              <a:ext uri="{FF2B5EF4-FFF2-40B4-BE49-F238E27FC236}">
                <a16:creationId xmlns="" xmlns:a16="http://schemas.microsoft.com/office/drawing/2014/main" id="{FC20DC54-EAED-4156-9C8D-9A8D0D08D9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96393" y="3340325"/>
            <a:ext cx="74209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1500" noProof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Preamble </a:t>
            </a:r>
            <a:endParaRPr kumimoji="0" lang="en-US" altLang="en-US" sz="15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25" name="Rectangle 53">
            <a:extLst>
              <a:ext uri="{FF2B5EF4-FFF2-40B4-BE49-F238E27FC236}">
                <a16:creationId xmlns="" xmlns:a16="http://schemas.microsoft.com/office/drawing/2014/main" id="{FC20DC54-EAED-4156-9C8D-9A8D0D08D9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04965" y="3328626"/>
            <a:ext cx="74209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15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HE LTF 1</a:t>
            </a:r>
            <a:r>
              <a:rPr lang="en-US" altLang="en-US" sz="1500" noProof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endParaRPr kumimoji="0" lang="en-US" altLang="en-US" sz="15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26" name="Rectangle 53">
            <a:extLst>
              <a:ext uri="{FF2B5EF4-FFF2-40B4-BE49-F238E27FC236}">
                <a16:creationId xmlns="" xmlns:a16="http://schemas.microsoft.com/office/drawing/2014/main" id="{FC20DC54-EAED-4156-9C8D-9A8D0D08D9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06154" y="3333421"/>
            <a:ext cx="74209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15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HE LTF 2</a:t>
            </a:r>
            <a:r>
              <a:rPr lang="en-US" altLang="en-US" sz="1500" noProof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endParaRPr kumimoji="0" lang="en-US" altLang="en-US" sz="15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27" name="Right Brace 26"/>
          <p:cNvSpPr/>
          <p:nvPr/>
        </p:nvSpPr>
        <p:spPr>
          <a:xfrm rot="16200000">
            <a:off x="5958348" y="1910830"/>
            <a:ext cx="239394" cy="2258600"/>
          </a:xfrm>
          <a:prstGeom prst="rightBrace">
            <a:avLst/>
          </a:prstGeom>
          <a:ln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" name="Straight Arrow Connector 27"/>
          <p:cNvCxnSpPr/>
          <p:nvPr/>
        </p:nvCxnSpPr>
        <p:spPr>
          <a:xfrm>
            <a:off x="3599547" y="3904074"/>
            <a:ext cx="357960" cy="4613"/>
          </a:xfrm>
          <a:prstGeom prst="straightConnector1">
            <a:avLst/>
          </a:prstGeom>
          <a:ln w="22225">
            <a:solidFill>
              <a:schemeClr val="tx2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3564496" y="3686187"/>
            <a:ext cx="43465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50" dirty="0" smtClean="0">
                <a:solidFill>
                  <a:schemeClr val="tx2"/>
                </a:solidFill>
              </a:rPr>
              <a:t>SIFS</a:t>
            </a:r>
            <a:endParaRPr lang="en-US" sz="1050" dirty="0" smtClean="0">
              <a:solidFill>
                <a:schemeClr val="tx2"/>
              </a:solidFill>
            </a:endParaRPr>
          </a:p>
        </p:txBody>
      </p:sp>
      <p:cxnSp>
        <p:nvCxnSpPr>
          <p:cNvPr id="30" name="Straight Arrow Connector 29"/>
          <p:cNvCxnSpPr/>
          <p:nvPr/>
        </p:nvCxnSpPr>
        <p:spPr>
          <a:xfrm>
            <a:off x="1253995" y="3889803"/>
            <a:ext cx="357960" cy="4613"/>
          </a:xfrm>
          <a:prstGeom prst="straightConnector1">
            <a:avLst/>
          </a:prstGeom>
          <a:ln w="22225">
            <a:solidFill>
              <a:schemeClr val="tx2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1218945" y="3671916"/>
            <a:ext cx="43465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50" dirty="0" smtClean="0">
                <a:solidFill>
                  <a:schemeClr val="tx2"/>
                </a:solidFill>
              </a:rPr>
              <a:t>SIFS</a:t>
            </a:r>
            <a:endParaRPr lang="en-US" sz="1050" dirty="0" smtClean="0">
              <a:solidFill>
                <a:schemeClr val="tx2"/>
              </a:solidFill>
            </a:endParaRPr>
          </a:p>
        </p:txBody>
      </p:sp>
      <p:cxnSp>
        <p:nvCxnSpPr>
          <p:cNvPr id="32" name="Straight Arrow Connector 31"/>
          <p:cNvCxnSpPr/>
          <p:nvPr/>
        </p:nvCxnSpPr>
        <p:spPr>
          <a:xfrm>
            <a:off x="2032532" y="3895454"/>
            <a:ext cx="357960" cy="4613"/>
          </a:xfrm>
          <a:prstGeom prst="straightConnector1">
            <a:avLst/>
          </a:prstGeom>
          <a:ln w="22225">
            <a:solidFill>
              <a:schemeClr val="tx2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1997482" y="3677567"/>
            <a:ext cx="43465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50" dirty="0" smtClean="0">
                <a:solidFill>
                  <a:schemeClr val="tx2"/>
                </a:solidFill>
              </a:rPr>
              <a:t>SIFS</a:t>
            </a:r>
            <a:endParaRPr lang="en-US" sz="1050" dirty="0" smtClean="0">
              <a:solidFill>
                <a:schemeClr val="tx2"/>
              </a:solidFill>
            </a:endParaRPr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4511693" y="3904074"/>
            <a:ext cx="357960" cy="4613"/>
          </a:xfrm>
          <a:prstGeom prst="straightConnector1">
            <a:avLst/>
          </a:prstGeom>
          <a:ln w="22225">
            <a:solidFill>
              <a:schemeClr val="tx2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4463718" y="3686187"/>
            <a:ext cx="43465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50" dirty="0" smtClean="0">
                <a:solidFill>
                  <a:schemeClr val="tx2"/>
                </a:solidFill>
              </a:rPr>
              <a:t>SIFS</a:t>
            </a:r>
            <a:endParaRPr lang="en-US" sz="1050" dirty="0" smtClean="0">
              <a:solidFill>
                <a:schemeClr val="tx2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2810837" y="3886883"/>
            <a:ext cx="357960" cy="4613"/>
          </a:xfrm>
          <a:prstGeom prst="straightConnector1">
            <a:avLst/>
          </a:prstGeom>
          <a:ln w="22225">
            <a:solidFill>
              <a:schemeClr val="tx2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2762863" y="3668996"/>
            <a:ext cx="43465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50" dirty="0" smtClean="0">
                <a:solidFill>
                  <a:schemeClr val="tx2"/>
                </a:solidFill>
              </a:rPr>
              <a:t>SIFS</a:t>
            </a:r>
            <a:endParaRPr lang="en-US" sz="1050" dirty="0" smtClean="0">
              <a:solidFill>
                <a:schemeClr val="tx2"/>
              </a:solidFill>
            </a:endParaRPr>
          </a:p>
        </p:txBody>
      </p:sp>
      <p:sp>
        <p:nvSpPr>
          <p:cNvPr id="38" name="Rectangle 85">
            <a:extLst>
              <a:ext uri="{FF2B5EF4-FFF2-40B4-BE49-F238E27FC236}">
                <a16:creationId xmlns="" xmlns:a16="http://schemas.microsoft.com/office/drawing/2014/main" id="{2592C66C-CFDA-4903-B80B-2C9D284C94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89231" y="2899456"/>
            <a:ext cx="450592" cy="81915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39" name="Rectangle 86">
            <a:extLst>
              <a:ext uri="{FF2B5EF4-FFF2-40B4-BE49-F238E27FC236}">
                <a16:creationId xmlns="" xmlns:a16="http://schemas.microsoft.com/office/drawing/2014/main" id="{6552E1E5-EFEE-498A-8BB4-D8AD885EC5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30130" y="3197870"/>
            <a:ext cx="37964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1400" noProof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DL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1400" noProof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LMR</a:t>
            </a:r>
            <a:r>
              <a:rPr kumimoji="0" lang="en-US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</a:t>
            </a:r>
            <a:endParaRPr kumimoji="0" lang="en-US" altLang="en-US" sz="3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cxnSp>
        <p:nvCxnSpPr>
          <p:cNvPr id="40" name="Straight Arrow Connector 39"/>
          <p:cNvCxnSpPr/>
          <p:nvPr/>
        </p:nvCxnSpPr>
        <p:spPr>
          <a:xfrm>
            <a:off x="7203680" y="3935398"/>
            <a:ext cx="357960" cy="4613"/>
          </a:xfrm>
          <a:prstGeom prst="straightConnector1">
            <a:avLst/>
          </a:prstGeom>
          <a:ln w="22225">
            <a:solidFill>
              <a:schemeClr val="tx2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7155705" y="3717511"/>
            <a:ext cx="43465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50" dirty="0" smtClean="0">
                <a:solidFill>
                  <a:schemeClr val="tx2"/>
                </a:solidFill>
              </a:rPr>
              <a:t>SIFS</a:t>
            </a:r>
            <a:endParaRPr lang="en-US" sz="1050" dirty="0" smtClean="0">
              <a:solidFill>
                <a:schemeClr val="tx2"/>
              </a:solidFill>
            </a:endParaRPr>
          </a:p>
        </p:txBody>
      </p:sp>
      <p:sp>
        <p:nvSpPr>
          <p:cNvPr id="42" name="Left Brace 41"/>
          <p:cNvSpPr/>
          <p:nvPr/>
        </p:nvSpPr>
        <p:spPr>
          <a:xfrm rot="16200000">
            <a:off x="6047419" y="3664555"/>
            <a:ext cx="257182" cy="519980"/>
          </a:xfrm>
          <a:prstGeom prst="leftBrace">
            <a:avLst>
              <a:gd name="adj1" fmla="val 8333"/>
              <a:gd name="adj2" fmla="val 45120"/>
            </a:avLst>
          </a:prstGeom>
          <a:ln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Left Brace 42"/>
          <p:cNvSpPr/>
          <p:nvPr/>
        </p:nvSpPr>
        <p:spPr>
          <a:xfrm rot="16200000">
            <a:off x="6738679" y="3679760"/>
            <a:ext cx="297989" cy="519980"/>
          </a:xfrm>
          <a:prstGeom prst="leftBrace">
            <a:avLst>
              <a:gd name="adj1" fmla="val 8333"/>
              <a:gd name="adj2" fmla="val 45120"/>
            </a:avLst>
          </a:prstGeom>
          <a:ln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108">
            <a:extLst>
              <a:ext uri="{FF2B5EF4-FFF2-40B4-BE49-F238E27FC236}">
                <a16:creationId xmlns="" xmlns:a16="http://schemas.microsoft.com/office/drawing/2014/main" id="{7CB4EB41-2FC8-4990-9C43-56EB432EDB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16020" y="4076898"/>
            <a:ext cx="462511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16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I</a:t>
            </a:r>
            <a:r>
              <a:rPr lang="en-US" altLang="en-US" sz="1600" noProof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STA1</a:t>
            </a:r>
            <a:r>
              <a:rPr kumimoji="0" lang="en-US" alt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</a:t>
            </a: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5" name="Rectangle 110">
            <a:extLst>
              <a:ext uri="{FF2B5EF4-FFF2-40B4-BE49-F238E27FC236}">
                <a16:creationId xmlns="" xmlns:a16="http://schemas.microsoft.com/office/drawing/2014/main" id="{D5128088-74F4-409B-9915-9AE8E2E5E8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68590" y="4083524"/>
            <a:ext cx="507123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 defTabSz="914400">
              <a:buClrTx/>
              <a:buSzTx/>
              <a:defRPr/>
            </a:pPr>
            <a:r>
              <a:rPr lang="en-US" altLang="en-US" sz="16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ISTA</a:t>
            </a:r>
            <a:r>
              <a:rPr lang="en-US" altLang="en-US" sz="1600" dirty="0" smtClean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2</a:t>
            </a:r>
            <a:endParaRPr lang="en-US" altLang="en-US" sz="1600" dirty="0">
              <a:solidFill>
                <a:srgbClr val="000000"/>
              </a:solidFill>
              <a:latin typeface="Calibri" panose="020F0502020204030204" pitchFamily="34" charset="0"/>
              <a:ea typeface="+mn-ea"/>
            </a:endParaRPr>
          </a:p>
        </p:txBody>
      </p:sp>
      <p:sp>
        <p:nvSpPr>
          <p:cNvPr id="46" name="Rectangle 108">
            <a:extLst>
              <a:ext uri="{FF2B5EF4-FFF2-40B4-BE49-F238E27FC236}">
                <a16:creationId xmlns="" xmlns:a16="http://schemas.microsoft.com/office/drawing/2014/main" id="{7CB4EB41-2FC8-4990-9C43-56EB432EDB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528" y="4500170"/>
            <a:ext cx="462511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16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I</a:t>
            </a:r>
            <a:r>
              <a:rPr lang="en-US" altLang="en-US" sz="1600" noProof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STA1</a:t>
            </a:r>
            <a:r>
              <a:rPr kumimoji="0" lang="en-US" alt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</a:t>
            </a: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cxnSp>
        <p:nvCxnSpPr>
          <p:cNvPr id="48" name="Straight Connector 47"/>
          <p:cNvCxnSpPr/>
          <p:nvPr/>
        </p:nvCxnSpPr>
        <p:spPr bwMode="auto">
          <a:xfrm flipH="1">
            <a:off x="5079693" y="3717511"/>
            <a:ext cx="738254" cy="1939181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rgbClr val="00B050"/>
            </a:solidFill>
            <a:prstDash val="dash"/>
            <a:round/>
            <a:headEnd type="arrow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" name="Straight Connector 51"/>
          <p:cNvCxnSpPr/>
          <p:nvPr/>
        </p:nvCxnSpPr>
        <p:spPr bwMode="auto">
          <a:xfrm flipH="1">
            <a:off x="5872325" y="3739847"/>
            <a:ext cx="684123" cy="1995884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chemeClr val="accent2"/>
            </a:solidFill>
            <a:prstDash val="dash"/>
            <a:round/>
            <a:headEnd type="arrow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5" name="Rectangle 86">
            <a:extLst>
              <a:ext uri="{FF2B5EF4-FFF2-40B4-BE49-F238E27FC236}">
                <a16:creationId xmlns="" xmlns:a16="http://schemas.microsoft.com/office/drawing/2014/main" id="{6552E1E5-EFEE-498A-8BB4-D8AD885EC5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23928" y="5734417"/>
            <a:ext cx="1419184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1400" noProof="0" dirty="0" smtClean="0">
                <a:solidFill>
                  <a:srgbClr val="00B050"/>
                </a:solidFill>
                <a:latin typeface="Calibri" panose="020F0502020204030204" pitchFamily="34" charset="0"/>
              </a:rPr>
              <a:t>Reference point for ISTA1 </a:t>
            </a:r>
            <a:r>
              <a:rPr lang="en-US" altLang="en-US" sz="1400" noProof="0" dirty="0" err="1" smtClean="0">
                <a:solidFill>
                  <a:srgbClr val="00B050"/>
                </a:solidFill>
                <a:latin typeface="Calibri" panose="020F0502020204030204" pitchFamily="34" charset="0"/>
              </a:rPr>
              <a:t>ToD</a:t>
            </a:r>
            <a:r>
              <a:rPr lang="en-US" altLang="en-US" sz="1400" noProof="0" dirty="0" smtClean="0">
                <a:solidFill>
                  <a:srgbClr val="00B050"/>
                </a:solidFill>
                <a:latin typeface="Calibri" panose="020F0502020204030204" pitchFamily="34" charset="0"/>
              </a:rPr>
              <a:t> and </a:t>
            </a:r>
            <a:r>
              <a:rPr lang="en-US" altLang="en-US" sz="1400" noProof="0" dirty="0" err="1" smtClean="0">
                <a:solidFill>
                  <a:srgbClr val="00B050"/>
                </a:solidFill>
                <a:latin typeface="Calibri" panose="020F0502020204030204" pitchFamily="34" charset="0"/>
              </a:rPr>
              <a:t>ToA</a:t>
            </a:r>
            <a:r>
              <a:rPr kumimoji="0" lang="en-US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 panose="020F0502020204030204" pitchFamily="34" charset="0"/>
              </a:rPr>
              <a:t> </a:t>
            </a:r>
            <a:endParaRPr kumimoji="0" lang="en-US" altLang="en-US" sz="1400" b="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</a:endParaRPr>
          </a:p>
        </p:txBody>
      </p:sp>
      <p:sp>
        <p:nvSpPr>
          <p:cNvPr id="56" name="Rectangle 86">
            <a:extLst>
              <a:ext uri="{FF2B5EF4-FFF2-40B4-BE49-F238E27FC236}">
                <a16:creationId xmlns="" xmlns:a16="http://schemas.microsoft.com/office/drawing/2014/main" id="{6552E1E5-EFEE-498A-8BB4-D8AD885EC5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3557" y="5733256"/>
            <a:ext cx="1520564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1400" noProof="0" dirty="0" smtClean="0">
                <a:solidFill>
                  <a:schemeClr val="accent2"/>
                </a:solidFill>
                <a:latin typeface="Calibri" panose="020F0502020204030204" pitchFamily="34" charset="0"/>
              </a:rPr>
              <a:t>Reference point for ISTA2 </a:t>
            </a:r>
            <a:r>
              <a:rPr lang="en-US" altLang="en-US" sz="1400" noProof="0" dirty="0" err="1" smtClean="0">
                <a:solidFill>
                  <a:schemeClr val="accent2"/>
                </a:solidFill>
                <a:latin typeface="Calibri" panose="020F0502020204030204" pitchFamily="34" charset="0"/>
              </a:rPr>
              <a:t>ToD</a:t>
            </a:r>
            <a:r>
              <a:rPr lang="en-US" altLang="en-US" sz="1400" noProof="0" dirty="0" smtClean="0">
                <a:solidFill>
                  <a:schemeClr val="accent2"/>
                </a:solidFill>
                <a:latin typeface="Calibri" panose="020F0502020204030204" pitchFamily="34" charset="0"/>
              </a:rPr>
              <a:t> and </a:t>
            </a:r>
            <a:r>
              <a:rPr lang="en-US" altLang="en-US" sz="1400" noProof="0" dirty="0" err="1" smtClean="0">
                <a:solidFill>
                  <a:schemeClr val="accent2"/>
                </a:solidFill>
                <a:latin typeface="Calibri" panose="020F0502020204030204" pitchFamily="34" charset="0"/>
              </a:rPr>
              <a:t>ToA</a:t>
            </a:r>
            <a:r>
              <a:rPr kumimoji="0" lang="en-US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Calibri" panose="020F0502020204030204" pitchFamily="34" charset="0"/>
              </a:rPr>
              <a:t> </a:t>
            </a:r>
            <a:endParaRPr kumimoji="0" lang="en-US" altLang="en-US" sz="1400" b="0" i="0" u="none" strike="noStrike" kern="1200" cap="none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</a:endParaRPr>
          </a:p>
        </p:txBody>
      </p:sp>
      <p:cxnSp>
        <p:nvCxnSpPr>
          <p:cNvPr id="58" name="Straight Connector 57"/>
          <p:cNvCxnSpPr/>
          <p:nvPr/>
        </p:nvCxnSpPr>
        <p:spPr bwMode="auto">
          <a:xfrm flipH="1">
            <a:off x="5817946" y="3179068"/>
            <a:ext cx="7021" cy="538443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" name="Straight Connector 59"/>
          <p:cNvCxnSpPr/>
          <p:nvPr/>
        </p:nvCxnSpPr>
        <p:spPr bwMode="auto">
          <a:xfrm flipH="1">
            <a:off x="6539311" y="3190921"/>
            <a:ext cx="7021" cy="538443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3" name="Rectangle 108">
            <a:extLst>
              <a:ext uri="{FF2B5EF4-FFF2-40B4-BE49-F238E27FC236}">
                <a16:creationId xmlns="" xmlns:a16="http://schemas.microsoft.com/office/drawing/2014/main" id="{7CB4EB41-2FC8-4990-9C43-56EB432EDB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691" y="1700808"/>
            <a:ext cx="837093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285750" lvl="0" indent="-285750">
              <a:buFont typeface="Arial" panose="020B0604020202020204" pitchFamily="34" charset="0"/>
              <a:buChar char="•"/>
              <a:defRPr/>
            </a:pPr>
            <a:r>
              <a:rPr lang="en-US" altLang="en-US" sz="1800" dirty="0" smtClean="0">
                <a:solidFill>
                  <a:srgbClr val="000000"/>
                </a:solidFill>
                <a:latin typeface="+mj-lt"/>
              </a:rPr>
              <a:t>In DL NDP, the reference point for ISTA1’s and ISTA2’s </a:t>
            </a:r>
            <a:r>
              <a:rPr lang="en-US" altLang="en-US" sz="1800" dirty="0" err="1" smtClean="0">
                <a:solidFill>
                  <a:srgbClr val="000000"/>
                </a:solidFill>
                <a:latin typeface="+mj-lt"/>
              </a:rPr>
              <a:t>ToA</a:t>
            </a:r>
            <a:r>
              <a:rPr lang="en-US" altLang="en-US" sz="1800" dirty="0" smtClean="0">
                <a:solidFill>
                  <a:srgbClr val="000000"/>
                </a:solidFill>
                <a:latin typeface="+mj-lt"/>
              </a:rPr>
              <a:t> and </a:t>
            </a:r>
            <a:r>
              <a:rPr lang="en-US" altLang="en-US" sz="1800" dirty="0" err="1" smtClean="0">
                <a:solidFill>
                  <a:srgbClr val="000000"/>
                </a:solidFill>
                <a:latin typeface="+mj-lt"/>
              </a:rPr>
              <a:t>ToD</a:t>
            </a: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53" name="Rectangle 4"/>
          <p:cNvSpPr txBox="1">
            <a:spLocks noChangeArrowheads="1"/>
          </p:cNvSpPr>
          <p:nvPr/>
        </p:nvSpPr>
        <p:spPr>
          <a:xfrm>
            <a:off x="755576" y="295090"/>
            <a:ext cx="1656183" cy="208115"/>
          </a:xfrm>
          <a:prstGeom prst="rect">
            <a:avLst/>
          </a:prstGeom>
          <a:ln/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lang="en-US" sz="1800" b="1" kern="120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lvl="3">
              <a:defRPr/>
            </a:pPr>
            <a:r>
              <a:rPr lang="en-US" dirty="0" smtClean="0"/>
              <a:t>Mar.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30097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 example for Option 3 (cont’d)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noFill/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13" name="Rectangle 108">
            <a:extLst>
              <a:ext uri="{FF2B5EF4-FFF2-40B4-BE49-F238E27FC236}">
                <a16:creationId xmlns="" xmlns:a16="http://schemas.microsoft.com/office/drawing/2014/main" id="{7CB4EB41-2FC8-4990-9C43-56EB432EDB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691" y="1556792"/>
            <a:ext cx="772713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20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US" altLang="en-US" sz="20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        </a:t>
            </a: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8" name="Line 30">
            <a:extLst>
              <a:ext uri="{FF2B5EF4-FFF2-40B4-BE49-F238E27FC236}">
                <a16:creationId xmlns="" xmlns:a16="http://schemas.microsoft.com/office/drawing/2014/main" id="{F6A41C99-43FF-493B-A969-636AA063042F}"/>
              </a:ext>
            </a:extLst>
          </p:cNvPr>
          <p:cNvSpPr>
            <a:spLocks noChangeShapeType="1"/>
          </p:cNvSpPr>
          <p:nvPr/>
        </p:nvSpPr>
        <p:spPr bwMode="auto">
          <a:xfrm>
            <a:off x="1043272" y="3679658"/>
            <a:ext cx="7156105" cy="25223"/>
          </a:xfrm>
          <a:prstGeom prst="line">
            <a:avLst/>
          </a:prstGeom>
          <a:noFill/>
          <a:ln w="9525" cap="rnd">
            <a:solidFill>
              <a:srgbClr val="40404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49" name="Line 33">
            <a:extLst>
              <a:ext uri="{FF2B5EF4-FFF2-40B4-BE49-F238E27FC236}">
                <a16:creationId xmlns="" xmlns:a16="http://schemas.microsoft.com/office/drawing/2014/main" id="{58D697DB-8B64-4CEA-B525-F67FB58A5C5D}"/>
              </a:ext>
            </a:extLst>
          </p:cNvPr>
          <p:cNvSpPr>
            <a:spLocks noChangeShapeType="1"/>
          </p:cNvSpPr>
          <p:nvPr/>
        </p:nvSpPr>
        <p:spPr bwMode="auto">
          <a:xfrm>
            <a:off x="1043272" y="4616282"/>
            <a:ext cx="6749704" cy="23744"/>
          </a:xfrm>
          <a:prstGeom prst="line">
            <a:avLst/>
          </a:prstGeom>
          <a:noFill/>
          <a:ln w="9525" cap="rnd">
            <a:solidFill>
              <a:srgbClr val="40404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0" name="Rectangle 52">
            <a:extLst>
              <a:ext uri="{FF2B5EF4-FFF2-40B4-BE49-F238E27FC236}">
                <a16:creationId xmlns="" xmlns:a16="http://schemas.microsoft.com/office/drawing/2014/main" id="{8CC8B88F-778B-4246-A3B1-A23169EC26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91930" y="3157058"/>
            <a:ext cx="878673" cy="53102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1" name="Rectangle 53">
            <a:extLst>
              <a:ext uri="{FF2B5EF4-FFF2-40B4-BE49-F238E27FC236}">
                <a16:creationId xmlns="" xmlns:a16="http://schemas.microsoft.com/office/drawing/2014/main" id="{FC20DC54-EAED-4156-9C8D-9A8D0D08D9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6214" y="2686910"/>
            <a:ext cx="1285513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5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DL</a:t>
            </a:r>
            <a:r>
              <a:rPr kumimoji="0" lang="en-US" altLang="en-US" sz="1500" b="0" i="0" u="none" strike="noStrike" kern="120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 </a:t>
            </a:r>
            <a:r>
              <a:rPr kumimoji="0" lang="en-US" altLang="en-US" sz="15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NDP</a:t>
            </a: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2" name="Rectangle 85">
            <a:extLst>
              <a:ext uri="{FF2B5EF4-FFF2-40B4-BE49-F238E27FC236}">
                <a16:creationId xmlns="" xmlns:a16="http://schemas.microsoft.com/office/drawing/2014/main" id="{86F1AFCA-D524-4E00-8F1F-21146D4221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6616" y="2860123"/>
            <a:ext cx="458347" cy="81915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3" name="Rectangle 86">
            <a:extLst>
              <a:ext uri="{FF2B5EF4-FFF2-40B4-BE49-F238E27FC236}">
                <a16:creationId xmlns="" xmlns:a16="http://schemas.microsoft.com/office/drawing/2014/main" id="{964C33AD-063A-4215-A8D5-A18E6A0892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5966" y="3001744"/>
            <a:ext cx="37964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US" altLang="en-US" sz="1400" dirty="0">
                <a:solidFill>
                  <a:srgbClr val="000000"/>
                </a:solidFill>
                <a:latin typeface="Calibri" panose="020F0502020204030204" pitchFamily="34" charset="0"/>
              </a:rPr>
              <a:t>UL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NDP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1400" dirty="0">
                <a:solidFill>
                  <a:srgbClr val="000000"/>
                </a:solidFill>
                <a:latin typeface="Calibri" panose="020F0502020204030204" pitchFamily="34" charset="0"/>
              </a:rPr>
              <a:t>TF</a:t>
            </a:r>
            <a:r>
              <a:rPr kumimoji="0" lang="en-US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</a:t>
            </a:r>
            <a:endParaRPr kumimoji="0" lang="en-US" altLang="en-US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4" name="Line 90">
            <a:extLst>
              <a:ext uri="{FF2B5EF4-FFF2-40B4-BE49-F238E27FC236}">
                <a16:creationId xmlns="" xmlns:a16="http://schemas.microsoft.com/office/drawing/2014/main" id="{E66BC972-B9A3-4DAE-9732-634493D2AF9E}"/>
              </a:ext>
            </a:extLst>
          </p:cNvPr>
          <p:cNvSpPr>
            <a:spLocks noChangeShapeType="1"/>
          </p:cNvSpPr>
          <p:nvPr/>
        </p:nvSpPr>
        <p:spPr bwMode="auto">
          <a:xfrm>
            <a:off x="1043272" y="5433849"/>
            <a:ext cx="6749704" cy="35342"/>
          </a:xfrm>
          <a:prstGeom prst="line">
            <a:avLst/>
          </a:prstGeom>
          <a:noFill/>
          <a:ln w="9525" cap="rnd">
            <a:solidFill>
              <a:srgbClr val="40404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5" name="Rectangle 107">
            <a:extLst>
              <a:ext uri="{FF2B5EF4-FFF2-40B4-BE49-F238E27FC236}">
                <a16:creationId xmlns="" xmlns:a16="http://schemas.microsoft.com/office/drawing/2014/main" id="{F3CB0F27-B89E-4536-B362-E61D0B1CD8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4556" y="3181219"/>
            <a:ext cx="625613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16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kumimoji="0" lang="en-US" alt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STA</a:t>
            </a:r>
            <a:endParaRPr kumimoji="0" lang="en-US" altLang="en-US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6" name="Rectangle 108">
            <a:extLst>
              <a:ext uri="{FF2B5EF4-FFF2-40B4-BE49-F238E27FC236}">
                <a16:creationId xmlns="" xmlns:a16="http://schemas.microsoft.com/office/drawing/2014/main" id="{7CB4EB41-2FC8-4990-9C43-56EB432EDB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7544" y="4381607"/>
            <a:ext cx="462511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16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I</a:t>
            </a:r>
            <a:r>
              <a:rPr lang="en-US" altLang="en-US" sz="1600" noProof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STA1</a:t>
            </a:r>
            <a:r>
              <a:rPr kumimoji="0" lang="en-US" alt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</a:t>
            </a: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7" name="Rectangle 110">
            <a:extLst>
              <a:ext uri="{FF2B5EF4-FFF2-40B4-BE49-F238E27FC236}">
                <a16:creationId xmlns="" xmlns:a16="http://schemas.microsoft.com/office/drawing/2014/main" id="{D5128088-74F4-409B-9915-9AE8E2E5E8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7544" y="5240658"/>
            <a:ext cx="507123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 defTabSz="914400">
              <a:buClrTx/>
              <a:buSzTx/>
              <a:defRPr/>
            </a:pPr>
            <a:r>
              <a:rPr lang="en-US" altLang="en-US" sz="16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ISTA</a:t>
            </a:r>
            <a:r>
              <a:rPr lang="en-US" altLang="en-US" sz="1600" dirty="0" smtClean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2</a:t>
            </a:r>
            <a:endParaRPr lang="en-US" altLang="en-US" sz="1600" dirty="0">
              <a:solidFill>
                <a:srgbClr val="000000"/>
              </a:solidFill>
              <a:latin typeface="Calibri" panose="020F0502020204030204" pitchFamily="34" charset="0"/>
              <a:ea typeface="+mn-ea"/>
            </a:endParaRPr>
          </a:p>
        </p:txBody>
      </p:sp>
      <p:sp>
        <p:nvSpPr>
          <p:cNvPr id="58" name="Rectangle 132">
            <a:extLst>
              <a:ext uri="{FF2B5EF4-FFF2-40B4-BE49-F238E27FC236}">
                <a16:creationId xmlns="" xmlns:a16="http://schemas.microsoft.com/office/drawing/2014/main" id="{24B9DED6-AF07-4283-ACD8-449CAF048F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68247" y="4066734"/>
            <a:ext cx="383759" cy="55245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9" name="Rectangle 133">
            <a:extLst>
              <a:ext uri="{FF2B5EF4-FFF2-40B4-BE49-F238E27FC236}">
                <a16:creationId xmlns="" xmlns:a16="http://schemas.microsoft.com/office/drawing/2014/main" id="{EF4888F9-57DB-41BB-B851-A09B9D91EA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60125" y="4148676"/>
            <a:ext cx="43237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5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UL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5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NDP</a:t>
            </a: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0" name="Rectangle 158">
            <a:extLst>
              <a:ext uri="{FF2B5EF4-FFF2-40B4-BE49-F238E27FC236}">
                <a16:creationId xmlns="" xmlns:a16="http://schemas.microsoft.com/office/drawing/2014/main" id="{1A9D9081-7B92-4E97-923A-6543FDCA7D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12109" y="4886933"/>
            <a:ext cx="382616" cy="55245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61" name="Rectangle 159">
            <a:extLst>
              <a:ext uri="{FF2B5EF4-FFF2-40B4-BE49-F238E27FC236}">
                <a16:creationId xmlns="" xmlns:a16="http://schemas.microsoft.com/office/drawing/2014/main" id="{057889DB-50F4-4C90-84B9-8DC8AB83F0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09937" y="4934211"/>
            <a:ext cx="38025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5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UL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5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NDP</a:t>
            </a: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2" name="Rectangle 52">
            <a:extLst>
              <a:ext uri="{FF2B5EF4-FFF2-40B4-BE49-F238E27FC236}">
                <a16:creationId xmlns="" xmlns:a16="http://schemas.microsoft.com/office/drawing/2014/main" id="{1B1C0EF1-A1C7-4D98-B12B-DEC91916F4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06922" y="2866227"/>
            <a:ext cx="529499" cy="81915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63" name="Rectangle 53">
            <a:extLst>
              <a:ext uri="{FF2B5EF4-FFF2-40B4-BE49-F238E27FC236}">
                <a16:creationId xmlns="" xmlns:a16="http://schemas.microsoft.com/office/drawing/2014/main" id="{15BC1A65-046C-402F-9902-A2D959115A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61009" y="3019482"/>
            <a:ext cx="44364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5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DL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5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NDPA</a:t>
            </a: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4" name="Rectangle 85">
            <a:extLst>
              <a:ext uri="{FF2B5EF4-FFF2-40B4-BE49-F238E27FC236}">
                <a16:creationId xmlns="" xmlns:a16="http://schemas.microsoft.com/office/drawing/2014/main" id="{2592C66C-CFDA-4903-B80B-2C9D284C94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28829" y="2867861"/>
            <a:ext cx="450592" cy="81915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65" name="Rectangle 86">
            <a:extLst>
              <a:ext uri="{FF2B5EF4-FFF2-40B4-BE49-F238E27FC236}">
                <a16:creationId xmlns="" xmlns:a16="http://schemas.microsoft.com/office/drawing/2014/main" id="{6552E1E5-EFEE-498A-8BB4-D8AD885EC5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84427" y="2983555"/>
            <a:ext cx="37964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105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US" altLang="en-US" sz="1400" dirty="0">
                <a:solidFill>
                  <a:srgbClr val="000000"/>
                </a:solidFill>
                <a:latin typeface="Calibri" panose="020F0502020204030204" pitchFamily="34" charset="0"/>
              </a:rPr>
              <a:t>UL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NDP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1400" dirty="0">
                <a:solidFill>
                  <a:srgbClr val="000000"/>
                </a:solidFill>
                <a:latin typeface="Calibri" panose="020F0502020204030204" pitchFamily="34" charset="0"/>
              </a:rPr>
              <a:t>TF</a:t>
            </a:r>
            <a:r>
              <a:rPr kumimoji="0" lang="en-US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</a:t>
            </a:r>
            <a:endParaRPr kumimoji="0" lang="en-US" altLang="en-US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6" name="Rectangle 52">
            <a:extLst>
              <a:ext uri="{FF2B5EF4-FFF2-40B4-BE49-F238E27FC236}">
                <a16:creationId xmlns="" xmlns:a16="http://schemas.microsoft.com/office/drawing/2014/main" id="{8CC8B88F-778B-4246-A3B1-A23169EC26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76458" y="3157058"/>
            <a:ext cx="723255" cy="53953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67" name="Rectangle 52">
            <a:extLst>
              <a:ext uri="{FF2B5EF4-FFF2-40B4-BE49-F238E27FC236}">
                <a16:creationId xmlns="" xmlns:a16="http://schemas.microsoft.com/office/drawing/2014/main" id="{8CC8B88F-778B-4246-A3B1-A23169EC26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99713" y="3157058"/>
            <a:ext cx="660289" cy="53953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68" name="Rectangle 53">
            <a:extLst>
              <a:ext uri="{FF2B5EF4-FFF2-40B4-BE49-F238E27FC236}">
                <a16:creationId xmlns="" xmlns:a16="http://schemas.microsoft.com/office/drawing/2014/main" id="{FC20DC54-EAED-4156-9C8D-9A8D0D08D9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49050" y="3318315"/>
            <a:ext cx="74209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1500" noProof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Preamble </a:t>
            </a:r>
            <a:endParaRPr kumimoji="0" lang="en-US" altLang="en-US" sz="15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69" name="Rectangle 53">
            <a:extLst>
              <a:ext uri="{FF2B5EF4-FFF2-40B4-BE49-F238E27FC236}">
                <a16:creationId xmlns="" xmlns:a16="http://schemas.microsoft.com/office/drawing/2014/main" id="{FC20DC54-EAED-4156-9C8D-9A8D0D08D9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57622" y="3306616"/>
            <a:ext cx="74209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15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HE LTF 1</a:t>
            </a:r>
            <a:r>
              <a:rPr lang="en-US" altLang="en-US" sz="1500" noProof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endParaRPr kumimoji="0" lang="en-US" altLang="en-US" sz="15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70" name="Rectangle 53">
            <a:extLst>
              <a:ext uri="{FF2B5EF4-FFF2-40B4-BE49-F238E27FC236}">
                <a16:creationId xmlns="" xmlns:a16="http://schemas.microsoft.com/office/drawing/2014/main" id="{FC20DC54-EAED-4156-9C8D-9A8D0D08D9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58811" y="3311411"/>
            <a:ext cx="74209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15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HE LTF 2</a:t>
            </a:r>
            <a:r>
              <a:rPr lang="en-US" altLang="en-US" sz="1500" noProof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endParaRPr kumimoji="0" lang="en-US" altLang="en-US" sz="15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71" name="Right Brace 70"/>
          <p:cNvSpPr/>
          <p:nvPr/>
        </p:nvSpPr>
        <p:spPr>
          <a:xfrm rot="16200000">
            <a:off x="6111005" y="1888820"/>
            <a:ext cx="239394" cy="2258600"/>
          </a:xfrm>
          <a:prstGeom prst="rightBrace">
            <a:avLst/>
          </a:prstGeom>
          <a:ln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2" name="Straight Arrow Connector 71"/>
          <p:cNvCxnSpPr/>
          <p:nvPr/>
        </p:nvCxnSpPr>
        <p:spPr>
          <a:xfrm>
            <a:off x="3752204" y="3882064"/>
            <a:ext cx="357960" cy="4613"/>
          </a:xfrm>
          <a:prstGeom prst="straightConnector1">
            <a:avLst/>
          </a:prstGeom>
          <a:ln w="22225">
            <a:solidFill>
              <a:schemeClr val="tx2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TextBox 72"/>
          <p:cNvSpPr txBox="1"/>
          <p:nvPr/>
        </p:nvSpPr>
        <p:spPr>
          <a:xfrm>
            <a:off x="3717153" y="3664177"/>
            <a:ext cx="43465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50" dirty="0" smtClean="0">
                <a:solidFill>
                  <a:schemeClr val="tx2"/>
                </a:solidFill>
              </a:rPr>
              <a:t>SIFS</a:t>
            </a:r>
            <a:endParaRPr lang="en-US" sz="1050" dirty="0" smtClean="0">
              <a:solidFill>
                <a:schemeClr val="tx2"/>
              </a:solidFill>
            </a:endParaRPr>
          </a:p>
        </p:txBody>
      </p:sp>
      <p:cxnSp>
        <p:nvCxnSpPr>
          <p:cNvPr id="74" name="Straight Arrow Connector 73"/>
          <p:cNvCxnSpPr/>
          <p:nvPr/>
        </p:nvCxnSpPr>
        <p:spPr>
          <a:xfrm>
            <a:off x="1406652" y="3867793"/>
            <a:ext cx="357960" cy="4613"/>
          </a:xfrm>
          <a:prstGeom prst="straightConnector1">
            <a:avLst/>
          </a:prstGeom>
          <a:ln w="22225">
            <a:solidFill>
              <a:schemeClr val="tx2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Box 74"/>
          <p:cNvSpPr txBox="1"/>
          <p:nvPr/>
        </p:nvSpPr>
        <p:spPr>
          <a:xfrm>
            <a:off x="1371602" y="3649906"/>
            <a:ext cx="43465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50" dirty="0" smtClean="0">
                <a:solidFill>
                  <a:schemeClr val="tx2"/>
                </a:solidFill>
              </a:rPr>
              <a:t>SIFS</a:t>
            </a:r>
            <a:endParaRPr lang="en-US" sz="1050" dirty="0" smtClean="0">
              <a:solidFill>
                <a:schemeClr val="tx2"/>
              </a:solidFill>
            </a:endParaRPr>
          </a:p>
        </p:txBody>
      </p:sp>
      <p:cxnSp>
        <p:nvCxnSpPr>
          <p:cNvPr id="76" name="Straight Arrow Connector 75"/>
          <p:cNvCxnSpPr/>
          <p:nvPr/>
        </p:nvCxnSpPr>
        <p:spPr>
          <a:xfrm>
            <a:off x="2185189" y="3873444"/>
            <a:ext cx="357960" cy="4613"/>
          </a:xfrm>
          <a:prstGeom prst="straightConnector1">
            <a:avLst/>
          </a:prstGeom>
          <a:ln w="22225">
            <a:solidFill>
              <a:schemeClr val="tx2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TextBox 76"/>
          <p:cNvSpPr txBox="1"/>
          <p:nvPr/>
        </p:nvSpPr>
        <p:spPr>
          <a:xfrm>
            <a:off x="2150139" y="3655557"/>
            <a:ext cx="43465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50" dirty="0" smtClean="0">
                <a:solidFill>
                  <a:schemeClr val="tx2"/>
                </a:solidFill>
              </a:rPr>
              <a:t>SIFS</a:t>
            </a:r>
            <a:endParaRPr lang="en-US" sz="1050" dirty="0" smtClean="0">
              <a:solidFill>
                <a:schemeClr val="tx2"/>
              </a:solidFill>
            </a:endParaRPr>
          </a:p>
        </p:txBody>
      </p:sp>
      <p:cxnSp>
        <p:nvCxnSpPr>
          <p:cNvPr id="78" name="Straight Arrow Connector 77"/>
          <p:cNvCxnSpPr/>
          <p:nvPr/>
        </p:nvCxnSpPr>
        <p:spPr>
          <a:xfrm>
            <a:off x="4664350" y="3882064"/>
            <a:ext cx="357960" cy="4613"/>
          </a:xfrm>
          <a:prstGeom prst="straightConnector1">
            <a:avLst/>
          </a:prstGeom>
          <a:ln w="22225">
            <a:solidFill>
              <a:schemeClr val="tx2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Box 78"/>
          <p:cNvSpPr txBox="1"/>
          <p:nvPr/>
        </p:nvSpPr>
        <p:spPr>
          <a:xfrm>
            <a:off x="4616375" y="3664177"/>
            <a:ext cx="43465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50" dirty="0" smtClean="0">
                <a:solidFill>
                  <a:schemeClr val="tx2"/>
                </a:solidFill>
              </a:rPr>
              <a:t>SIFS</a:t>
            </a:r>
            <a:endParaRPr lang="en-US" sz="1050" dirty="0" smtClean="0">
              <a:solidFill>
                <a:schemeClr val="tx2"/>
              </a:solidFill>
            </a:endParaRPr>
          </a:p>
        </p:txBody>
      </p:sp>
      <p:cxnSp>
        <p:nvCxnSpPr>
          <p:cNvPr id="80" name="Straight Arrow Connector 79"/>
          <p:cNvCxnSpPr/>
          <p:nvPr/>
        </p:nvCxnSpPr>
        <p:spPr>
          <a:xfrm>
            <a:off x="2963494" y="3864873"/>
            <a:ext cx="357960" cy="4613"/>
          </a:xfrm>
          <a:prstGeom prst="straightConnector1">
            <a:avLst/>
          </a:prstGeom>
          <a:ln w="22225">
            <a:solidFill>
              <a:schemeClr val="tx2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TextBox 80"/>
          <p:cNvSpPr txBox="1"/>
          <p:nvPr/>
        </p:nvSpPr>
        <p:spPr>
          <a:xfrm>
            <a:off x="2915520" y="3646986"/>
            <a:ext cx="43465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50" dirty="0" smtClean="0">
                <a:solidFill>
                  <a:schemeClr val="tx2"/>
                </a:solidFill>
              </a:rPr>
              <a:t>SIFS</a:t>
            </a:r>
            <a:endParaRPr lang="en-US" sz="1050" dirty="0" smtClean="0">
              <a:solidFill>
                <a:schemeClr val="tx2"/>
              </a:solidFill>
            </a:endParaRPr>
          </a:p>
        </p:txBody>
      </p:sp>
      <p:sp>
        <p:nvSpPr>
          <p:cNvPr id="82" name="Rectangle 85">
            <a:extLst>
              <a:ext uri="{FF2B5EF4-FFF2-40B4-BE49-F238E27FC236}">
                <a16:creationId xmlns="" xmlns:a16="http://schemas.microsoft.com/office/drawing/2014/main" id="{2592C66C-CFDA-4903-B80B-2C9D284C94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41888" y="2877446"/>
            <a:ext cx="450592" cy="81915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3" name="Rectangle 86">
            <a:extLst>
              <a:ext uri="{FF2B5EF4-FFF2-40B4-BE49-F238E27FC236}">
                <a16:creationId xmlns="" xmlns:a16="http://schemas.microsoft.com/office/drawing/2014/main" id="{6552E1E5-EFEE-498A-8BB4-D8AD885EC5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82787" y="3175860"/>
            <a:ext cx="37964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1400" noProof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DL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1400" noProof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LMR</a:t>
            </a:r>
            <a:r>
              <a:rPr kumimoji="0" lang="en-US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</a:t>
            </a:r>
            <a:endParaRPr kumimoji="0" lang="en-US" altLang="en-US" sz="3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cxnSp>
        <p:nvCxnSpPr>
          <p:cNvPr id="84" name="Straight Arrow Connector 83"/>
          <p:cNvCxnSpPr/>
          <p:nvPr/>
        </p:nvCxnSpPr>
        <p:spPr>
          <a:xfrm>
            <a:off x="7356337" y="3913388"/>
            <a:ext cx="357960" cy="4613"/>
          </a:xfrm>
          <a:prstGeom prst="straightConnector1">
            <a:avLst/>
          </a:prstGeom>
          <a:ln w="22225">
            <a:solidFill>
              <a:schemeClr val="tx2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TextBox 84"/>
          <p:cNvSpPr txBox="1"/>
          <p:nvPr/>
        </p:nvSpPr>
        <p:spPr>
          <a:xfrm>
            <a:off x="7308362" y="3695501"/>
            <a:ext cx="43465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50" dirty="0" smtClean="0">
                <a:solidFill>
                  <a:schemeClr val="tx2"/>
                </a:solidFill>
              </a:rPr>
              <a:t>SIFS</a:t>
            </a:r>
            <a:endParaRPr lang="en-US" sz="1050" dirty="0" smtClean="0">
              <a:solidFill>
                <a:schemeClr val="tx2"/>
              </a:solidFill>
            </a:endParaRPr>
          </a:p>
        </p:txBody>
      </p:sp>
      <p:sp>
        <p:nvSpPr>
          <p:cNvPr id="86" name="Line 90">
            <a:extLst>
              <a:ext uri="{FF2B5EF4-FFF2-40B4-BE49-F238E27FC236}">
                <a16:creationId xmlns="" xmlns:a16="http://schemas.microsoft.com/office/drawing/2014/main" id="{E66BC972-B9A3-4DAE-9732-634493D2AF9E}"/>
              </a:ext>
            </a:extLst>
          </p:cNvPr>
          <p:cNvSpPr>
            <a:spLocks noChangeShapeType="1"/>
          </p:cNvSpPr>
          <p:nvPr/>
        </p:nvSpPr>
        <p:spPr bwMode="auto">
          <a:xfrm>
            <a:off x="1036791" y="6399023"/>
            <a:ext cx="6749704" cy="35342"/>
          </a:xfrm>
          <a:prstGeom prst="line">
            <a:avLst/>
          </a:prstGeom>
          <a:noFill/>
          <a:ln w="9525" cap="rnd">
            <a:solidFill>
              <a:srgbClr val="40404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7" name="Rectangle 110">
            <a:extLst>
              <a:ext uri="{FF2B5EF4-FFF2-40B4-BE49-F238E27FC236}">
                <a16:creationId xmlns="" xmlns:a16="http://schemas.microsoft.com/office/drawing/2014/main" id="{D5128088-74F4-409B-9915-9AE8E2E5E8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7544" y="6165304"/>
            <a:ext cx="693211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 defTabSz="914400">
              <a:buClrTx/>
              <a:buSzTx/>
              <a:defRPr/>
            </a:pPr>
            <a:r>
              <a:rPr lang="en-US" altLang="en-US" sz="16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Attacker </a:t>
            </a:r>
            <a:endParaRPr lang="en-US" altLang="en-US" sz="1600" dirty="0">
              <a:solidFill>
                <a:srgbClr val="000000"/>
              </a:solidFill>
              <a:latin typeface="Calibri" panose="020F0502020204030204" pitchFamily="34" charset="0"/>
              <a:ea typeface="+mn-ea"/>
            </a:endParaRPr>
          </a:p>
        </p:txBody>
      </p:sp>
      <p:sp>
        <p:nvSpPr>
          <p:cNvPr id="88" name="Rectangle 52">
            <a:extLst>
              <a:ext uri="{FF2B5EF4-FFF2-40B4-BE49-F238E27FC236}">
                <a16:creationId xmlns="" xmlns:a16="http://schemas.microsoft.com/office/drawing/2014/main" id="{1B1C0EF1-A1C7-4D98-B12B-DEC91916F4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4509" y="5591289"/>
            <a:ext cx="529499" cy="819150"/>
          </a:xfrm>
          <a:prstGeom prst="rect">
            <a:avLst/>
          </a:prstGeom>
          <a:solidFill>
            <a:srgbClr val="FFC000"/>
          </a:solidFill>
          <a:ln w="9525" cap="rnd">
            <a:solidFill>
              <a:srgbClr val="404040"/>
            </a:solidFill>
            <a:prstDash val="dash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9" name="Rectangle 53">
            <a:extLst>
              <a:ext uri="{FF2B5EF4-FFF2-40B4-BE49-F238E27FC236}">
                <a16:creationId xmlns="" xmlns:a16="http://schemas.microsoft.com/office/drawing/2014/main" id="{15BC1A65-046C-402F-9902-A2D959115A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68595" y="5744544"/>
            <a:ext cx="44211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15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fake</a:t>
            </a:r>
            <a:endParaRPr kumimoji="0" lang="en-US" altLang="en-US" sz="15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5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NDPA</a:t>
            </a: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90" name="Rectangle 52">
            <a:extLst>
              <a:ext uri="{FF2B5EF4-FFF2-40B4-BE49-F238E27FC236}">
                <a16:creationId xmlns="" xmlns:a16="http://schemas.microsoft.com/office/drawing/2014/main" id="{8CC8B88F-778B-4246-A3B1-A23169EC26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20119" y="5890674"/>
            <a:ext cx="723255" cy="539538"/>
          </a:xfrm>
          <a:prstGeom prst="rect">
            <a:avLst/>
          </a:prstGeom>
          <a:solidFill>
            <a:srgbClr val="FFC000"/>
          </a:solidFill>
          <a:ln w="9525" cap="rnd">
            <a:solidFill>
              <a:srgbClr val="404040"/>
            </a:solidFill>
            <a:prstDash val="dash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91" name="Rectangle 53">
            <a:extLst>
              <a:ext uri="{FF2B5EF4-FFF2-40B4-BE49-F238E27FC236}">
                <a16:creationId xmlns="" xmlns:a16="http://schemas.microsoft.com/office/drawing/2014/main" id="{FC20DC54-EAED-4156-9C8D-9A8D0D08D9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01283" y="6040232"/>
            <a:ext cx="74209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15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HE LTF 1</a:t>
            </a:r>
            <a:r>
              <a:rPr lang="en-US" altLang="en-US" sz="1500" noProof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endParaRPr kumimoji="0" lang="en-US" altLang="en-US" sz="15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92" name="Rectangle 108">
            <a:extLst>
              <a:ext uri="{FF2B5EF4-FFF2-40B4-BE49-F238E27FC236}">
                <a16:creationId xmlns="" xmlns:a16="http://schemas.microsoft.com/office/drawing/2014/main" id="{7CB4EB41-2FC8-4990-9C43-56EB432EDB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691" y="1700808"/>
            <a:ext cx="8370934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altLang="en-US" sz="1600" dirty="0" smtClean="0">
                <a:solidFill>
                  <a:srgbClr val="000000"/>
                </a:solidFill>
                <a:latin typeface="+mj-lt"/>
              </a:rPr>
              <a:t>RSTA derives ISTA1’s </a:t>
            </a:r>
            <a:r>
              <a:rPr lang="en-US" altLang="en-US" sz="1600" dirty="0" err="1" smtClean="0">
                <a:solidFill>
                  <a:srgbClr val="000000"/>
                </a:solidFill>
                <a:latin typeface="+mj-lt"/>
              </a:rPr>
              <a:t>ToD</a:t>
            </a:r>
            <a:r>
              <a:rPr lang="en-US" altLang="en-US" sz="1600" dirty="0" smtClean="0">
                <a:solidFill>
                  <a:srgbClr val="000000"/>
                </a:solidFill>
                <a:latin typeface="+mj-lt"/>
              </a:rPr>
              <a:t> based on the correct reference point, and ISTA1 derives the corresponding </a:t>
            </a:r>
            <a:r>
              <a:rPr lang="en-US" altLang="en-US" sz="1600" dirty="0" err="1" smtClean="0">
                <a:solidFill>
                  <a:srgbClr val="000000"/>
                </a:solidFill>
                <a:latin typeface="+mj-lt"/>
              </a:rPr>
              <a:t>ToA</a:t>
            </a:r>
            <a:r>
              <a:rPr lang="en-US" altLang="en-US" sz="1600" dirty="0" smtClean="0">
                <a:solidFill>
                  <a:srgbClr val="000000"/>
                </a:solidFill>
                <a:latin typeface="+mj-lt"/>
              </a:rPr>
              <a:t> based on the fake reference point </a:t>
            </a: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</a:rPr>
              <a:t>ISTA1’s RTT is increased</a:t>
            </a:r>
            <a:r>
              <a:rPr kumimoji="0" lang="en-US" altLang="en-US" sz="1600" b="0" i="0" u="none" strike="noStrike" kern="120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</a:rPr>
              <a:t> by the duration of the field HE-LTF1 </a:t>
            </a:r>
          </a:p>
          <a:p>
            <a:pPr marL="285750" lvl="0" indent="-285750">
              <a:buFont typeface="Arial" panose="020B0604020202020204" pitchFamily="34" charset="0"/>
              <a:buChar char="•"/>
              <a:defRPr/>
            </a:pPr>
            <a:r>
              <a:rPr lang="en-US" altLang="en-US" sz="1600" baseline="0" dirty="0" smtClean="0">
                <a:solidFill>
                  <a:srgbClr val="000000"/>
                </a:solidFill>
                <a:latin typeface="+mj-lt"/>
              </a:rPr>
              <a:t>The minimum duration of </a:t>
            </a:r>
            <a:r>
              <a:rPr lang="en-US" altLang="en-US" sz="1800" dirty="0" smtClean="0">
                <a:solidFill>
                  <a:srgbClr val="000000"/>
                </a:solidFill>
                <a:latin typeface="+mj-lt"/>
              </a:rPr>
              <a:t>HE-LTF1 is 14.4us -&gt; 2160m increase in range (invalid)</a:t>
            </a: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j-lt"/>
            </a:endParaRPr>
          </a:p>
        </p:txBody>
      </p:sp>
      <p:cxnSp>
        <p:nvCxnSpPr>
          <p:cNvPr id="93" name="Straight Connector 92"/>
          <p:cNvCxnSpPr/>
          <p:nvPr/>
        </p:nvCxnSpPr>
        <p:spPr bwMode="auto">
          <a:xfrm flipH="1">
            <a:off x="5566214" y="3712186"/>
            <a:ext cx="404203" cy="1222025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rgbClr val="00B050"/>
            </a:solidFill>
            <a:prstDash val="dash"/>
            <a:round/>
            <a:headEnd type="arrow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4" name="Rectangle 86">
            <a:extLst>
              <a:ext uri="{FF2B5EF4-FFF2-40B4-BE49-F238E27FC236}">
                <a16:creationId xmlns="" xmlns:a16="http://schemas.microsoft.com/office/drawing/2014/main" id="{6552E1E5-EFEE-498A-8BB4-D8AD885EC5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4234" y="4929509"/>
            <a:ext cx="1166183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1400" noProof="0" dirty="0" smtClean="0">
                <a:solidFill>
                  <a:srgbClr val="00B050"/>
                </a:solidFill>
                <a:latin typeface="Calibri" panose="020F0502020204030204" pitchFamily="34" charset="0"/>
              </a:rPr>
              <a:t>Reference point for ISTA1 </a:t>
            </a:r>
            <a:r>
              <a:rPr lang="en-US" altLang="en-US" sz="1400" noProof="0" dirty="0" err="1" smtClean="0">
                <a:solidFill>
                  <a:srgbClr val="00B050"/>
                </a:solidFill>
                <a:latin typeface="Calibri" panose="020F0502020204030204" pitchFamily="34" charset="0"/>
              </a:rPr>
              <a:t>ToD</a:t>
            </a:r>
            <a:r>
              <a:rPr kumimoji="0" lang="en-US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 panose="020F0502020204030204" pitchFamily="34" charset="0"/>
              </a:rPr>
              <a:t> </a:t>
            </a:r>
            <a:endParaRPr kumimoji="0" lang="en-US" altLang="en-US" sz="1400" b="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</a:endParaRPr>
          </a:p>
        </p:txBody>
      </p:sp>
      <p:cxnSp>
        <p:nvCxnSpPr>
          <p:cNvPr id="95" name="Straight Connector 94"/>
          <p:cNvCxnSpPr/>
          <p:nvPr/>
        </p:nvCxnSpPr>
        <p:spPr bwMode="auto">
          <a:xfrm>
            <a:off x="5970417" y="3170253"/>
            <a:ext cx="8002" cy="53857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6" name="Straight Connector 95"/>
          <p:cNvCxnSpPr/>
          <p:nvPr/>
        </p:nvCxnSpPr>
        <p:spPr bwMode="auto">
          <a:xfrm flipV="1">
            <a:off x="6697733" y="4980067"/>
            <a:ext cx="499088" cy="919050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rgbClr val="00B050"/>
            </a:solidFill>
            <a:prstDash val="dash"/>
            <a:round/>
            <a:headEnd type="arrow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7" name="Rectangle 86">
            <a:extLst>
              <a:ext uri="{FF2B5EF4-FFF2-40B4-BE49-F238E27FC236}">
                <a16:creationId xmlns="" xmlns:a16="http://schemas.microsoft.com/office/drawing/2014/main" id="{6552E1E5-EFEE-498A-8BB4-D8AD885EC5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58796" y="4700833"/>
            <a:ext cx="1166183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1400" noProof="0" dirty="0" smtClean="0">
                <a:solidFill>
                  <a:srgbClr val="00B050"/>
                </a:solidFill>
                <a:latin typeface="Calibri" panose="020F0502020204030204" pitchFamily="34" charset="0"/>
              </a:rPr>
              <a:t>Reference point for ISTA1 </a:t>
            </a:r>
            <a:r>
              <a:rPr lang="en-US" altLang="en-US" sz="1400" noProof="0" dirty="0" err="1" smtClean="0">
                <a:solidFill>
                  <a:srgbClr val="00B050"/>
                </a:solidFill>
                <a:latin typeface="Calibri" panose="020F0502020204030204" pitchFamily="34" charset="0"/>
              </a:rPr>
              <a:t>ToA</a:t>
            </a:r>
            <a:r>
              <a:rPr kumimoji="0" lang="en-US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 panose="020F0502020204030204" pitchFamily="34" charset="0"/>
              </a:rPr>
              <a:t> </a:t>
            </a:r>
            <a:endParaRPr kumimoji="0" lang="en-US" altLang="en-US" sz="1400" b="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</a:endParaRPr>
          </a:p>
        </p:txBody>
      </p:sp>
      <p:cxnSp>
        <p:nvCxnSpPr>
          <p:cNvPr id="98" name="Straight Connector 97"/>
          <p:cNvCxnSpPr/>
          <p:nvPr/>
        </p:nvCxnSpPr>
        <p:spPr bwMode="auto">
          <a:xfrm>
            <a:off x="6720119" y="5886521"/>
            <a:ext cx="3300" cy="566815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9" name="Rectangle 4"/>
          <p:cNvSpPr txBox="1">
            <a:spLocks noChangeArrowheads="1"/>
          </p:cNvSpPr>
          <p:nvPr/>
        </p:nvSpPr>
        <p:spPr>
          <a:xfrm>
            <a:off x="755576" y="295090"/>
            <a:ext cx="1656183" cy="208115"/>
          </a:xfrm>
          <a:prstGeom prst="rect">
            <a:avLst/>
          </a:prstGeom>
          <a:ln/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lang="en-US" sz="1800" b="1" kern="120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lvl="3">
              <a:defRPr/>
            </a:pPr>
            <a:r>
              <a:rPr lang="en-US" dirty="0" smtClean="0"/>
              <a:t>Mar.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50096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algn="just"/>
            <a:r>
              <a:rPr lang="en-US" sz="2400" b="0" dirty="0" smtClean="0"/>
              <a:t>A replay attack model for secured TB ranging was investigated </a:t>
            </a:r>
          </a:p>
          <a:p>
            <a:pPr algn="just"/>
            <a:r>
              <a:rPr lang="en-US" sz="2400" b="0" dirty="0" smtClean="0"/>
              <a:t>Different solutions are proposed for detecting the replay attacker</a:t>
            </a:r>
          </a:p>
          <a:p>
            <a:pPr algn="just"/>
            <a:r>
              <a:rPr lang="en-US" sz="2400" b="0" dirty="0" smtClean="0"/>
              <a:t>Will further investigate this attacker model and follow up in future meeting</a:t>
            </a:r>
            <a:endParaRPr lang="en-US" sz="2400" b="0" dirty="0"/>
          </a:p>
        </p:txBody>
      </p:sp>
      <p:sp>
        <p:nvSpPr>
          <p:cNvPr id="5" name="Rectangle 4"/>
          <p:cNvSpPr txBox="1">
            <a:spLocks noChangeArrowheads="1"/>
          </p:cNvSpPr>
          <p:nvPr/>
        </p:nvSpPr>
        <p:spPr>
          <a:xfrm>
            <a:off x="755576" y="295090"/>
            <a:ext cx="1656183" cy="208115"/>
          </a:xfrm>
          <a:prstGeom prst="rect">
            <a:avLst/>
          </a:prstGeom>
          <a:ln/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lang="en-US" sz="1800" b="1" kern="120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lvl="3">
              <a:defRPr/>
            </a:pPr>
            <a:r>
              <a:rPr lang="en-US" dirty="0" smtClean="0"/>
              <a:t>Mar.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1329461"/>
      </p:ext>
    </p:extLst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Theme1" id="{3B0AC2D6-C328-43EE-8553-7A3A52AEAF9E}" vid="{3D3BE63C-03DC-4BC6-8270-6C5C58F7294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215233</TotalTime>
  <Words>794</Words>
  <Application>Microsoft Office PowerPoint</Application>
  <PresentationFormat>On-screen Show (4:3)</PresentationFormat>
  <Paragraphs>192</Paragraphs>
  <Slides>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Times New Roman</vt:lpstr>
      <vt:lpstr>Theme1</vt:lpstr>
      <vt:lpstr>Replay Attack to Secured TB Ranging </vt:lpstr>
      <vt:lpstr>Introduction </vt:lpstr>
      <vt:lpstr>Secured TB Ranging Sequence</vt:lpstr>
      <vt:lpstr>Replay Attack to Secured TB Ranging</vt:lpstr>
      <vt:lpstr>Detection of Replay Attack</vt:lpstr>
      <vt:lpstr>Detection of Replay Attack (cont’d)</vt:lpstr>
      <vt:lpstr>An example for Option 3</vt:lpstr>
      <vt:lpstr>An example for Option 3 (cont’d)</vt:lpstr>
      <vt:lpstr>Conclusions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FTM timing accuracy</dc:title>
  <dc:subject>FTM timing accuracy</dc:subject>
  <dc:creator>Jonathan Segev</dc:creator>
  <cp:keywords>CTPClassification=CTP_PUBLIC:VisualMarkings=, CTPClassification=CTP_NT</cp:keywords>
  <cp:lastModifiedBy>Jiang, Feng1</cp:lastModifiedBy>
  <cp:revision>2386</cp:revision>
  <cp:lastPrinted>2017-04-25T02:33:57Z</cp:lastPrinted>
  <dcterms:created xsi:type="dcterms:W3CDTF">2009-11-13T19:11:16Z</dcterms:created>
  <dcterms:modified xsi:type="dcterms:W3CDTF">2019-03-12T21:52:17Z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66a1a5e4-0af7-4712-8847-afb17134cd65</vt:lpwstr>
  </property>
  <property fmtid="{D5CDD505-2E9C-101B-9397-08002B2CF9AE}" pid="4" name="CTP_BU">
    <vt:lpwstr>NA</vt:lpwstr>
  </property>
  <property fmtid="{D5CDD505-2E9C-101B-9397-08002B2CF9AE}" pid="5" name="CTP_TimeStamp">
    <vt:lpwstr>2019-03-12 21:52:17Z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CTP_NT</vt:lpwstr>
  </property>
</Properties>
</file>