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6" r:id="rId3"/>
    <p:sldId id="447" r:id="rId4"/>
    <p:sldId id="453" r:id="rId5"/>
    <p:sldId id="454" r:id="rId6"/>
    <p:sldId id="455" r:id="rId7"/>
    <p:sldId id="456" r:id="rId8"/>
    <p:sldId id="458" r:id="rId9"/>
    <p:sldId id="459" r:id="rId10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88606" autoAdjust="0"/>
  </p:normalViewPr>
  <p:slideViewPr>
    <p:cSldViewPr>
      <p:cViewPr varScale="1">
        <p:scale>
          <a:sx n="79" d="100"/>
          <a:sy n="79" d="100"/>
        </p:scale>
        <p:origin x="180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55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68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160791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13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89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914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43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510484" y="6428194"/>
            <a:ext cx="23407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18237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5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98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30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1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06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42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636" y="332601"/>
            <a:ext cx="39498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</a:t>
            </a:r>
            <a:r>
              <a:rPr lang="en-US" sz="1800" b="1" dirty="0" smtClean="0">
                <a:cs typeface="+mn-cs"/>
              </a:rPr>
              <a:t>oc</a:t>
            </a:r>
            <a:r>
              <a:rPr lang="en-US" sz="1800" b="1" dirty="0">
                <a:cs typeface="+mn-cs"/>
              </a:rPr>
              <a:t>.: IEEE </a:t>
            </a:r>
            <a:r>
              <a:rPr lang="en-US" sz="1800" b="1" dirty="0" smtClean="0">
                <a:cs typeface="+mn-cs"/>
              </a:rPr>
              <a:t>802.11-19</a:t>
            </a:r>
            <a:r>
              <a:rPr lang="en-US" altLang="zh-CN" sz="1800" b="1" dirty="0" smtClean="0">
                <a:cs typeface="+mn-cs"/>
              </a:rPr>
              <a:t>-0461-00-00az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55576" y="332656"/>
            <a:ext cx="1656183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  <a:lvl4pPr>
              <a:defRPr sz="1800" b="1"/>
            </a:lvl4pPr>
            <a:lvl5pPr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3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 smtClean="0"/>
              <a:t>Replay Attack to Secured TB Ranging 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sz="2000" b="0" dirty="0"/>
              <a:t>9</a:t>
            </a:r>
            <a:r>
              <a:rPr lang="en-GB" sz="2000" b="0" dirty="0" smtClean="0"/>
              <a:t>-</a:t>
            </a:r>
            <a:r>
              <a:rPr lang="en-US" sz="2000" b="0" dirty="0" smtClean="0"/>
              <a:t>03</a:t>
            </a:r>
            <a:r>
              <a:rPr lang="en-GB" sz="2000" b="0" dirty="0" smtClean="0"/>
              <a:t>-</a:t>
            </a:r>
            <a:r>
              <a:rPr lang="en-US" b="0" dirty="0" smtClean="0"/>
              <a:t>12</a:t>
            </a:r>
            <a:endParaRPr lang="en-GB" sz="2000" b="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521308"/>
            <a:ext cx="6316844" cy="2419860"/>
          </a:xfrm>
          <a:prstGeom prst="rect">
            <a:avLst/>
          </a:prstGeom>
        </p:spPr>
      </p:pic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0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b="0" dirty="0" smtClean="0"/>
              <a:t>The secured TB </a:t>
            </a:r>
            <a:r>
              <a:rPr lang="en-US" sz="2800" b="0" dirty="0"/>
              <a:t>ranging</a:t>
            </a:r>
            <a:r>
              <a:rPr lang="en-US" sz="2800" b="0" dirty="0" smtClean="0"/>
              <a:t> has the following features</a:t>
            </a:r>
          </a:p>
          <a:p>
            <a:pPr lvl="1" algn="just"/>
            <a:r>
              <a:rPr lang="en-US" sz="2200" dirty="0" smtClean="0"/>
              <a:t>The SAC code for UL\DL NDPs is carried in TF for sounding </a:t>
            </a:r>
          </a:p>
          <a:p>
            <a:pPr lvl="1" algn="just"/>
            <a:r>
              <a:rPr lang="en-US" sz="2200" dirty="0" smtClean="0"/>
              <a:t>DL NDP has separate HE-LTF fields for different ISTA </a:t>
            </a:r>
          </a:p>
          <a:p>
            <a:pPr lvl="1" algn="just"/>
            <a:r>
              <a:rPr lang="en-US" sz="2200" dirty="0" smtClean="0"/>
              <a:t>ISTA’s HE-LTF field is constructed based on the ISTA’s SAC</a:t>
            </a:r>
          </a:p>
          <a:p>
            <a:pPr lvl="1" algn="just"/>
            <a:r>
              <a:rPr lang="en-US" sz="2200" dirty="0" smtClean="0"/>
              <a:t>NDPA indicates HE-LTF field allocation of the ISTA</a:t>
            </a:r>
          </a:p>
          <a:p>
            <a:pPr lvl="1" algn="just"/>
            <a:r>
              <a:rPr lang="en-US" sz="2200" dirty="0" smtClean="0"/>
              <a:t>NDPA is broadcast packet with no security protection </a:t>
            </a:r>
          </a:p>
          <a:p>
            <a:pPr algn="just"/>
            <a:r>
              <a:rPr lang="en-US" sz="2800" b="0" dirty="0" smtClean="0"/>
              <a:t>This submission relates </a:t>
            </a:r>
            <a:r>
              <a:rPr lang="en-US" sz="2800" b="0" dirty="0"/>
              <a:t>to CID 1580 </a:t>
            </a:r>
            <a:r>
              <a:rPr lang="en-US" altLang="zh-CN" sz="2800" b="0" dirty="0"/>
              <a:t>in </a:t>
            </a:r>
            <a:r>
              <a:rPr lang="en-US" altLang="zh-CN" sz="2800" b="0" dirty="0" err="1"/>
              <a:t>TGaz</a:t>
            </a:r>
            <a:r>
              <a:rPr lang="en-US" altLang="zh-CN" sz="2800" b="0" dirty="0"/>
              <a:t> LB240 Comment</a:t>
            </a:r>
            <a:endParaRPr lang="en-US" sz="2800" b="0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3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459969"/>
            <a:ext cx="8229600" cy="1158240"/>
          </a:xfrm>
        </p:spPr>
        <p:txBody>
          <a:bodyPr/>
          <a:lstStyle/>
          <a:p>
            <a:r>
              <a:rPr lang="en-US" dirty="0" smtClean="0"/>
              <a:t>Secured TB Ranging Sequence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0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691" y="1700808"/>
            <a:ext cx="83709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 NDP, NDPA allocates HE-LTF 1 to ISTA1 and HE-LTF2 to ISTA2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Line 30">
            <a:extLst>
              <a:ext uri="{FF2B5EF4-FFF2-40B4-BE49-F238E27FC236}">
                <a16:creationId xmlns:a16="http://schemas.microsoft.com/office/drawing/2014/main" xmlns="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15" y="3701668"/>
            <a:ext cx="7156105" cy="25223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Line 33">
            <a:extLst>
              <a:ext uri="{FF2B5EF4-FFF2-40B4-BE49-F238E27FC236}">
                <a16:creationId xmlns:a16="http://schemas.microsoft.com/office/drawing/2014/main" xmlns="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15" y="4638292"/>
            <a:ext cx="6749704" cy="2374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273" y="3179068"/>
            <a:ext cx="878673" cy="5310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557" y="2708920"/>
            <a:ext cx="128551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  <a:r>
              <a:rPr kumimoji="0" lang="en-US" altLang="en-US" sz="15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</a:t>
            </a:r>
            <a:r>
              <a:rPr kumimoji="0" lang="en-US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85">
            <a:extLst>
              <a:ext uri="{FF2B5EF4-FFF2-40B4-BE49-F238E27FC236}">
                <a16:creationId xmlns:a16="http://schemas.microsoft.com/office/drawing/2014/main" xmlns="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959" y="2882133"/>
            <a:ext cx="458347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Rectangle 86">
            <a:extLst>
              <a:ext uri="{FF2B5EF4-FFF2-40B4-BE49-F238E27FC236}">
                <a16:creationId xmlns:a16="http://schemas.microsoft.com/office/drawing/2014/main" xmlns="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309" y="3023754"/>
            <a:ext cx="3796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TF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Line 90">
            <a:extLst>
              <a:ext uri="{FF2B5EF4-FFF2-40B4-BE49-F238E27FC236}">
                <a16:creationId xmlns:a16="http://schemas.microsoft.com/office/drawing/2014/main" xmlns="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15" y="5455859"/>
            <a:ext cx="6749704" cy="35342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107">
            <a:extLst>
              <a:ext uri="{FF2B5EF4-FFF2-40B4-BE49-F238E27FC236}">
                <a16:creationId xmlns:a16="http://schemas.microsoft.com/office/drawing/2014/main" xmlns="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899" y="3203229"/>
            <a:ext cx="6256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STA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10">
            <a:extLst>
              <a:ext uri="{FF2B5EF4-FFF2-40B4-BE49-F238E27FC236}">
                <a16:creationId xmlns:a16="http://schemas.microsoft.com/office/drawing/2014/main" xmlns="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5262668"/>
            <a:ext cx="5071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ISTA</a:t>
            </a: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5" name="Rectangle 132">
            <a:extLst>
              <a:ext uri="{FF2B5EF4-FFF2-40B4-BE49-F238E27FC236}">
                <a16:creationId xmlns:a16="http://schemas.microsoft.com/office/drawing/2014/main" xmlns="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5590" y="4068729"/>
            <a:ext cx="38375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133">
            <a:extLst>
              <a:ext uri="{FF2B5EF4-FFF2-40B4-BE49-F238E27FC236}">
                <a16:creationId xmlns:a16="http://schemas.microsoft.com/office/drawing/2014/main" xmlns="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468" y="4150671"/>
            <a:ext cx="4323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Rectangle 158">
            <a:extLst>
              <a:ext uri="{FF2B5EF4-FFF2-40B4-BE49-F238E27FC236}">
                <a16:creationId xmlns:a16="http://schemas.microsoft.com/office/drawing/2014/main" xmlns="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452" y="4908943"/>
            <a:ext cx="382616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" name="Rectangle 159">
            <a:extLst>
              <a:ext uri="{FF2B5EF4-FFF2-40B4-BE49-F238E27FC236}">
                <a16:creationId xmlns:a16="http://schemas.microsoft.com/office/drawing/2014/main" xmlns="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280" y="4956221"/>
            <a:ext cx="380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Rectangle 52">
            <a:extLst>
              <a:ext uri="{FF2B5EF4-FFF2-40B4-BE49-F238E27FC236}">
                <a16:creationId xmlns:a16="http://schemas.microsoft.com/office/drawing/2014/main" xmlns="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4265" y="2888237"/>
            <a:ext cx="52949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" name="Rectangle 53">
            <a:extLst>
              <a:ext uri="{FF2B5EF4-FFF2-40B4-BE49-F238E27FC236}">
                <a16:creationId xmlns:a16="http://schemas.microsoft.com/office/drawing/2014/main" xmlns="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351" y="3041492"/>
            <a:ext cx="4547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NDPA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Rectangle 85">
            <a:extLst>
              <a:ext uri="{FF2B5EF4-FFF2-40B4-BE49-F238E27FC236}">
                <a16:creationId xmlns:a16="http://schemas.microsoft.com/office/drawing/2014/main" xmlns="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172" y="2889871"/>
            <a:ext cx="450592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1770" y="3005565"/>
            <a:ext cx="3796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TF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3801" y="3179068"/>
            <a:ext cx="723255" cy="5395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4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056" y="3179068"/>
            <a:ext cx="660289" cy="5395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5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6393" y="3340325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Preamble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6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4965" y="3328626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1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7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6154" y="3333421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2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8" name="Right Brace 27"/>
          <p:cNvSpPr/>
          <p:nvPr/>
        </p:nvSpPr>
        <p:spPr>
          <a:xfrm rot="16200000">
            <a:off x="5958348" y="1910830"/>
            <a:ext cx="239394" cy="2258600"/>
          </a:xfrm>
          <a:prstGeom prst="rightBrac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599547" y="390407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564496" y="368618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253995" y="3889803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218945" y="3671916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032532" y="389545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997482" y="367756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11693" y="390407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463718" y="368618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810837" y="3886883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62863" y="3668996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39" name="Rectangle 85">
            <a:extLst>
              <a:ext uri="{FF2B5EF4-FFF2-40B4-BE49-F238E27FC236}">
                <a16:creationId xmlns:a16="http://schemas.microsoft.com/office/drawing/2014/main" xmlns="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9231" y="2899456"/>
            <a:ext cx="450592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0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0130" y="3197870"/>
            <a:ext cx="3796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LMR</a:t>
            </a: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7203680" y="3935398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155705" y="3717511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43" name="Left Brace 42"/>
          <p:cNvSpPr/>
          <p:nvPr/>
        </p:nvSpPr>
        <p:spPr>
          <a:xfrm rot="16200000">
            <a:off x="6047419" y="3664555"/>
            <a:ext cx="257182" cy="519980"/>
          </a:xfrm>
          <a:prstGeom prst="leftBrace">
            <a:avLst>
              <a:gd name="adj1" fmla="val 8333"/>
              <a:gd name="adj2" fmla="val 45120"/>
            </a:avLst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Left Brace 43"/>
          <p:cNvSpPr/>
          <p:nvPr/>
        </p:nvSpPr>
        <p:spPr>
          <a:xfrm rot="16200000">
            <a:off x="6738679" y="3679760"/>
            <a:ext cx="297989" cy="519980"/>
          </a:xfrm>
          <a:prstGeom prst="leftBrace">
            <a:avLst>
              <a:gd name="adj1" fmla="val 8333"/>
              <a:gd name="adj2" fmla="val 45120"/>
            </a:avLst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020" y="4076898"/>
            <a:ext cx="4625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altLang="en-US" sz="16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STA1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6" name="Rectangle 110">
            <a:extLst>
              <a:ext uri="{FF2B5EF4-FFF2-40B4-BE49-F238E27FC236}">
                <a16:creationId xmlns:a16="http://schemas.microsoft.com/office/drawing/2014/main" xmlns="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8590" y="4083524"/>
            <a:ext cx="5071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ISTA</a:t>
            </a: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47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4500170"/>
            <a:ext cx="4625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altLang="en-US" sz="16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STA1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9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7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 Attack to Secured TB Ranging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3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691" y="1556792"/>
            <a:ext cx="77271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8" name="Line 30">
            <a:extLst>
              <a:ext uri="{FF2B5EF4-FFF2-40B4-BE49-F238E27FC236}">
                <a16:creationId xmlns:a16="http://schemas.microsoft.com/office/drawing/2014/main" xmlns="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3272" y="3557652"/>
            <a:ext cx="7156105" cy="25223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9" name="Line 33">
            <a:extLst>
              <a:ext uri="{FF2B5EF4-FFF2-40B4-BE49-F238E27FC236}">
                <a16:creationId xmlns:a16="http://schemas.microsoft.com/office/drawing/2014/main" xmlns="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3272" y="4494276"/>
            <a:ext cx="6749704" cy="2374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0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930" y="3035052"/>
            <a:ext cx="878673" cy="5310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1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6214" y="2564904"/>
            <a:ext cx="128551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  <a:r>
              <a:rPr kumimoji="0" lang="en-US" altLang="en-US" sz="15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</a:t>
            </a:r>
            <a:r>
              <a:rPr kumimoji="0" lang="en-US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2" name="Rectangle 85">
            <a:extLst>
              <a:ext uri="{FF2B5EF4-FFF2-40B4-BE49-F238E27FC236}">
                <a16:creationId xmlns:a16="http://schemas.microsoft.com/office/drawing/2014/main" xmlns="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616" y="2738117"/>
            <a:ext cx="458347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3" name="Rectangle 86">
            <a:extLst>
              <a:ext uri="{FF2B5EF4-FFF2-40B4-BE49-F238E27FC236}">
                <a16:creationId xmlns:a16="http://schemas.microsoft.com/office/drawing/2014/main" xmlns="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966" y="2879738"/>
            <a:ext cx="3796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TF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4" name="Line 90">
            <a:extLst>
              <a:ext uri="{FF2B5EF4-FFF2-40B4-BE49-F238E27FC236}">
                <a16:creationId xmlns:a16="http://schemas.microsoft.com/office/drawing/2014/main" xmlns="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3272" y="5311843"/>
            <a:ext cx="6749704" cy="35342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5" name="Rectangle 107">
            <a:extLst>
              <a:ext uri="{FF2B5EF4-FFF2-40B4-BE49-F238E27FC236}">
                <a16:creationId xmlns:a16="http://schemas.microsoft.com/office/drawing/2014/main" xmlns="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56" y="3059213"/>
            <a:ext cx="6256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STA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4259601"/>
            <a:ext cx="4625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altLang="en-US" sz="16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STA1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" name="Rectangle 110">
            <a:extLst>
              <a:ext uri="{FF2B5EF4-FFF2-40B4-BE49-F238E27FC236}">
                <a16:creationId xmlns:a16="http://schemas.microsoft.com/office/drawing/2014/main" xmlns="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5118652"/>
            <a:ext cx="5071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ISTA</a:t>
            </a: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58" name="Rectangle 132">
            <a:extLst>
              <a:ext uri="{FF2B5EF4-FFF2-40B4-BE49-F238E27FC236}">
                <a16:creationId xmlns:a16="http://schemas.microsoft.com/office/drawing/2014/main" xmlns="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247" y="3944728"/>
            <a:ext cx="38375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9" name="Rectangle 133">
            <a:extLst>
              <a:ext uri="{FF2B5EF4-FFF2-40B4-BE49-F238E27FC236}">
                <a16:creationId xmlns:a16="http://schemas.microsoft.com/office/drawing/2014/main" xmlns="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125" y="4026670"/>
            <a:ext cx="4323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0" name="Rectangle 158">
            <a:extLst>
              <a:ext uri="{FF2B5EF4-FFF2-40B4-BE49-F238E27FC236}">
                <a16:creationId xmlns:a16="http://schemas.microsoft.com/office/drawing/2014/main" xmlns="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2109" y="4764927"/>
            <a:ext cx="382616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1" name="Rectangle 159">
            <a:extLst>
              <a:ext uri="{FF2B5EF4-FFF2-40B4-BE49-F238E27FC236}">
                <a16:creationId xmlns:a16="http://schemas.microsoft.com/office/drawing/2014/main" xmlns="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937" y="4812205"/>
            <a:ext cx="380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2" name="Rectangle 52">
            <a:extLst>
              <a:ext uri="{FF2B5EF4-FFF2-40B4-BE49-F238E27FC236}">
                <a16:creationId xmlns:a16="http://schemas.microsoft.com/office/drawing/2014/main" xmlns="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6922" y="2744221"/>
            <a:ext cx="52949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3" name="Rectangle 53">
            <a:extLst>
              <a:ext uri="{FF2B5EF4-FFF2-40B4-BE49-F238E27FC236}">
                <a16:creationId xmlns:a16="http://schemas.microsoft.com/office/drawing/2014/main" xmlns="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1009" y="2897476"/>
            <a:ext cx="4436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NDPA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4" name="Rectangle 85">
            <a:extLst>
              <a:ext uri="{FF2B5EF4-FFF2-40B4-BE49-F238E27FC236}">
                <a16:creationId xmlns:a16="http://schemas.microsoft.com/office/drawing/2014/main" xmlns="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8829" y="2745855"/>
            <a:ext cx="450592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5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4427" y="2861549"/>
            <a:ext cx="3796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TF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6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6458" y="3035052"/>
            <a:ext cx="723255" cy="5395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7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713" y="3035052"/>
            <a:ext cx="660289" cy="5395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8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9050" y="3196309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Preamble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9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7622" y="3184610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1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0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8811" y="3189405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2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1" name="Right Brace 70"/>
          <p:cNvSpPr/>
          <p:nvPr/>
        </p:nvSpPr>
        <p:spPr>
          <a:xfrm rot="16200000">
            <a:off x="6111005" y="1766814"/>
            <a:ext cx="239394" cy="2258600"/>
          </a:xfrm>
          <a:prstGeom prst="rightBrac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3752204" y="3760058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717153" y="3542171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1406652" y="3745787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371602" y="3527900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185189" y="3751438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150139" y="3533551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4664350" y="3760058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616375" y="3542171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2963494" y="3742867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915520" y="3524980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82" name="Rectangle 85">
            <a:extLst>
              <a:ext uri="{FF2B5EF4-FFF2-40B4-BE49-F238E27FC236}">
                <a16:creationId xmlns:a16="http://schemas.microsoft.com/office/drawing/2014/main" xmlns="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1888" y="2755440"/>
            <a:ext cx="450592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3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2787" y="3053854"/>
            <a:ext cx="3796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LMR</a:t>
            </a: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7356337" y="3791382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308362" y="3573495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86" name="Line 90">
            <a:extLst>
              <a:ext uri="{FF2B5EF4-FFF2-40B4-BE49-F238E27FC236}">
                <a16:creationId xmlns:a16="http://schemas.microsoft.com/office/drawing/2014/main" xmlns="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6791" y="6277017"/>
            <a:ext cx="6749704" cy="35342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7" name="Rectangle 110">
            <a:extLst>
              <a:ext uri="{FF2B5EF4-FFF2-40B4-BE49-F238E27FC236}">
                <a16:creationId xmlns:a16="http://schemas.microsoft.com/office/drawing/2014/main" xmlns="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083826"/>
            <a:ext cx="6932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Attacker 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88" name="Rectangle 52">
            <a:extLst>
              <a:ext uri="{FF2B5EF4-FFF2-40B4-BE49-F238E27FC236}">
                <a16:creationId xmlns:a16="http://schemas.microsoft.com/office/drawing/2014/main" xmlns="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509" y="5469283"/>
            <a:ext cx="529499" cy="819150"/>
          </a:xfrm>
          <a:prstGeom prst="rect">
            <a:avLst/>
          </a:prstGeom>
          <a:solidFill>
            <a:srgbClr val="FFC000"/>
          </a:solidFill>
          <a:ln w="9525" cap="rnd">
            <a:solidFill>
              <a:srgbClr val="404040"/>
            </a:solidFill>
            <a:prstDash val="dash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9" name="Rectangle 53">
            <a:extLst>
              <a:ext uri="{FF2B5EF4-FFF2-40B4-BE49-F238E27FC236}">
                <a16:creationId xmlns:a16="http://schemas.microsoft.com/office/drawing/2014/main" xmlns="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595" y="5622538"/>
            <a:ext cx="4421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fake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NDPA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0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0119" y="5768668"/>
            <a:ext cx="723255" cy="539538"/>
          </a:xfrm>
          <a:prstGeom prst="rect">
            <a:avLst/>
          </a:prstGeom>
          <a:solidFill>
            <a:srgbClr val="FFC000"/>
          </a:solidFill>
          <a:ln w="9525" cap="rnd">
            <a:solidFill>
              <a:srgbClr val="404040"/>
            </a:solidFill>
            <a:prstDash val="dash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1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1283" y="5918226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1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2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691" y="1700808"/>
            <a:ext cx="837093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+mj-lt"/>
              </a:rPr>
              <a:t>Fake NDPA: HE-LTF 1 to ISTA2 and HE-LTF2 to ISTA1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+mj-lt"/>
              </a:rPr>
              <a:t>Attacker copies HE-LTF1 of DL NDP and replays HE-LTF1 during HE-LTF2 of DL NDP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+mj-lt"/>
              </a:rPr>
              <a:t>ISTA1 is attacked and ISTA2 gets an invalid </a:t>
            </a:r>
            <a:r>
              <a:rPr lang="en-US" altLang="en-US" sz="1600" dirty="0" err="1" smtClean="0">
                <a:solidFill>
                  <a:srgbClr val="000000"/>
                </a:solidFill>
                <a:latin typeface="+mj-lt"/>
              </a:rPr>
              <a:t>ToA</a:t>
            </a:r>
            <a:r>
              <a:rPr lang="en-US" altLang="en-US" sz="1600" dirty="0" smtClean="0">
                <a:solidFill>
                  <a:srgbClr val="000000"/>
                </a:solidFill>
                <a:latin typeface="+mj-lt"/>
              </a:rPr>
              <a:t> 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93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183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of Replay Attack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000" dirty="0" smtClean="0"/>
              <a:t>Option 1: NDPA frame includes SAC for authentication </a:t>
            </a:r>
          </a:p>
          <a:p>
            <a:pPr marL="685800" lvl="1"/>
            <a:r>
              <a:rPr lang="en-US" dirty="0" smtClean="0"/>
              <a:t>Requires to define SAC (16 bits) for UL NDP and DL NDP separately</a:t>
            </a:r>
          </a:p>
          <a:p>
            <a:pPr marL="685800" lvl="1"/>
            <a:r>
              <a:rPr lang="en-US" dirty="0" smtClean="0"/>
              <a:t>The sounding TF carries SAC for UL NDP and the NDPA carries SAC for DL NDP </a:t>
            </a:r>
          </a:p>
          <a:p>
            <a:pPr marL="1028700" lvl="2"/>
            <a:r>
              <a:rPr lang="en-US" dirty="0" smtClean="0"/>
              <a:t>Cause two modes for random bits generation for TB ranging (two SAC) and NTB ranging (single SAC) </a:t>
            </a:r>
          </a:p>
          <a:p>
            <a:pPr marL="685800" lvl="1"/>
            <a:r>
              <a:rPr lang="en-US" dirty="0" smtClean="0"/>
              <a:t>If ISTA receives NDPA with unknown SAC, ISTA will discard the NDPA</a:t>
            </a:r>
          </a:p>
          <a:p>
            <a:r>
              <a:rPr lang="en-US" sz="2000" dirty="0" smtClean="0"/>
              <a:t>Option 2: Include the HE-LTF allocation information in DL LMR</a:t>
            </a:r>
          </a:p>
          <a:p>
            <a:pPr lvl="1"/>
            <a:r>
              <a:rPr lang="en-US" dirty="0" smtClean="0"/>
              <a:t>Offset (6 bits), DL N_STS (3 bits) and DL Rep (3 bits) </a:t>
            </a:r>
          </a:p>
          <a:p>
            <a:pPr lvl="1"/>
            <a:r>
              <a:rPr lang="en-US" dirty="0" smtClean="0"/>
              <a:t>DL LMR is protected frame</a:t>
            </a:r>
          </a:p>
          <a:p>
            <a:pPr lvl="1"/>
            <a:r>
              <a:rPr lang="en-US" dirty="0" smtClean="0"/>
              <a:t>The ISTA compares the HE-LTF allocation information in NDPA and DL LMR</a:t>
            </a:r>
          </a:p>
          <a:p>
            <a:pPr lvl="2"/>
            <a:r>
              <a:rPr lang="en-US" dirty="0" smtClean="0"/>
              <a:t>If not match, ISTA will discard the measurements</a:t>
            </a:r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11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Detection of Replay </a:t>
            </a:r>
            <a:r>
              <a:rPr lang="en-US" dirty="0" smtClean="0"/>
              <a:t>Attack (cont’d)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000" dirty="0" smtClean="0"/>
              <a:t>Option 3: For each ISTA, define </a:t>
            </a:r>
            <a:r>
              <a:rPr lang="en-US" sz="2000" dirty="0" err="1" smtClean="0"/>
              <a:t>ToD</a:t>
            </a:r>
            <a:r>
              <a:rPr lang="en-US" sz="2000" dirty="0" smtClean="0"/>
              <a:t>/</a:t>
            </a:r>
            <a:r>
              <a:rPr lang="en-US" sz="2000" dirty="0" err="1" smtClean="0"/>
              <a:t>ToA</a:t>
            </a:r>
            <a:r>
              <a:rPr lang="en-US" sz="2000" dirty="0" smtClean="0"/>
              <a:t> of DL NDP separately based on the start of each ISTA’s HE-LTF field </a:t>
            </a:r>
            <a:endParaRPr lang="en-US" sz="2000" dirty="0"/>
          </a:p>
          <a:p>
            <a:pPr lvl="1"/>
            <a:r>
              <a:rPr lang="en-US" dirty="0" smtClean="0"/>
              <a:t>According to legacy FTM, the </a:t>
            </a:r>
            <a:r>
              <a:rPr lang="en-US" dirty="0" err="1" smtClean="0"/>
              <a:t>ToD</a:t>
            </a:r>
            <a:r>
              <a:rPr lang="en-US" dirty="0" smtClean="0"/>
              <a:t> /</a:t>
            </a:r>
            <a:r>
              <a:rPr lang="en-US" dirty="0" err="1" smtClean="0"/>
              <a:t>ToA</a:t>
            </a:r>
            <a:r>
              <a:rPr lang="en-US" dirty="0" smtClean="0"/>
              <a:t> of the DL NDP is defined based on the timing when the start of the preamble of the DL NDP appears at RSTA’s or ISTA’s s transmit or receive antenna connector  </a:t>
            </a:r>
          </a:p>
          <a:p>
            <a:pPr lvl="1"/>
            <a:r>
              <a:rPr lang="en-US" dirty="0" smtClean="0"/>
              <a:t>To detect the replay attacker, the RSTA and ISTA can define the </a:t>
            </a:r>
            <a:r>
              <a:rPr lang="en-US" dirty="0" err="1" smtClean="0"/>
              <a:t>ToD</a:t>
            </a:r>
            <a:r>
              <a:rPr lang="en-US" dirty="0" smtClean="0"/>
              <a:t> and </a:t>
            </a:r>
            <a:r>
              <a:rPr lang="en-US" dirty="0" err="1" smtClean="0"/>
              <a:t>ToA</a:t>
            </a:r>
            <a:r>
              <a:rPr lang="en-US" dirty="0" smtClean="0"/>
              <a:t> based on the start of the corresponding HE-LTF field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ToD</a:t>
            </a:r>
            <a:r>
              <a:rPr lang="en-US" dirty="0" smtClean="0"/>
              <a:t> is defined based on the timing when the start of the HE-LTF field appears at RSTA’s transmit antenna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ToA</a:t>
            </a:r>
            <a:r>
              <a:rPr lang="en-US" dirty="0" smtClean="0"/>
              <a:t> is defined based on the timing when the </a:t>
            </a:r>
            <a:r>
              <a:rPr lang="en-US" dirty="0"/>
              <a:t>start of the HE-LTF field appears at </a:t>
            </a:r>
            <a:r>
              <a:rPr lang="en-US" dirty="0" smtClean="0"/>
              <a:t>ISTA’s receive </a:t>
            </a:r>
            <a:r>
              <a:rPr lang="en-US" dirty="0"/>
              <a:t>antenna</a:t>
            </a:r>
            <a:r>
              <a:rPr lang="en-US" dirty="0" smtClean="0"/>
              <a:t> </a:t>
            </a:r>
          </a:p>
          <a:p>
            <a:pPr lvl="2"/>
            <a:r>
              <a:rPr lang="en-US" dirty="0"/>
              <a:t>When there exists replay attack, the RTT will be significantly increased, such that it can be detected. </a:t>
            </a:r>
          </a:p>
          <a:p>
            <a:pPr lvl="1"/>
            <a:r>
              <a:rPr lang="en-US" dirty="0"/>
              <a:t>Downside is it may need hardware change for </a:t>
            </a:r>
            <a:r>
              <a:rPr lang="en-US" dirty="0" smtClean="0"/>
              <a:t>derivation of </a:t>
            </a:r>
            <a:r>
              <a:rPr lang="en-US" dirty="0" err="1" smtClean="0"/>
              <a:t>ToD</a:t>
            </a:r>
            <a:r>
              <a:rPr lang="en-US" dirty="0" smtClean="0"/>
              <a:t>/</a:t>
            </a:r>
            <a:r>
              <a:rPr lang="en-US" dirty="0" err="1" smtClean="0"/>
              <a:t>ToA</a:t>
            </a:r>
            <a:r>
              <a:rPr lang="en-US" dirty="0" smtClean="0"/>
              <a:t> and if the real range is larger than 2160m, it may trigger false alarm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138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for Option 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Line 30">
            <a:extLst>
              <a:ext uri="{FF2B5EF4-FFF2-40B4-BE49-F238E27FC236}">
                <a16:creationId xmlns:a16="http://schemas.microsoft.com/office/drawing/2014/main" xmlns="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15" y="3701668"/>
            <a:ext cx="7156105" cy="25223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Line 33">
            <a:extLst>
              <a:ext uri="{FF2B5EF4-FFF2-40B4-BE49-F238E27FC236}">
                <a16:creationId xmlns:a16="http://schemas.microsoft.com/office/drawing/2014/main" xmlns="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15" y="4638292"/>
            <a:ext cx="6749704" cy="2374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273" y="3179068"/>
            <a:ext cx="878673" cy="5310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557" y="2708920"/>
            <a:ext cx="128551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  <a:r>
              <a:rPr kumimoji="0" lang="en-US" altLang="en-US" sz="15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</a:t>
            </a:r>
            <a:r>
              <a:rPr kumimoji="0" lang="en-US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85">
            <a:extLst>
              <a:ext uri="{FF2B5EF4-FFF2-40B4-BE49-F238E27FC236}">
                <a16:creationId xmlns:a16="http://schemas.microsoft.com/office/drawing/2014/main" xmlns="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959" y="2882133"/>
            <a:ext cx="458347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Rectangle 86">
            <a:extLst>
              <a:ext uri="{FF2B5EF4-FFF2-40B4-BE49-F238E27FC236}">
                <a16:creationId xmlns:a16="http://schemas.microsoft.com/office/drawing/2014/main" xmlns="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309" y="3023754"/>
            <a:ext cx="3796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TF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Line 90">
            <a:extLst>
              <a:ext uri="{FF2B5EF4-FFF2-40B4-BE49-F238E27FC236}">
                <a16:creationId xmlns:a16="http://schemas.microsoft.com/office/drawing/2014/main" xmlns="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15" y="5455859"/>
            <a:ext cx="6749704" cy="35342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107">
            <a:extLst>
              <a:ext uri="{FF2B5EF4-FFF2-40B4-BE49-F238E27FC236}">
                <a16:creationId xmlns:a16="http://schemas.microsoft.com/office/drawing/2014/main" xmlns="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899" y="3203229"/>
            <a:ext cx="6256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STA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10">
            <a:extLst>
              <a:ext uri="{FF2B5EF4-FFF2-40B4-BE49-F238E27FC236}">
                <a16:creationId xmlns:a16="http://schemas.microsoft.com/office/drawing/2014/main" xmlns="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5262668"/>
            <a:ext cx="5071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ISTA</a:t>
            </a: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4" name="Rectangle 132">
            <a:extLst>
              <a:ext uri="{FF2B5EF4-FFF2-40B4-BE49-F238E27FC236}">
                <a16:creationId xmlns:a16="http://schemas.microsoft.com/office/drawing/2014/main" xmlns="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5590" y="4068729"/>
            <a:ext cx="38375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" name="Rectangle 133">
            <a:extLst>
              <a:ext uri="{FF2B5EF4-FFF2-40B4-BE49-F238E27FC236}">
                <a16:creationId xmlns:a16="http://schemas.microsoft.com/office/drawing/2014/main" xmlns="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468" y="4150671"/>
            <a:ext cx="4323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Rectangle 158">
            <a:extLst>
              <a:ext uri="{FF2B5EF4-FFF2-40B4-BE49-F238E27FC236}">
                <a16:creationId xmlns:a16="http://schemas.microsoft.com/office/drawing/2014/main" xmlns="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452" y="4908943"/>
            <a:ext cx="382616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Rectangle 159">
            <a:extLst>
              <a:ext uri="{FF2B5EF4-FFF2-40B4-BE49-F238E27FC236}">
                <a16:creationId xmlns:a16="http://schemas.microsoft.com/office/drawing/2014/main" xmlns="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280" y="4956221"/>
            <a:ext cx="380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" name="Rectangle 52">
            <a:extLst>
              <a:ext uri="{FF2B5EF4-FFF2-40B4-BE49-F238E27FC236}">
                <a16:creationId xmlns:a16="http://schemas.microsoft.com/office/drawing/2014/main" xmlns="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4265" y="2888237"/>
            <a:ext cx="52949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Rectangle 53">
            <a:extLst>
              <a:ext uri="{FF2B5EF4-FFF2-40B4-BE49-F238E27FC236}">
                <a16:creationId xmlns:a16="http://schemas.microsoft.com/office/drawing/2014/main" xmlns="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351" y="3041492"/>
            <a:ext cx="4547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NDPA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" name="Rectangle 85">
            <a:extLst>
              <a:ext uri="{FF2B5EF4-FFF2-40B4-BE49-F238E27FC236}">
                <a16:creationId xmlns:a16="http://schemas.microsoft.com/office/drawing/2014/main" xmlns="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172" y="2889871"/>
            <a:ext cx="450592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1770" y="3005565"/>
            <a:ext cx="3796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TF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3801" y="3179068"/>
            <a:ext cx="723255" cy="5395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3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056" y="3179068"/>
            <a:ext cx="660289" cy="5395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4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6393" y="3340325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Preamble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5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4965" y="3328626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1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6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6154" y="3333421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2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7" name="Right Brace 26"/>
          <p:cNvSpPr/>
          <p:nvPr/>
        </p:nvSpPr>
        <p:spPr>
          <a:xfrm rot="16200000">
            <a:off x="5958348" y="1910830"/>
            <a:ext cx="239394" cy="2258600"/>
          </a:xfrm>
          <a:prstGeom prst="rightBrac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599547" y="390407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64496" y="368618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253995" y="3889803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218945" y="3671916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2032532" y="389545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997482" y="367756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11693" y="390407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463718" y="368618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810837" y="3886883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762863" y="3668996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38" name="Rectangle 85">
            <a:extLst>
              <a:ext uri="{FF2B5EF4-FFF2-40B4-BE49-F238E27FC236}">
                <a16:creationId xmlns:a16="http://schemas.microsoft.com/office/drawing/2014/main" xmlns="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9231" y="2899456"/>
            <a:ext cx="450592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9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0130" y="3197870"/>
            <a:ext cx="3796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LMR</a:t>
            </a: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7203680" y="3935398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155705" y="3717511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42" name="Left Brace 41"/>
          <p:cNvSpPr/>
          <p:nvPr/>
        </p:nvSpPr>
        <p:spPr>
          <a:xfrm rot="16200000">
            <a:off x="6047419" y="3664555"/>
            <a:ext cx="257182" cy="519980"/>
          </a:xfrm>
          <a:prstGeom prst="leftBrace">
            <a:avLst>
              <a:gd name="adj1" fmla="val 8333"/>
              <a:gd name="adj2" fmla="val 45120"/>
            </a:avLst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Left Brace 42"/>
          <p:cNvSpPr/>
          <p:nvPr/>
        </p:nvSpPr>
        <p:spPr>
          <a:xfrm rot="16200000">
            <a:off x="6738679" y="3679760"/>
            <a:ext cx="297989" cy="519980"/>
          </a:xfrm>
          <a:prstGeom prst="leftBrace">
            <a:avLst>
              <a:gd name="adj1" fmla="val 8333"/>
              <a:gd name="adj2" fmla="val 45120"/>
            </a:avLst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020" y="4076898"/>
            <a:ext cx="4625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altLang="en-US" sz="16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STA1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" name="Rectangle 110">
            <a:extLst>
              <a:ext uri="{FF2B5EF4-FFF2-40B4-BE49-F238E27FC236}">
                <a16:creationId xmlns:a16="http://schemas.microsoft.com/office/drawing/2014/main" xmlns="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8590" y="4083524"/>
            <a:ext cx="5071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ISTA</a:t>
            </a: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46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4500170"/>
            <a:ext cx="4625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altLang="en-US" sz="16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STA1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flipH="1">
            <a:off x="5079693" y="3717511"/>
            <a:ext cx="738254" cy="1939181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dash"/>
            <a:round/>
            <a:headEnd type="arrow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Straight Connector 51"/>
          <p:cNvCxnSpPr/>
          <p:nvPr/>
        </p:nvCxnSpPr>
        <p:spPr bwMode="auto">
          <a:xfrm flipH="1">
            <a:off x="5872325" y="3739847"/>
            <a:ext cx="684123" cy="199588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2"/>
            </a:solidFill>
            <a:prstDash val="dash"/>
            <a:round/>
            <a:headEnd type="arrow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928" y="5734417"/>
            <a:ext cx="14191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Reference point for ISTA1 </a:t>
            </a:r>
            <a:r>
              <a:rPr lang="en-US" altLang="en-US" sz="1400" noProof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ToD</a:t>
            </a:r>
            <a:r>
              <a:rPr lang="en-US" altLang="en-US" sz="1400" noProof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and </a:t>
            </a:r>
            <a:r>
              <a:rPr lang="en-US" altLang="en-US" sz="1400" noProof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ToA</a:t>
            </a:r>
            <a:r>
              <a: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</p:txBody>
      </p:sp>
      <p:sp>
        <p:nvSpPr>
          <p:cNvPr id="56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557" y="5733256"/>
            <a:ext cx="15205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Reference point for ISTA2 </a:t>
            </a:r>
            <a:r>
              <a:rPr lang="en-US" altLang="en-US" sz="1400" noProof="0" dirty="0" err="1" smtClean="0">
                <a:solidFill>
                  <a:schemeClr val="accent2"/>
                </a:solidFill>
                <a:latin typeface="Calibri" panose="020F0502020204030204" pitchFamily="34" charset="0"/>
              </a:rPr>
              <a:t>ToD</a:t>
            </a:r>
            <a:r>
              <a:rPr lang="en-US" altLang="en-US" sz="1400" noProof="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 and </a:t>
            </a:r>
            <a:r>
              <a:rPr lang="en-US" altLang="en-US" sz="1400" noProof="0" dirty="0" err="1" smtClean="0">
                <a:solidFill>
                  <a:schemeClr val="accent2"/>
                </a:solidFill>
                <a:latin typeface="Calibri" panose="020F0502020204030204" pitchFamily="34" charset="0"/>
              </a:rPr>
              <a:t>ToA</a:t>
            </a:r>
            <a:r>
              <a: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 flipH="1">
            <a:off x="5817946" y="3179068"/>
            <a:ext cx="7021" cy="5384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flipH="1">
            <a:off x="6539311" y="3190921"/>
            <a:ext cx="7021" cy="5384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691" y="1700808"/>
            <a:ext cx="83709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+mj-lt"/>
              </a:rPr>
              <a:t>In DL NDP, the reference point for ISTA1’s and ISTA2’s </a:t>
            </a:r>
            <a:r>
              <a:rPr lang="en-US" altLang="en-US" sz="1800" dirty="0" err="1" smtClean="0">
                <a:solidFill>
                  <a:srgbClr val="000000"/>
                </a:solidFill>
                <a:latin typeface="+mj-lt"/>
              </a:rPr>
              <a:t>ToA</a:t>
            </a:r>
            <a:r>
              <a:rPr lang="en-US" altLang="en-US" sz="1800" dirty="0" smtClean="0">
                <a:solidFill>
                  <a:srgbClr val="000000"/>
                </a:solidFill>
                <a:latin typeface="+mj-lt"/>
              </a:rPr>
              <a:t> and </a:t>
            </a:r>
            <a:r>
              <a:rPr lang="en-US" altLang="en-US" sz="1800" dirty="0" err="1" smtClean="0">
                <a:solidFill>
                  <a:srgbClr val="000000"/>
                </a:solidFill>
                <a:latin typeface="+mj-lt"/>
              </a:rPr>
              <a:t>ToD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53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09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for Option 3 (cont’d)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3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691" y="1556792"/>
            <a:ext cx="77271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8" name="Line 30">
            <a:extLst>
              <a:ext uri="{FF2B5EF4-FFF2-40B4-BE49-F238E27FC236}">
                <a16:creationId xmlns:a16="http://schemas.microsoft.com/office/drawing/2014/main" xmlns="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3272" y="3679658"/>
            <a:ext cx="7156105" cy="25223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9" name="Line 33">
            <a:extLst>
              <a:ext uri="{FF2B5EF4-FFF2-40B4-BE49-F238E27FC236}">
                <a16:creationId xmlns:a16="http://schemas.microsoft.com/office/drawing/2014/main" xmlns="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3272" y="4616282"/>
            <a:ext cx="6749704" cy="2374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0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930" y="3157058"/>
            <a:ext cx="878673" cy="5310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1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6214" y="2686910"/>
            <a:ext cx="128551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  <a:r>
              <a:rPr kumimoji="0" lang="en-US" altLang="en-US" sz="15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</a:t>
            </a:r>
            <a:r>
              <a:rPr kumimoji="0" lang="en-US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2" name="Rectangle 85">
            <a:extLst>
              <a:ext uri="{FF2B5EF4-FFF2-40B4-BE49-F238E27FC236}">
                <a16:creationId xmlns:a16="http://schemas.microsoft.com/office/drawing/2014/main" xmlns="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616" y="2860123"/>
            <a:ext cx="458347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3" name="Rectangle 86">
            <a:extLst>
              <a:ext uri="{FF2B5EF4-FFF2-40B4-BE49-F238E27FC236}">
                <a16:creationId xmlns:a16="http://schemas.microsoft.com/office/drawing/2014/main" xmlns="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966" y="3001744"/>
            <a:ext cx="3796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TF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4" name="Line 90">
            <a:extLst>
              <a:ext uri="{FF2B5EF4-FFF2-40B4-BE49-F238E27FC236}">
                <a16:creationId xmlns:a16="http://schemas.microsoft.com/office/drawing/2014/main" xmlns="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3272" y="5433849"/>
            <a:ext cx="6749704" cy="35342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5" name="Rectangle 107">
            <a:extLst>
              <a:ext uri="{FF2B5EF4-FFF2-40B4-BE49-F238E27FC236}">
                <a16:creationId xmlns:a16="http://schemas.microsoft.com/office/drawing/2014/main" xmlns="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56" y="3181219"/>
            <a:ext cx="6256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STA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4381607"/>
            <a:ext cx="4625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altLang="en-US" sz="16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STA1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" name="Rectangle 110">
            <a:extLst>
              <a:ext uri="{FF2B5EF4-FFF2-40B4-BE49-F238E27FC236}">
                <a16:creationId xmlns:a16="http://schemas.microsoft.com/office/drawing/2014/main" xmlns="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5240658"/>
            <a:ext cx="5071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ISTA</a:t>
            </a: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58" name="Rectangle 132">
            <a:extLst>
              <a:ext uri="{FF2B5EF4-FFF2-40B4-BE49-F238E27FC236}">
                <a16:creationId xmlns:a16="http://schemas.microsoft.com/office/drawing/2014/main" xmlns="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247" y="4066734"/>
            <a:ext cx="38375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9" name="Rectangle 133">
            <a:extLst>
              <a:ext uri="{FF2B5EF4-FFF2-40B4-BE49-F238E27FC236}">
                <a16:creationId xmlns:a16="http://schemas.microsoft.com/office/drawing/2014/main" xmlns="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125" y="4148676"/>
            <a:ext cx="4323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0" name="Rectangle 158">
            <a:extLst>
              <a:ext uri="{FF2B5EF4-FFF2-40B4-BE49-F238E27FC236}">
                <a16:creationId xmlns:a16="http://schemas.microsoft.com/office/drawing/2014/main" xmlns="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2109" y="4886933"/>
            <a:ext cx="382616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1" name="Rectangle 159">
            <a:extLst>
              <a:ext uri="{FF2B5EF4-FFF2-40B4-BE49-F238E27FC236}">
                <a16:creationId xmlns:a16="http://schemas.microsoft.com/office/drawing/2014/main" xmlns="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937" y="4934211"/>
            <a:ext cx="380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2" name="Rectangle 52">
            <a:extLst>
              <a:ext uri="{FF2B5EF4-FFF2-40B4-BE49-F238E27FC236}">
                <a16:creationId xmlns:a16="http://schemas.microsoft.com/office/drawing/2014/main" xmlns="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6922" y="2866227"/>
            <a:ext cx="52949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3" name="Rectangle 53">
            <a:extLst>
              <a:ext uri="{FF2B5EF4-FFF2-40B4-BE49-F238E27FC236}">
                <a16:creationId xmlns:a16="http://schemas.microsoft.com/office/drawing/2014/main" xmlns="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1009" y="3019482"/>
            <a:ext cx="4436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NDPA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4" name="Rectangle 85">
            <a:extLst>
              <a:ext uri="{FF2B5EF4-FFF2-40B4-BE49-F238E27FC236}">
                <a16:creationId xmlns:a16="http://schemas.microsoft.com/office/drawing/2014/main" xmlns="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8829" y="2867861"/>
            <a:ext cx="450592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5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4427" y="2983555"/>
            <a:ext cx="3796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TF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6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6458" y="3157058"/>
            <a:ext cx="723255" cy="5395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7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713" y="3157058"/>
            <a:ext cx="660289" cy="5395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8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9050" y="3318315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Preamble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9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7622" y="3306616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1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0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8811" y="3311411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2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1" name="Right Brace 70"/>
          <p:cNvSpPr/>
          <p:nvPr/>
        </p:nvSpPr>
        <p:spPr>
          <a:xfrm rot="16200000">
            <a:off x="6111005" y="1888820"/>
            <a:ext cx="239394" cy="2258600"/>
          </a:xfrm>
          <a:prstGeom prst="rightBrac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3752204" y="388206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717153" y="366417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1406652" y="3867793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371602" y="3649906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185189" y="387344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150139" y="365555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4664350" y="388206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616375" y="366417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2963494" y="3864873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915520" y="3646986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82" name="Rectangle 85">
            <a:extLst>
              <a:ext uri="{FF2B5EF4-FFF2-40B4-BE49-F238E27FC236}">
                <a16:creationId xmlns:a16="http://schemas.microsoft.com/office/drawing/2014/main" xmlns="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1888" y="2877446"/>
            <a:ext cx="450592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3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2787" y="3175860"/>
            <a:ext cx="3796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LMR</a:t>
            </a: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7356337" y="3913388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308362" y="3695501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86" name="Line 90">
            <a:extLst>
              <a:ext uri="{FF2B5EF4-FFF2-40B4-BE49-F238E27FC236}">
                <a16:creationId xmlns:a16="http://schemas.microsoft.com/office/drawing/2014/main" xmlns="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6791" y="6399023"/>
            <a:ext cx="6749704" cy="35342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7" name="Rectangle 110">
            <a:extLst>
              <a:ext uri="{FF2B5EF4-FFF2-40B4-BE49-F238E27FC236}">
                <a16:creationId xmlns:a16="http://schemas.microsoft.com/office/drawing/2014/main" xmlns="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165304"/>
            <a:ext cx="6932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Attacker 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88" name="Rectangle 52">
            <a:extLst>
              <a:ext uri="{FF2B5EF4-FFF2-40B4-BE49-F238E27FC236}">
                <a16:creationId xmlns:a16="http://schemas.microsoft.com/office/drawing/2014/main" xmlns="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509" y="5591289"/>
            <a:ext cx="529499" cy="819150"/>
          </a:xfrm>
          <a:prstGeom prst="rect">
            <a:avLst/>
          </a:prstGeom>
          <a:solidFill>
            <a:srgbClr val="FFC000"/>
          </a:solidFill>
          <a:ln w="9525" cap="rnd">
            <a:solidFill>
              <a:srgbClr val="404040"/>
            </a:solidFill>
            <a:prstDash val="dash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9" name="Rectangle 53">
            <a:extLst>
              <a:ext uri="{FF2B5EF4-FFF2-40B4-BE49-F238E27FC236}">
                <a16:creationId xmlns:a16="http://schemas.microsoft.com/office/drawing/2014/main" xmlns="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595" y="5744544"/>
            <a:ext cx="4421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fake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NDPA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0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0119" y="5890674"/>
            <a:ext cx="723255" cy="539538"/>
          </a:xfrm>
          <a:prstGeom prst="rect">
            <a:avLst/>
          </a:prstGeom>
          <a:solidFill>
            <a:srgbClr val="FFC000"/>
          </a:solidFill>
          <a:ln w="9525" cap="rnd">
            <a:solidFill>
              <a:srgbClr val="404040"/>
            </a:solidFill>
            <a:prstDash val="dash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1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1283" y="6040232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1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2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691" y="1700808"/>
            <a:ext cx="837093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+mj-lt"/>
              </a:rPr>
              <a:t>RSTA derives ISTA1’s </a:t>
            </a:r>
            <a:r>
              <a:rPr lang="en-US" altLang="en-US" sz="1600" dirty="0" err="1" smtClean="0">
                <a:solidFill>
                  <a:srgbClr val="000000"/>
                </a:solidFill>
                <a:latin typeface="+mj-lt"/>
              </a:rPr>
              <a:t>ToD</a:t>
            </a:r>
            <a:r>
              <a:rPr lang="en-US" altLang="en-US" sz="1600" dirty="0" smtClean="0">
                <a:solidFill>
                  <a:srgbClr val="000000"/>
                </a:solidFill>
                <a:latin typeface="+mj-lt"/>
              </a:rPr>
              <a:t> based on the correct reference point, and ISTA1 derives the corresponding </a:t>
            </a:r>
            <a:r>
              <a:rPr lang="en-US" altLang="en-US" sz="1600" dirty="0" err="1" smtClean="0">
                <a:solidFill>
                  <a:srgbClr val="000000"/>
                </a:solidFill>
                <a:latin typeface="+mj-lt"/>
              </a:rPr>
              <a:t>ToA</a:t>
            </a:r>
            <a:r>
              <a:rPr lang="en-US" altLang="en-US" sz="1600" dirty="0" smtClean="0">
                <a:solidFill>
                  <a:srgbClr val="000000"/>
                </a:solidFill>
                <a:latin typeface="+mj-lt"/>
              </a:rPr>
              <a:t> based on the fake reference point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ISTA1’s RTT is increased</a:t>
            </a:r>
            <a:r>
              <a:rPr kumimoji="0" lang="en-US" alt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 by the duration of the field HE-LTF1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altLang="en-US" sz="1600" baseline="0" dirty="0" smtClean="0">
                <a:solidFill>
                  <a:srgbClr val="000000"/>
                </a:solidFill>
                <a:latin typeface="+mj-lt"/>
              </a:rPr>
              <a:t>The minimum duration of </a:t>
            </a:r>
            <a:r>
              <a:rPr lang="en-US" altLang="en-US" sz="1800" dirty="0" smtClean="0">
                <a:solidFill>
                  <a:srgbClr val="000000"/>
                </a:solidFill>
                <a:latin typeface="+mj-lt"/>
              </a:rPr>
              <a:t>HE-LTF1 is 14.4us -&gt; 2160m increase in range (invalid)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93" name="Straight Connector 92"/>
          <p:cNvCxnSpPr/>
          <p:nvPr/>
        </p:nvCxnSpPr>
        <p:spPr bwMode="auto">
          <a:xfrm flipH="1">
            <a:off x="5566214" y="3712186"/>
            <a:ext cx="404203" cy="122202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dash"/>
            <a:round/>
            <a:headEnd type="arrow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4234" y="4929509"/>
            <a:ext cx="11661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Reference point for ISTA1 </a:t>
            </a:r>
            <a:r>
              <a:rPr lang="en-US" altLang="en-US" sz="1400" noProof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ToD</a:t>
            </a:r>
            <a:r>
              <a: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</p:txBody>
      </p:sp>
      <p:cxnSp>
        <p:nvCxnSpPr>
          <p:cNvPr id="95" name="Straight Connector 94"/>
          <p:cNvCxnSpPr/>
          <p:nvPr/>
        </p:nvCxnSpPr>
        <p:spPr bwMode="auto">
          <a:xfrm>
            <a:off x="5970417" y="3170253"/>
            <a:ext cx="8002" cy="53857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Connector 95"/>
          <p:cNvCxnSpPr/>
          <p:nvPr/>
        </p:nvCxnSpPr>
        <p:spPr bwMode="auto">
          <a:xfrm flipV="1">
            <a:off x="6697733" y="4980067"/>
            <a:ext cx="499088" cy="91905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dash"/>
            <a:round/>
            <a:headEnd type="arrow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8796" y="4700833"/>
            <a:ext cx="11661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Reference point for ISTA1 </a:t>
            </a:r>
            <a:r>
              <a:rPr lang="en-US" altLang="en-US" sz="1400" noProof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ToA</a:t>
            </a:r>
            <a:r>
              <a: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</p:txBody>
      </p:sp>
      <p:cxnSp>
        <p:nvCxnSpPr>
          <p:cNvPr id="98" name="Straight Connector 97"/>
          <p:cNvCxnSpPr/>
          <p:nvPr/>
        </p:nvCxnSpPr>
        <p:spPr bwMode="auto">
          <a:xfrm>
            <a:off x="6720119" y="5886521"/>
            <a:ext cx="3300" cy="56681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009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400" b="0" dirty="0" smtClean="0"/>
              <a:t>A replay attack model for secured TB ranging was investigated </a:t>
            </a:r>
          </a:p>
          <a:p>
            <a:pPr algn="just"/>
            <a:r>
              <a:rPr lang="en-US" sz="2400" b="0" dirty="0" smtClean="0"/>
              <a:t>Different solutions are proposed for detecting the replay attacker</a:t>
            </a:r>
          </a:p>
          <a:p>
            <a:pPr algn="just"/>
            <a:r>
              <a:rPr lang="en-US" sz="2400" b="0" dirty="0" smtClean="0"/>
              <a:t>Will further investigate this attacker model and follow up in future meeting</a:t>
            </a:r>
            <a:endParaRPr lang="en-US" sz="2400" b="0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2946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3B0AC2D6-C328-43EE-8553-7A3A52AEAF9E}" vid="{3D3BE63C-03DC-4BC6-8270-6C5C58F729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215200</TotalTime>
  <Words>788</Words>
  <Application>Microsoft Office PowerPoint</Application>
  <PresentationFormat>On-screen Show (4:3)</PresentationFormat>
  <Paragraphs>192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Theme1</vt:lpstr>
      <vt:lpstr>Replay Attack to Secured TB Ranging </vt:lpstr>
      <vt:lpstr>Introduction </vt:lpstr>
      <vt:lpstr>Secured TB Ranging Sequence</vt:lpstr>
      <vt:lpstr>Replay Attack to Secured TB Ranging</vt:lpstr>
      <vt:lpstr>Detection of Replay Attack</vt:lpstr>
      <vt:lpstr>Detection of Replay Attack (cont’d)</vt:lpstr>
      <vt:lpstr>An example for Option 3</vt:lpstr>
      <vt:lpstr>An example for Option 3 (cont’d)</vt:lpstr>
      <vt:lpstr>Conclusions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2379</cp:revision>
  <cp:lastPrinted>2017-04-25T02:33:57Z</cp:lastPrinted>
  <dcterms:created xsi:type="dcterms:W3CDTF">2009-11-13T19:11:16Z</dcterms:created>
  <dcterms:modified xsi:type="dcterms:W3CDTF">2019-03-12T21:12:33Z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66a1a5e4-0af7-4712-8847-afb17134cd65</vt:lpwstr>
  </property>
  <property fmtid="{D5CDD505-2E9C-101B-9397-08002B2CF9AE}" pid="4" name="CTP_BU">
    <vt:lpwstr>NA</vt:lpwstr>
  </property>
  <property fmtid="{D5CDD505-2E9C-101B-9397-08002B2CF9AE}" pid="5" name="CTP_TimeStamp">
    <vt:lpwstr>2019-03-12 21:12:33Z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