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16"/>
  </p:notesMasterIdLst>
  <p:handoutMasterIdLst>
    <p:handoutMasterId r:id="rId17"/>
  </p:handoutMasterIdLst>
  <p:sldIdLst>
    <p:sldId id="256" r:id="rId2"/>
    <p:sldId id="257" r:id="rId3"/>
    <p:sldId id="287" r:id="rId4"/>
    <p:sldId id="288" r:id="rId5"/>
    <p:sldId id="289" r:id="rId6"/>
    <p:sldId id="290" r:id="rId7"/>
    <p:sldId id="291" r:id="rId8"/>
    <p:sldId id="292" r:id="rId9"/>
    <p:sldId id="293" r:id="rId10"/>
    <p:sldId id="294" r:id="rId11"/>
    <p:sldId id="295" r:id="rId12"/>
    <p:sldId id="296" r:id="rId13"/>
    <p:sldId id="297" r:id="rId14"/>
    <p:sldId id="29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6588" autoAdjust="0"/>
    <p:restoredTop sz="94525" autoAdjust="0"/>
  </p:normalViewPr>
  <p:slideViewPr>
    <p:cSldViewPr>
      <p:cViewPr varScale="1">
        <p:scale>
          <a:sx n="113" d="100"/>
          <a:sy n="113" d="100"/>
        </p:scale>
        <p:origin x="1416" y="184"/>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802-11-18-1707r2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802-11-18-1707r2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802-11-18-1707r2</a:t>
            </a:r>
          </a:p>
        </p:txBody>
      </p:sp>
      <p:sp>
        <p:nvSpPr>
          <p:cNvPr id="5" name="Rectangle 3"/>
          <p:cNvSpPr>
            <a:spLocks noGrp="1" noChangeArrowheads="1"/>
          </p:cNvSpPr>
          <p:nvPr>
            <p:ph type="dt"/>
          </p:nvPr>
        </p:nvSpPr>
        <p:spPr>
          <a:ln/>
        </p:spPr>
        <p:txBody>
          <a:bodyPr/>
          <a:lstStyle/>
          <a:p>
            <a:r>
              <a:rPr lang="en-US"/>
              <a:t>November 2018</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CA"/>
              <a:t>March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a:t>Michael Montemurro (BlackBerry)</a:t>
            </a:r>
            <a:endParaRPr lang="en-GB" dirty="0"/>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CA"/>
              <a:t>March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Michael Montemurro (BlackBerry)</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CA">
                <a:solidFill>
                  <a:srgbClr val="000000"/>
                </a:solidFill>
              </a:rPr>
              <a:t>March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Michael Montemurro (BlackBerry)</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CA"/>
              <a:t>March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Michael Montemurro (BlackBerry)</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CA"/>
              <a:t>March 2019</a:t>
            </a:r>
            <a:endParaRPr lang="en-GB" dirty="0"/>
          </a:p>
        </p:txBody>
      </p:sp>
      <p:sp>
        <p:nvSpPr>
          <p:cNvPr id="1028" name="Rectangle 4"/>
          <p:cNvSpPr>
            <a:spLocks noGrp="1" noChangeArrowheads="1"/>
          </p:cNvSpPr>
          <p:nvPr>
            <p:ph type="ftr"/>
          </p:nvPr>
        </p:nvSpPr>
        <p:spPr bwMode="auto">
          <a:xfrm>
            <a:off x="7320136" y="6475416"/>
            <a:ext cx="4069650"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Michael Montemurro (BlackBerry)</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IEEE 802.</a:t>
            </a:r>
            <a:r>
              <a:rPr lang="en-US" sz="2000" b="1" dirty="0">
                <a:solidFill>
                  <a:schemeClr val="tx1"/>
                </a:solidFill>
                <a:effectLst/>
              </a:rPr>
              <a:t>11-19/0459r3</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233-04-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rldefense.proofpoint.com/v2/url?u=https-3A__mentor.ieee.org_802.21_dcn_18_21-2D18-2D0061-2D04-2D0000-2Da-2Dwhite-2Dpaper-2Don-2Duse-2Dcases-2Dand-2Drequirements-2Dfor-2Dsupporting-2Dhmd-2Dbased-2Dvr-2Dapplications.docx&amp;d=DwMFaQ&amp;c=yzoHOc_ZK-sxl-kfGNSEvlJYanssXN3q-lhj0sp26wE&amp;r=X1DlUydPfcrFS38xpDCjVgl_SZI6EOUuS8PXiNqFkO4&amp;m=HsWdmtJrBjoJOVfpVvojJn-7N9-f2uqxFdNOlUKfcvE&amp;s=8DXD6IjfB1o2ApAEfXPRrFfS-4PxWIahp437jgjEkko&amp;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244-00-0eht-eht-par-document.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EHT PAR and CSD Comments</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 2019-03-12</a:t>
            </a:r>
            <a:endParaRPr lang="en-GB" sz="2000" dirty="0"/>
          </a:p>
        </p:txBody>
      </p:sp>
      <p:sp>
        <p:nvSpPr>
          <p:cNvPr id="6" name="Date Placeholder 3"/>
          <p:cNvSpPr>
            <a:spLocks noGrp="1"/>
          </p:cNvSpPr>
          <p:nvPr>
            <p:ph type="dt" idx="10"/>
          </p:nvPr>
        </p:nvSpPr>
        <p:spPr/>
        <p:txBody>
          <a:bodyPr/>
          <a:lstStyle/>
          <a:p>
            <a:r>
              <a:rPr lang="en-CA"/>
              <a:t>March 2019</a:t>
            </a:r>
            <a:endParaRPr lang="en-GB" dirty="0"/>
          </a:p>
        </p:txBody>
      </p:sp>
      <p:sp>
        <p:nvSpPr>
          <p:cNvPr id="7" name="Footer Placeholder 4"/>
          <p:cNvSpPr>
            <a:spLocks noGrp="1"/>
          </p:cNvSpPr>
          <p:nvPr>
            <p:ph type="ftr" idx="11"/>
          </p:nvPr>
        </p:nvSpPr>
        <p:spPr/>
        <p:txBody>
          <a:bodyPr/>
          <a:lstStyle/>
          <a:p>
            <a:r>
              <a:rPr lang="en-GB"/>
              <a:t>Michael Montemurro (BlackBerry)</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699173708"/>
              </p:ext>
            </p:extLst>
          </p:nvPr>
        </p:nvGraphicFramePr>
        <p:xfrm>
          <a:off x="2053476" y="2697166"/>
          <a:ext cx="7991475" cy="2832100"/>
        </p:xfrm>
        <a:graphic>
          <a:graphicData uri="http://schemas.openxmlformats.org/presentationml/2006/ole">
            <mc:AlternateContent xmlns:mc="http://schemas.openxmlformats.org/markup-compatibility/2006">
              <mc:Choice xmlns:v="urn:schemas-microsoft-com:vml" Requires="v">
                <p:oleObj spid="_x0000_s3291" name="Document" r:id="rId4" imgW="8280400" imgH="2946400" progId="Word.Document.8">
                  <p:embed/>
                </p:oleObj>
              </mc:Choice>
              <mc:Fallback>
                <p:oleObj name="Document" r:id="rId4" imgW="8280400" imgH="2946400" progId="Word.Document.8">
                  <p:embed/>
                  <p:pic>
                    <p:nvPicPr>
                      <p:cNvPr id="0" name="Picture 3"/>
                      <p:cNvPicPr>
                        <a:picLocks noChangeAspect="1" noChangeArrowheads="1"/>
                      </p:cNvPicPr>
                      <p:nvPr/>
                    </p:nvPicPr>
                    <p:blipFill>
                      <a:blip r:embed="rId5"/>
                      <a:srcRect/>
                      <a:stretch>
                        <a:fillRect/>
                      </a:stretch>
                    </p:blipFill>
                    <p:spPr bwMode="auto">
                      <a:xfrm>
                        <a:off x="2053476" y="2697166"/>
                        <a:ext cx="7991475" cy="2832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en-CA" sz="2800" dirty="0"/>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1.2.1, a) The citation of Cisco numbers rather than independent market research data is not appropriate.</a:t>
            </a:r>
          </a:p>
          <a:p>
            <a:r>
              <a:rPr lang="en-CA" sz="1800" dirty="0"/>
              <a:t>Response: </a:t>
            </a:r>
            <a:r>
              <a:rPr lang="en-CA" sz="1800" b="0" dirty="0"/>
              <a:t>The Cisco VNI is compiled from a superset of information available to any one independent analyst. The Cisco VNI has a track record of accuracy. Therefore the use of this information in the CSD supports Broad Sets of Applicability for this project.</a:t>
            </a:r>
          </a:p>
          <a:p>
            <a:r>
              <a:rPr lang="en-CA" sz="1800" b="0" dirty="0"/>
              <a:t>1.2.1, a)  Unexpanded acronym “Cisco VNI”. Please expand VNI if text is retained.</a:t>
            </a:r>
          </a:p>
          <a:p>
            <a:r>
              <a:rPr lang="en-CA" sz="1800" dirty="0"/>
              <a:t>Response: </a:t>
            </a:r>
            <a:r>
              <a:rPr lang="en-CA" sz="1800" b="0" dirty="0"/>
              <a:t>A change was made to expand the acronym.</a:t>
            </a:r>
          </a:p>
          <a:p>
            <a:r>
              <a:rPr lang="en-CA" sz="1800" b="0" dirty="0"/>
              <a:t>1.2.1, b)  Change “Strategy analytics” to “Strategy Analytics”</a:t>
            </a:r>
          </a:p>
          <a:p>
            <a:r>
              <a:rPr lang="en-CA" sz="1800" dirty="0"/>
              <a:t>Response: </a:t>
            </a:r>
            <a:r>
              <a:rPr lang="en-CA" sz="1800" b="0" dirty="0"/>
              <a:t>The change was made in the latest version.</a:t>
            </a:r>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10</a:t>
            </a:fld>
            <a:endParaRPr lang="en-US" altLang="en-US">
              <a:solidFill>
                <a:srgbClr val="000000"/>
              </a:solidFill>
            </a:endParaRPr>
          </a:p>
        </p:txBody>
      </p:sp>
    </p:spTree>
    <p:extLst>
      <p:ext uri="{BB962C8B-B14F-4D97-AF65-F5344CB8AC3E}">
        <p14:creationId xmlns:p14="http://schemas.microsoft.com/office/powerpoint/2010/main" val="3370704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 </a:t>
            </a:r>
          </a:p>
          <a:p>
            <a:r>
              <a:rPr lang="en-CA" sz="1800" b="0" dirty="0"/>
              <a:t>1.2.3  Isn’t P802.11ax overlapping in “improved performance”?</a:t>
            </a:r>
          </a:p>
          <a:p>
            <a:r>
              <a:rPr lang="en-CA" sz="1800" dirty="0"/>
              <a:t>Response: </a:t>
            </a:r>
            <a:r>
              <a:rPr lang="en-CA" sz="1800" b="0" dirty="0"/>
              <a:t>P802.11ax addresses performance in high density environments. This project focuses on improved overall performance. </a:t>
            </a:r>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11</a:t>
            </a:fld>
            <a:endParaRPr lang="en-US" altLang="en-US">
              <a:solidFill>
                <a:srgbClr val="000000"/>
              </a:solidFill>
            </a:endParaRPr>
          </a:p>
        </p:txBody>
      </p:sp>
    </p:spTree>
    <p:extLst>
      <p:ext uri="{BB962C8B-B14F-4D97-AF65-F5344CB8AC3E}">
        <p14:creationId xmlns:p14="http://schemas.microsoft.com/office/powerpoint/2010/main" val="3852225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802.1 comments on 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dirty="0"/>
              <a:t>PAR:</a:t>
            </a:r>
          </a:p>
          <a:p>
            <a:r>
              <a:rPr lang="en-US" dirty="0"/>
              <a:t>	5.2b </a:t>
            </a:r>
            <a:r>
              <a:rPr lang="en-GB" dirty="0"/>
              <a:t>Scope of the project</a:t>
            </a:r>
            <a:r>
              <a:rPr lang="en-US" dirty="0"/>
              <a:t>: </a:t>
            </a:r>
          </a:p>
          <a:p>
            <a:r>
              <a:rPr lang="en-US" b="0" dirty="0"/>
              <a:t>	Section 5.5 of the PAR discusses reduced latency and jitter, however, the scope does not mention latency. Techniques addressing the low latency needs of the PAR would be out of scope for the project with the current scope of the PAR. Include bounded latency and jitter in the scope.</a:t>
            </a:r>
          </a:p>
          <a:p>
            <a:r>
              <a:rPr lang="en-US" dirty="0"/>
              <a:t>Response: </a:t>
            </a:r>
            <a:r>
              <a:rPr lang="en-US" b="0" dirty="0"/>
              <a:t>The scope of the project was updated to include as statement of latency and jitter.</a:t>
            </a:r>
          </a:p>
          <a:p>
            <a:endParaRPr lang="en-US" b="0"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214955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DAAC7-7915-4552-9617-731F1DD22412}"/>
              </a:ext>
            </a:extLst>
          </p:cNvPr>
          <p:cNvSpPr>
            <a:spLocks noGrp="1"/>
          </p:cNvSpPr>
          <p:nvPr>
            <p:ph type="title"/>
          </p:nvPr>
        </p:nvSpPr>
        <p:spPr/>
        <p:txBody>
          <a:bodyPr/>
          <a:lstStyle/>
          <a:p>
            <a:r>
              <a:rPr lang="en-US" dirty="0"/>
              <a:t>802.1 comments on 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A4A2340F-C35C-43FF-BACF-B0123FA5ED66}"/>
              </a:ext>
            </a:extLst>
          </p:cNvPr>
          <p:cNvSpPr>
            <a:spLocks noGrp="1"/>
          </p:cNvSpPr>
          <p:nvPr>
            <p:ph idx="1"/>
          </p:nvPr>
        </p:nvSpPr>
        <p:spPr/>
        <p:txBody>
          <a:bodyPr/>
          <a:lstStyle/>
          <a:p>
            <a:r>
              <a:rPr lang="en-US" sz="1800" dirty="0"/>
              <a:t>PAR </a:t>
            </a:r>
          </a:p>
          <a:p>
            <a:r>
              <a:rPr lang="en-US" sz="1800" dirty="0"/>
              <a:t>	5.5 Need for the Project: </a:t>
            </a:r>
          </a:p>
          <a:p>
            <a:r>
              <a:rPr lang="en-US" sz="1800" b="0" dirty="0"/>
              <a:t>	The techniques used to offer end-to-end high throughput and low latency via multiple hops of a network strongly affect each other, therefore, there should be a recognition of the relevance of Time-Sensitive Networking (TSN) standards. We understand that TSN techniques may require extensions to support EHT. Please make the following changes:</a:t>
            </a:r>
          </a:p>
          <a:p>
            <a:pPr marL="800100" lvl="1" indent="-342900">
              <a:buFont typeface="Arial" panose="020B0604020202020204" pitchFamily="34" charset="0"/>
              <a:buChar char="•"/>
            </a:pPr>
            <a:r>
              <a:rPr lang="en-US" sz="1600" b="0" dirty="0"/>
              <a:t>After “</a:t>
            </a:r>
            <a:r>
              <a:rPr lang="en-GB" sz="1600" b="0" dirty="0"/>
              <a:t>cloud computing” add “, including over mixed wired &amp; wireless LANs.”</a:t>
            </a:r>
          </a:p>
          <a:p>
            <a:pPr marL="800100" lvl="1" indent="-342900">
              <a:buFont typeface="Arial" panose="020B0604020202020204" pitchFamily="34" charset="0"/>
              <a:buChar char="•"/>
            </a:pPr>
            <a:r>
              <a:rPr lang="en-GB" sz="1600" dirty="0"/>
              <a:t>A</a:t>
            </a:r>
            <a:r>
              <a:rPr lang="en-GB" sz="1600" b="0" dirty="0"/>
              <a:t>fter “enhanced reliability” add “synchronized time,”</a:t>
            </a:r>
            <a:endParaRPr lang="en-US" sz="1600" b="0" dirty="0"/>
          </a:p>
          <a:p>
            <a:pPr marL="800100" lvl="1" indent="-342900">
              <a:buFont typeface="Arial" panose="020B0604020202020204" pitchFamily="34" charset="0"/>
              <a:buChar char="•"/>
            </a:pPr>
            <a:r>
              <a:rPr lang="en-GB" sz="1600" b="0" dirty="0"/>
              <a:t>Replace “</a:t>
            </a:r>
            <a:r>
              <a:rPr lang="en-GB" sz="1600" dirty="0"/>
              <a:t>supporting their applications over WLAN”</a:t>
            </a:r>
            <a:r>
              <a:rPr lang="en-GB" sz="1600" b="0" dirty="0"/>
              <a:t> with “supporting their applications over heterogeneous Ethernet and Wireless LANs, for which Time-Sensitive Networking (TSN) techniques are potential candidates”</a:t>
            </a:r>
          </a:p>
          <a:p>
            <a:pPr marL="57150" indent="0"/>
            <a:r>
              <a:rPr lang="en-GB" sz="2200" dirty="0"/>
              <a:t>Response: </a:t>
            </a:r>
            <a:r>
              <a:rPr lang="en-GB" sz="2200" b="0" dirty="0"/>
              <a:t>Changes made to the need of the project in the direction of the comment.</a:t>
            </a:r>
            <a:endParaRPr lang="en-US" sz="2200" dirty="0"/>
          </a:p>
        </p:txBody>
      </p:sp>
      <p:sp>
        <p:nvSpPr>
          <p:cNvPr id="4" name="Date Placeholder 3">
            <a:extLst>
              <a:ext uri="{FF2B5EF4-FFF2-40B4-BE49-F238E27FC236}">
                <a16:creationId xmlns:a16="http://schemas.microsoft.com/office/drawing/2014/main" id="{97F4E887-DC59-41BB-B7B5-F3957F45D5F8}"/>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EF131D7E-8CEE-40C0-ADB8-9394680D6D1A}"/>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5583EA0B-98F4-437C-B2FD-9DA16D3641E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521167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C1D2-22C1-4483-9335-C672F6CF2CFF}"/>
              </a:ext>
            </a:extLst>
          </p:cNvPr>
          <p:cNvSpPr>
            <a:spLocks noGrp="1"/>
          </p:cNvSpPr>
          <p:nvPr>
            <p:ph type="title"/>
          </p:nvPr>
        </p:nvSpPr>
        <p:spPr/>
        <p:txBody>
          <a:bodyPr/>
          <a:lstStyle/>
          <a:p>
            <a:r>
              <a:rPr lang="en-US" dirty="0"/>
              <a:t>802.1 comments on 802.11be – Enhancements for Extremely High Throughput (EHT), </a:t>
            </a:r>
            <a:r>
              <a:rPr lang="en-US" dirty="0">
                <a:hlinkClick r:id="rId2"/>
              </a:rPr>
              <a:t>PAR</a:t>
            </a:r>
            <a:r>
              <a:rPr lang="en-US" dirty="0"/>
              <a:t> and </a:t>
            </a:r>
            <a:r>
              <a:rPr lang="en-US" dirty="0">
                <a:hlinkClick r:id="rId3"/>
              </a:rPr>
              <a:t>CSD</a:t>
            </a:r>
            <a:endParaRPr lang="en-US" dirty="0"/>
          </a:p>
        </p:txBody>
      </p:sp>
      <p:sp>
        <p:nvSpPr>
          <p:cNvPr id="3" name="Content Placeholder 2">
            <a:extLst>
              <a:ext uri="{FF2B5EF4-FFF2-40B4-BE49-F238E27FC236}">
                <a16:creationId xmlns:a16="http://schemas.microsoft.com/office/drawing/2014/main" id="{E090C9B1-D129-4FF6-8992-53D36C6736D4}"/>
              </a:ext>
            </a:extLst>
          </p:cNvPr>
          <p:cNvSpPr>
            <a:spLocks noGrp="1"/>
          </p:cNvSpPr>
          <p:nvPr>
            <p:ph idx="1"/>
          </p:nvPr>
        </p:nvSpPr>
        <p:spPr/>
        <p:txBody>
          <a:bodyPr/>
          <a:lstStyle/>
          <a:p>
            <a:r>
              <a:rPr lang="en-US" sz="2000" dirty="0"/>
              <a:t>CSD</a:t>
            </a:r>
          </a:p>
          <a:p>
            <a:r>
              <a:rPr lang="en-US" sz="2000" dirty="0"/>
              <a:t>	1.2.3 Distinct Identity</a:t>
            </a:r>
          </a:p>
          <a:p>
            <a:r>
              <a:rPr lang="en-US" sz="2000" dirty="0"/>
              <a:t>	</a:t>
            </a:r>
            <a:r>
              <a:rPr lang="en-US" sz="2000" b="0" dirty="0"/>
              <a:t>It only mentions: “This project will focus on increasing capacity and link throughput of WLAN.” Section 5.5 of the PAR discusses reduced latency and jitter, which should be mentioned in this section of the CSD as well. </a:t>
            </a:r>
          </a:p>
          <a:p>
            <a:endParaRPr lang="en-US" sz="2000" b="0" dirty="0"/>
          </a:p>
          <a:p>
            <a:r>
              <a:rPr lang="en-US" sz="2000" b="0" dirty="0"/>
              <a:t>	IEEE 802.1 Time-Sensitive Networking standards address problems of providing bounded end-to-end latency. These techniques may be applicable. Therefore, TSN should be mentioned in this section of the CSD</a:t>
            </a:r>
            <a:r>
              <a:rPr lang="en-US" b="0" dirty="0"/>
              <a:t>.</a:t>
            </a:r>
          </a:p>
          <a:p>
            <a:r>
              <a:rPr lang="en-US" sz="2000" dirty="0"/>
              <a:t>Response: </a:t>
            </a:r>
            <a:r>
              <a:rPr lang="en-US" sz="2000" b="0" dirty="0"/>
              <a:t>A statement on latency and jitter in 1.2.3 Distinct Identity was added. The </a:t>
            </a:r>
            <a:r>
              <a:rPr lang="en-US" sz="2000" b="0" dirty="0" err="1"/>
              <a:t>TGbe</a:t>
            </a:r>
            <a:r>
              <a:rPr lang="en-US" sz="2000" b="0" dirty="0"/>
              <a:t> will look at many functions to improve latency and jitter, including features from TSN.</a:t>
            </a:r>
            <a:endParaRPr lang="en-US" sz="2000" dirty="0"/>
          </a:p>
          <a:p>
            <a:r>
              <a:rPr lang="en-US" dirty="0"/>
              <a:t>		</a:t>
            </a:r>
          </a:p>
        </p:txBody>
      </p:sp>
      <p:sp>
        <p:nvSpPr>
          <p:cNvPr id="4" name="Date Placeholder 3">
            <a:extLst>
              <a:ext uri="{FF2B5EF4-FFF2-40B4-BE49-F238E27FC236}">
                <a16:creationId xmlns:a16="http://schemas.microsoft.com/office/drawing/2014/main" id="{29E3567B-9D7F-43D6-BB20-00738C1C4F54}"/>
              </a:ext>
            </a:extLst>
          </p:cNvPr>
          <p:cNvSpPr>
            <a:spLocks noGrp="1"/>
          </p:cNvSpPr>
          <p:nvPr>
            <p:ph type="dt" idx="10"/>
          </p:nvPr>
        </p:nvSpPr>
        <p:spPr/>
        <p:txBody>
          <a:bodyPr/>
          <a:lstStyle/>
          <a:p>
            <a:r>
              <a:rPr lang="en-US"/>
              <a:t>March 2018</a:t>
            </a:r>
            <a:endParaRPr lang="en-GB" dirty="0"/>
          </a:p>
        </p:txBody>
      </p:sp>
      <p:sp>
        <p:nvSpPr>
          <p:cNvPr id="5" name="Footer Placeholder 4">
            <a:extLst>
              <a:ext uri="{FF2B5EF4-FFF2-40B4-BE49-F238E27FC236}">
                <a16:creationId xmlns:a16="http://schemas.microsoft.com/office/drawing/2014/main" id="{DDAAB0DB-8DA8-4452-9B24-C2565706D65E}"/>
              </a:ext>
            </a:extLst>
          </p:cNvPr>
          <p:cNvSpPr>
            <a:spLocks noGrp="1"/>
          </p:cNvSpPr>
          <p:nvPr>
            <p:ph type="ftr" idx="11"/>
          </p:nvPr>
        </p:nvSpPr>
        <p:spPr/>
        <p:txBody>
          <a:bodyPr/>
          <a:lstStyle/>
          <a:p>
            <a:r>
              <a:rPr lang="en-GB"/>
              <a:t>802.1</a:t>
            </a:r>
            <a:endParaRPr lang="en-GB" dirty="0"/>
          </a:p>
        </p:txBody>
      </p:sp>
      <p:sp>
        <p:nvSpPr>
          <p:cNvPr id="6" name="Slide Number Placeholder 5">
            <a:extLst>
              <a:ext uri="{FF2B5EF4-FFF2-40B4-BE49-F238E27FC236}">
                <a16:creationId xmlns:a16="http://schemas.microsoft.com/office/drawing/2014/main" id="{EBEA2FC4-5719-404B-AAE3-323D2D3629B6}"/>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0654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829819"/>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a:t>
            </a:r>
          </a:p>
        </p:txBody>
      </p:sp>
      <p:sp>
        <p:nvSpPr>
          <p:cNvPr id="4098" name="Rectangle 2"/>
          <p:cNvSpPr>
            <a:spLocks noGrp="1" noChangeArrowheads="1"/>
          </p:cNvSpPr>
          <p:nvPr>
            <p:ph idx="1"/>
          </p:nvPr>
        </p:nvSpPr>
        <p:spPr>
          <a:xfrm>
            <a:off x="2999656" y="1916832"/>
            <a:ext cx="6985832" cy="3312368"/>
          </a:xfrm>
          <a:ln/>
        </p:spPr>
        <p:txBody>
          <a:bodyPr>
            <a:noAutofit/>
          </a:bodyPr>
          <a:lstStyle/>
          <a:p>
            <a:pPr marL="0" indent="0"/>
            <a:r>
              <a:rPr lang="en-US" altLang="en-US" sz="2000" dirty="0"/>
              <a:t>EHT PAR and CSD comments and responses</a:t>
            </a:r>
            <a:endParaRPr lang="en-US" altLang="en-US" sz="1600" dirty="0"/>
          </a:p>
        </p:txBody>
      </p:sp>
      <p:sp>
        <p:nvSpPr>
          <p:cNvPr id="4" name="Date Placeholder 3"/>
          <p:cNvSpPr>
            <a:spLocks noGrp="1"/>
          </p:cNvSpPr>
          <p:nvPr>
            <p:ph type="dt" idx="10"/>
          </p:nvPr>
        </p:nvSpPr>
        <p:spPr/>
        <p:txBody>
          <a:bodyPr/>
          <a:lstStyle/>
          <a:p>
            <a:r>
              <a:rPr lang="en-CA"/>
              <a:t>March 2019</a:t>
            </a:r>
            <a:endParaRPr lang="en-GB" dirty="0"/>
          </a:p>
        </p:txBody>
      </p:sp>
      <p:sp>
        <p:nvSpPr>
          <p:cNvPr id="5" name="Footer Placeholder 4"/>
          <p:cNvSpPr>
            <a:spLocks noGrp="1"/>
          </p:cNvSpPr>
          <p:nvPr>
            <p:ph type="ftr" idx="11"/>
          </p:nvPr>
        </p:nvSpPr>
        <p:spPr/>
        <p:txBody>
          <a:bodyPr/>
          <a:lstStyle/>
          <a:p>
            <a:r>
              <a:rPr lang="en-GB"/>
              <a:t>Michael Montemurro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err="1"/>
              <a:t>Nikolich</a:t>
            </a:r>
            <a:r>
              <a:rPr lang="fr" sz="2800" dirty="0"/>
              <a:t>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a:xfrm>
            <a:off x="883908" y="1628800"/>
            <a:ext cx="10361084" cy="4543397"/>
          </a:xfrm>
        </p:spPr>
        <p:txBody>
          <a:bodyPr/>
          <a:lstStyle/>
          <a:p>
            <a:pPr>
              <a:buAutoNum type="arabicParenR"/>
            </a:pPr>
            <a:r>
              <a:rPr lang="en-CA" sz="1600" b="0" dirty="0"/>
              <a:t>In 5.5 Need for the Project: it may be helpful to specify the specific each of the minimum data rate requirements for the various applications, e.g., 4k and 8k video, virtual reality, etc. </a:t>
            </a:r>
          </a:p>
          <a:p>
            <a:pPr marL="0" indent="0"/>
            <a:r>
              <a:rPr lang="en-CA" sz="1600" dirty="0"/>
              <a:t>Response</a:t>
            </a:r>
            <a:r>
              <a:rPr lang="en-CA" sz="1600" b="0" dirty="0"/>
              <a:t>: Minimum data requirements were included in the updated 5.5</a:t>
            </a:r>
          </a:p>
          <a:p>
            <a:r>
              <a:rPr lang="en-CA" sz="1600" b="0" dirty="0"/>
              <a:t>2) In 5.5 Need for the Project: latency, stringent real-time delay and jitter are identified, but quantitative objectives are not specified. Perhaps quantifying objectives for these parameters in 5.2.b Scope of the project will be helpful, similar to the at least 30 Gbps  maximum throughput requirement identified in 5.2.b.</a:t>
            </a:r>
          </a:p>
          <a:p>
            <a:r>
              <a:rPr lang="en-CA" sz="1600" dirty="0"/>
              <a:t>Response: </a:t>
            </a:r>
            <a:r>
              <a:rPr lang="en-CA" sz="1600" b="0" dirty="0"/>
              <a:t>Minimum requirements for gaming applications were included in the updated 5.5</a:t>
            </a:r>
            <a:endParaRPr lang="en-CA" sz="1600" dirty="0"/>
          </a:p>
          <a:p>
            <a:r>
              <a:rPr lang="en-CA" sz="1600" b="0" dirty="0"/>
              <a:t>3) 5.2.b: Please consider replacing "legacy IEEE802.11 devices" with "legacy devices compliant with IEEE 802.11-2016, etc.*" and "IEEE802.11ax devices" with "devices compliant with the ratified version of P802.11ax".</a:t>
            </a:r>
          </a:p>
          <a:p>
            <a:r>
              <a:rPr lang="en-CA" sz="1600" b="0" dirty="0"/>
              <a:t>*add the relevant ratified amendments for this project.  The intent of this comment is for the proposed project to consider being as specific as is practical regarding backwards compatibility.</a:t>
            </a:r>
          </a:p>
          <a:p>
            <a:r>
              <a:rPr lang="en-CA" sz="1600" dirty="0"/>
              <a:t>Response</a:t>
            </a:r>
            <a:r>
              <a:rPr lang="en-CA" sz="1600" b="0" dirty="0"/>
              <a:t>:  Thank you for your comment. The group believes that more generic description of the existing devices should be included in 5.2b Project Scope.</a:t>
            </a:r>
          </a:p>
          <a:p>
            <a:r>
              <a:rPr lang="en-CA" sz="1600" b="0" dirty="0"/>
              <a:t>4) 8.1: Please consider spelling out all the acronyms to help the IEEE Standards Association New Standards Committee members that are not familiar with 802.11 nomenclature better understand this section.</a:t>
            </a:r>
          </a:p>
          <a:p>
            <a:r>
              <a:rPr lang="en-CA" sz="1600" dirty="0"/>
              <a:t>Response</a:t>
            </a:r>
            <a:r>
              <a:rPr lang="en-CA" sz="1600" b="0" dirty="0"/>
              <a:t>: Thank you. All first use of acronyms are spelled out.</a:t>
            </a:r>
          </a:p>
          <a:p>
            <a:endParaRPr lang="en-US"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a:t>
            </a:fld>
            <a:endParaRPr lang="en-US" altLang="en-US">
              <a:solidFill>
                <a:srgbClr val="000000"/>
              </a:solidFill>
            </a:endParaRPr>
          </a:p>
        </p:txBody>
      </p:sp>
    </p:spTree>
    <p:extLst>
      <p:ext uri="{BB962C8B-B14F-4D97-AF65-F5344CB8AC3E}">
        <p14:creationId xmlns:p14="http://schemas.microsoft.com/office/powerpoint/2010/main" val="95200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PAR</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400" b="0" dirty="0"/>
              <a:t>5.2.b: Scope of the project:</a:t>
            </a:r>
          </a:p>
          <a:p>
            <a:r>
              <a:rPr lang="en-CA" sz="1400" b="0" dirty="0"/>
              <a:t>It says: “This amendment defines standardized modifications to both the 802.11 physical layers (PHY) and the 802.11 Medium Access Control Layer (MAC) that enable at least one mode of operation capable of supporting a maximum throughput of at least 30 Gbps, as measured at the MAC data service access point (SAP), …”</a:t>
            </a:r>
          </a:p>
          <a:p>
            <a:pPr>
              <a:buAutoNum type="arabicParenR"/>
            </a:pPr>
            <a:r>
              <a:rPr lang="en-CA" sz="1400" b="0" i="1" dirty="0"/>
              <a:t>Comment: What is the expected average throughput per station in a dense deployment scenario? </a:t>
            </a:r>
          </a:p>
          <a:p>
            <a:pPr marL="0" indent="0"/>
            <a:r>
              <a:rPr lang="en-CA" sz="1400" dirty="0"/>
              <a:t>Response: </a:t>
            </a:r>
            <a:r>
              <a:rPr lang="en-CA" sz="1400" b="0" dirty="0"/>
              <a:t>The expected average throughput is dependent on the parameters of the scenario. The primary objective of 802.11be project is not to improve average throughput in a dense environment. </a:t>
            </a:r>
            <a:br>
              <a:rPr lang="en-CA" sz="1400" b="0" i="1" dirty="0"/>
            </a:br>
            <a:endParaRPr lang="en-CA" sz="1400" b="0" i="1" dirty="0"/>
          </a:p>
          <a:p>
            <a:r>
              <a:rPr lang="en-CA" sz="1400" b="0" dirty="0"/>
              <a:t>The scope does not mention about the latency and jitter while 'Section 5.5: Need for the project' does discuss about the reduced latency and jitter. </a:t>
            </a:r>
          </a:p>
          <a:p>
            <a:r>
              <a:rPr lang="en-CA" sz="1400" b="0" dirty="0"/>
              <a:t> 2) </a:t>
            </a:r>
            <a:r>
              <a:rPr lang="en-CA" sz="1400" b="0" i="1" dirty="0"/>
              <a:t>Comment: It is not clear if very low latency and jitter are in scope of the project. Also what are the targeted values for latency and jitter?  Please include the low latency and jitter in the scope of the project and support the values that are required for emerging applications. </a:t>
            </a:r>
            <a:br>
              <a:rPr lang="en-CA" sz="1400" b="0" i="1" dirty="0"/>
            </a:br>
            <a:r>
              <a:rPr lang="en-CA" sz="1400" b="0" i="1" dirty="0"/>
              <a:t>Example: To support VR applications, very low latency and jitter are required. Please refer to Section 7.2 of </a:t>
            </a:r>
            <a:r>
              <a:rPr lang="en-CA" sz="1400" b="0" i="1" dirty="0">
                <a:hlinkClick r:id="rId2"/>
              </a:rPr>
              <a:t>https://mentor.ieee.org/802.21/dcn/18/21-18-0061-04-0000-a-white-paper-on-use-cases-and-requirements-for-supporting-hmd-based-vr-applications.docx</a:t>
            </a:r>
            <a:endParaRPr lang="en-CA" sz="1400" b="0" i="1" dirty="0"/>
          </a:p>
          <a:p>
            <a:r>
              <a:rPr lang="en-CA" sz="1400" b="0" dirty="0"/>
              <a:t> </a:t>
            </a:r>
            <a:r>
              <a:rPr lang="en-CA" sz="1400" dirty="0"/>
              <a:t> Response: </a:t>
            </a:r>
            <a:r>
              <a:rPr lang="en-US" sz="1400" b="0" dirty="0"/>
              <a:t>The scope of the project was updated to include as statement of latency and jitter.</a:t>
            </a:r>
            <a:endParaRPr lang="en-US" sz="14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4</a:t>
            </a:fld>
            <a:endParaRPr lang="en-US" altLang="en-US">
              <a:solidFill>
                <a:srgbClr val="000000"/>
              </a:solidFill>
            </a:endParaRPr>
          </a:p>
        </p:txBody>
      </p:sp>
    </p:spTree>
    <p:extLst>
      <p:ext uri="{BB962C8B-B14F-4D97-AF65-F5344CB8AC3E}">
        <p14:creationId xmlns:p14="http://schemas.microsoft.com/office/powerpoint/2010/main" val="2006449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802.21 </a:t>
            </a:r>
            <a:r>
              <a:rPr lang="fr" sz="2800" dirty="0" err="1"/>
              <a:t>comments</a:t>
            </a:r>
            <a:r>
              <a:rPr lang="fr" sz="2800" dirty="0"/>
              <a:t> on 802.11 EHT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CSD:</a:t>
            </a:r>
          </a:p>
          <a:p>
            <a:r>
              <a:rPr lang="en-CA" sz="1800" b="0" dirty="0"/>
              <a:t>1.2.3 Distinct Identity</a:t>
            </a:r>
          </a:p>
          <a:p>
            <a:r>
              <a:rPr lang="en-CA" sz="1800" b="0" i="1" dirty="0"/>
              <a:t>1) Suggestion: If the scope includes very low latency and jitter, it could be another distinct identity.</a:t>
            </a:r>
          </a:p>
          <a:p>
            <a:r>
              <a:rPr lang="en-CA" sz="1800" dirty="0"/>
              <a:t>Response: </a:t>
            </a:r>
            <a:r>
              <a:rPr lang="en-CA" sz="1800" b="0" dirty="0"/>
              <a:t>Thank you for the suggestion. The scope does not explicitly include low latency and jitter, therefore it was not included in the CSD 1.2.3 Distinct Identity.</a:t>
            </a:r>
            <a:endParaRPr lang="en-CA" sz="180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5</a:t>
            </a:fld>
            <a:endParaRPr lang="en-US" altLang="en-US">
              <a:solidFill>
                <a:srgbClr val="000000"/>
              </a:solidFill>
            </a:endParaRPr>
          </a:p>
        </p:txBody>
      </p:sp>
    </p:spTree>
    <p:extLst>
      <p:ext uri="{BB962C8B-B14F-4D97-AF65-F5344CB8AC3E}">
        <p14:creationId xmlns:p14="http://schemas.microsoft.com/office/powerpoint/2010/main" val="384575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802.15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a:t>
            </a:r>
          </a:p>
          <a:p>
            <a:pPr>
              <a:buAutoNum type="arabicParenR"/>
            </a:pPr>
            <a:r>
              <a:rPr lang="en-CA" sz="1800" b="0" dirty="0"/>
              <a:t>5.2b: The PAR scope should include a sentence to the effect: This amendment identifies and provides an analysis of coexistence with other 802 standards. Where possible, methods of interference mitigation are discussed and defined.</a:t>
            </a:r>
          </a:p>
          <a:p>
            <a:pPr marL="0" indent="0"/>
            <a:r>
              <a:rPr lang="en-CA" sz="1800" dirty="0"/>
              <a:t>Response: </a:t>
            </a:r>
            <a:r>
              <a:rPr lang="en-CA" sz="1800" b="0" dirty="0"/>
              <a:t> Identification of and analysis of coexistence with other 802 standards is the purview of the coexistence assurance document. Likewise discussion of methods of interference mitigation also can be provided in the CAD. No changes made.</a:t>
            </a:r>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6</a:t>
            </a:fld>
            <a:endParaRPr lang="en-US" altLang="en-US">
              <a:solidFill>
                <a:srgbClr val="000000"/>
              </a:solidFill>
            </a:endParaRPr>
          </a:p>
        </p:txBody>
      </p:sp>
    </p:spTree>
    <p:extLst>
      <p:ext uri="{BB962C8B-B14F-4D97-AF65-F5344CB8AC3E}">
        <p14:creationId xmlns:p14="http://schemas.microsoft.com/office/powerpoint/2010/main" val="327182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General:  Again the PAR submitted for review appears to not be output from </a:t>
            </a:r>
            <a:r>
              <a:rPr lang="en-CA" sz="1800" b="0" dirty="0" err="1"/>
              <a:t>myProject</a:t>
            </a:r>
            <a:r>
              <a:rPr lang="en-CA" sz="1800" b="0" dirty="0"/>
              <a:t>, increasing the potential for error and miscommunication.</a:t>
            </a:r>
          </a:p>
          <a:p>
            <a:r>
              <a:rPr lang="en-CA" sz="1800" dirty="0"/>
              <a:t>Response: </a:t>
            </a:r>
            <a:r>
              <a:rPr lang="en-CA" sz="1800" b="0" dirty="0"/>
              <a:t>The PDF was used to create the Doc file to ease the ability to make changes. The document that was sent for review is the working copy. The PAR as filed is posted as </a:t>
            </a:r>
            <a:r>
              <a:rPr lang="en-CA" sz="1800" b="0" dirty="0">
                <a:hlinkClick r:id="rId2"/>
              </a:rPr>
              <a:t>https://mentor.ieee.org/802.11/dcn/19/11-19-0244-00-0eht-eht-par-document.docx</a:t>
            </a:r>
            <a:r>
              <a:rPr lang="en-CA" sz="1800" b="0" dirty="0"/>
              <a:t> </a:t>
            </a:r>
          </a:p>
          <a:p>
            <a:r>
              <a:rPr lang="en-CA" sz="1800" b="0" dirty="0"/>
              <a:t>1.1  It appears the project as been assigned the amendment number 802.11be (http://www.ieee802.org/</a:t>
            </a:r>
            <a:r>
              <a:rPr lang="en-CA" sz="1800" b="0" dirty="0" err="1"/>
              <a:t>PARs.shtml</a:t>
            </a:r>
            <a:r>
              <a:rPr lang="en-CA" sz="1800" b="0" dirty="0"/>
              <a:t>), replace “</a:t>
            </a:r>
            <a:r>
              <a:rPr lang="en-CA" sz="1800" b="0" dirty="0" err="1"/>
              <a:t>tbd</a:t>
            </a:r>
            <a:r>
              <a:rPr lang="en-CA" sz="1800" b="0" dirty="0"/>
              <a:t>” with “be”.</a:t>
            </a:r>
          </a:p>
          <a:p>
            <a:r>
              <a:rPr lang="en-CA" sz="1800" dirty="0"/>
              <a:t>Response: </a:t>
            </a:r>
            <a:r>
              <a:rPr lang="en-CA" sz="1800" b="0" dirty="0"/>
              <a:t>Thank you. Change has been made.</a:t>
            </a:r>
            <a:endParaRPr lang="en-CA" sz="1800" dirty="0"/>
          </a:p>
          <a:p>
            <a:r>
              <a:rPr lang="en-CA" sz="1800" b="0" dirty="0"/>
              <a:t>5.1  Is 200 the number of people actively working on draft development or the number of people expected to participate in WG ballot?  We believe it should be the former.</a:t>
            </a:r>
          </a:p>
          <a:p>
            <a:r>
              <a:rPr lang="en-CA" sz="1800" dirty="0"/>
              <a:t>Response: </a:t>
            </a:r>
            <a:r>
              <a:rPr lang="en-CA" sz="1800" b="0" dirty="0"/>
              <a:t>There are 329 voting members in 802.11 WG and we expect at least 200 participants in the draft development.</a:t>
            </a:r>
            <a:endParaRPr lang="en-CA" sz="180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2940262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5.2.b  Your reference to “IEEE802.11ax devices” is not a valid reference for a PAR.  IEEE </a:t>
            </a:r>
            <a:r>
              <a:rPr lang="en-CA" sz="1800" b="0" dirty="0" err="1"/>
              <a:t>Std</a:t>
            </a:r>
            <a:r>
              <a:rPr lang="en-CA" sz="1800" b="0" dirty="0"/>
              <a:t> 802.11ax does not exist (the project is an unapproved draft at this point and therefore is appropriately referenced as P802.11ax), highlighting that there is no dependency cited in 5.3 of the PAR.</a:t>
            </a:r>
          </a:p>
          <a:p>
            <a:r>
              <a:rPr lang="en-CA" sz="1800" dirty="0"/>
              <a:t>Response: </a:t>
            </a:r>
            <a:r>
              <a:rPr lang="en-CA" sz="1800" b="0" dirty="0"/>
              <a:t>Thank you. The scope has been updated to address this comment.</a:t>
            </a:r>
            <a:endParaRPr lang="en-CA" sz="1800" dirty="0"/>
          </a:p>
          <a:p>
            <a:r>
              <a:rPr lang="en-CA" sz="1800" b="0" dirty="0"/>
              <a:t>5.2.b  Similarly, the reference to “IEEE802.11” is not a specific reference to the approved revision.  We believe the issue is to support “backward interoperability with legacy IEEE </a:t>
            </a:r>
            <a:r>
              <a:rPr lang="en-CA" sz="1800" b="0" dirty="0" err="1"/>
              <a:t>Std</a:t>
            </a:r>
            <a:r>
              <a:rPr lang="en-CA" sz="1800" b="0" dirty="0"/>
              <a:t> 802.11 compliant devices . . .” The term “compatibility” is ambiguous and should clarify if it means coexistence or interoperability.</a:t>
            </a:r>
          </a:p>
          <a:p>
            <a:r>
              <a:rPr lang="en-CA" sz="1800" dirty="0"/>
              <a:t>Response: </a:t>
            </a:r>
            <a:r>
              <a:rPr lang="en-CA" sz="1800" b="0" dirty="0"/>
              <a:t>References to IEEE </a:t>
            </a:r>
            <a:r>
              <a:rPr lang="en-CA" sz="1800" b="0" dirty="0" err="1"/>
              <a:t>Std</a:t>
            </a:r>
            <a:r>
              <a:rPr lang="en-CA" sz="1800" b="0" dirty="0"/>
              <a:t> 802.11 compliant devices have been corrected in the updated scope. We believe that the term “compatibility” is clear as coexistence is called out separately.</a:t>
            </a:r>
            <a:endParaRPr lang="en-CA" sz="180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8</a:t>
            </a:fld>
            <a:endParaRPr lang="en-US" altLang="en-US">
              <a:solidFill>
                <a:srgbClr val="000000"/>
              </a:solidFill>
            </a:endParaRPr>
          </a:p>
        </p:txBody>
      </p:sp>
    </p:spTree>
    <p:extLst>
      <p:ext uri="{BB962C8B-B14F-4D97-AF65-F5344CB8AC3E}">
        <p14:creationId xmlns:p14="http://schemas.microsoft.com/office/powerpoint/2010/main" val="65416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5A3E7A0-3C50-46DD-9076-21D5F1E74E59}"/>
              </a:ext>
            </a:extLst>
          </p:cNvPr>
          <p:cNvSpPr>
            <a:spLocks noGrp="1"/>
          </p:cNvSpPr>
          <p:nvPr>
            <p:ph type="title"/>
          </p:nvPr>
        </p:nvSpPr>
        <p:spPr/>
        <p:txBody>
          <a:bodyPr/>
          <a:lstStyle/>
          <a:p>
            <a:r>
              <a:rPr lang="fr" sz="2800" dirty="0"/>
              <a:t>802.3 </a:t>
            </a:r>
            <a:r>
              <a:rPr lang="fr" sz="2800" dirty="0" err="1"/>
              <a:t>comments</a:t>
            </a:r>
            <a:r>
              <a:rPr lang="fr" sz="2800" dirty="0"/>
              <a:t> on 802.11 EHT PAR and CSD</a:t>
            </a:r>
            <a:endParaRPr lang="en-US" sz="2800" dirty="0"/>
          </a:p>
        </p:txBody>
      </p:sp>
      <p:sp>
        <p:nvSpPr>
          <p:cNvPr id="8" name="Content Placeholder 7">
            <a:extLst>
              <a:ext uri="{FF2B5EF4-FFF2-40B4-BE49-F238E27FC236}">
                <a16:creationId xmlns:a16="http://schemas.microsoft.com/office/drawing/2014/main" id="{BAE06B42-7255-4390-8E2D-CE9B8BD3B3C2}"/>
              </a:ext>
            </a:extLst>
          </p:cNvPr>
          <p:cNvSpPr>
            <a:spLocks noGrp="1"/>
          </p:cNvSpPr>
          <p:nvPr>
            <p:ph idx="1"/>
          </p:nvPr>
        </p:nvSpPr>
        <p:spPr/>
        <p:txBody>
          <a:bodyPr/>
          <a:lstStyle/>
          <a:p>
            <a:r>
              <a:rPr lang="en-CA" sz="1800" b="0" dirty="0"/>
              <a:t>PAR: </a:t>
            </a:r>
          </a:p>
          <a:p>
            <a:r>
              <a:rPr lang="en-CA" sz="1800" b="0" dirty="0"/>
              <a:t>5.3  Dependence on another standard question not answered.  Please answer appropriately, from the Project Scope and reference in 8.1 it would appear that at least P802.11ax should be specified here.</a:t>
            </a:r>
          </a:p>
          <a:p>
            <a:r>
              <a:rPr lang="en-CA" sz="1800" dirty="0"/>
              <a:t>Response: </a:t>
            </a:r>
            <a:r>
              <a:rPr lang="en-CA" sz="1800" b="0" dirty="0"/>
              <a:t>Change has been made to indicate the dependencies in 5.3.</a:t>
            </a:r>
            <a:endParaRPr lang="en-CA" sz="1800" dirty="0"/>
          </a:p>
          <a:p>
            <a:r>
              <a:rPr lang="en-CA" sz="1800" b="0" dirty="0"/>
              <a:t>8.1  The shorthand “802.11ax”  in the last line is not a specific reference.  Please fix.</a:t>
            </a:r>
          </a:p>
          <a:p>
            <a:r>
              <a:rPr lang="en-CA" sz="1800" dirty="0"/>
              <a:t>Response: </a:t>
            </a:r>
            <a:r>
              <a:rPr lang="en-CA" sz="1800" b="0" dirty="0"/>
              <a:t>The referenced text has been removed.</a:t>
            </a:r>
            <a:endParaRPr lang="en-CA" sz="1800" dirty="0"/>
          </a:p>
          <a:p>
            <a:endParaRPr lang="en-CA" sz="1800" b="0" dirty="0"/>
          </a:p>
          <a:p>
            <a:endParaRPr lang="en-CA" sz="1800" b="0" dirty="0"/>
          </a:p>
          <a:p>
            <a:endParaRPr lang="en-US" sz="1800" dirty="0"/>
          </a:p>
        </p:txBody>
      </p:sp>
      <p:sp>
        <p:nvSpPr>
          <p:cNvPr id="4" name="Date Placeholder 3">
            <a:extLst>
              <a:ext uri="{FF2B5EF4-FFF2-40B4-BE49-F238E27FC236}">
                <a16:creationId xmlns:a16="http://schemas.microsoft.com/office/drawing/2014/main" id="{5CD161D6-3A5E-43C2-AEE8-23341AC847F7}"/>
              </a:ext>
            </a:extLst>
          </p:cNvPr>
          <p:cNvSpPr>
            <a:spLocks noGrp="1"/>
          </p:cNvSpPr>
          <p:nvPr>
            <p:ph type="dt" idx="10"/>
          </p:nvPr>
        </p:nvSpPr>
        <p:spPr/>
        <p:txBody>
          <a:bodyPr/>
          <a:lstStyle/>
          <a:p>
            <a:pPr>
              <a:defRPr/>
            </a:pPr>
            <a:r>
              <a:rPr lang="en-CA">
                <a:solidFill>
                  <a:srgbClr val="000000"/>
                </a:solidFill>
              </a:rPr>
              <a:t>March 2019</a:t>
            </a:r>
            <a:endParaRPr lang="en-US" dirty="0">
              <a:solidFill>
                <a:srgbClr val="000000"/>
              </a:solidFill>
            </a:endParaRPr>
          </a:p>
        </p:txBody>
      </p:sp>
      <p:sp>
        <p:nvSpPr>
          <p:cNvPr id="5" name="Footer Placeholder 4">
            <a:extLst>
              <a:ext uri="{FF2B5EF4-FFF2-40B4-BE49-F238E27FC236}">
                <a16:creationId xmlns:a16="http://schemas.microsoft.com/office/drawing/2014/main" id="{86C763C7-15E3-4F90-8629-584F0FE55D6A}"/>
              </a:ext>
            </a:extLst>
          </p:cNvPr>
          <p:cNvSpPr>
            <a:spLocks noGrp="1"/>
          </p:cNvSpPr>
          <p:nvPr>
            <p:ph type="ftr" idx="11"/>
          </p:nvPr>
        </p:nvSpPr>
        <p:spPr/>
        <p:txBody>
          <a:bodyPr/>
          <a:lstStyle/>
          <a:p>
            <a:pPr>
              <a:defRPr/>
            </a:pPr>
            <a:r>
              <a:rPr lang="en-US">
                <a:solidFill>
                  <a:srgbClr val="000000"/>
                </a:solidFill>
              </a:rPr>
              <a:t>Michael Montemurro (BlackBerry)</a:t>
            </a:r>
          </a:p>
        </p:txBody>
      </p:sp>
      <p:sp>
        <p:nvSpPr>
          <p:cNvPr id="6" name="Slide Number Placeholder 5">
            <a:extLst>
              <a:ext uri="{FF2B5EF4-FFF2-40B4-BE49-F238E27FC236}">
                <a16:creationId xmlns:a16="http://schemas.microsoft.com/office/drawing/2014/main" id="{1FE9CF46-995F-4C89-AFD7-5380BA81F852}"/>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9</a:t>
            </a:fld>
            <a:endParaRPr lang="en-US" altLang="en-US">
              <a:solidFill>
                <a:srgbClr val="000000"/>
              </a:solidFill>
            </a:endParaRPr>
          </a:p>
        </p:txBody>
      </p:sp>
    </p:spTree>
    <p:extLst>
      <p:ext uri="{BB962C8B-B14F-4D97-AF65-F5344CB8AC3E}">
        <p14:creationId xmlns:p14="http://schemas.microsoft.com/office/powerpoint/2010/main" val="3808266060"/>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37135</TotalTime>
  <Words>1053</Words>
  <Application>Microsoft Macintosh PowerPoint</Application>
  <PresentationFormat>Widescreen</PresentationFormat>
  <Paragraphs>137</Paragraphs>
  <Slides>14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8" baseType="lpstr">
      <vt:lpstr>Arial</vt:lpstr>
      <vt:lpstr>Times New Roman</vt:lpstr>
      <vt:lpstr>802-11 Theme</vt:lpstr>
      <vt:lpstr>Document</vt:lpstr>
      <vt:lpstr>EHT PAR and CSD Comments</vt:lpstr>
      <vt:lpstr>Abstract</vt:lpstr>
      <vt:lpstr>Nikolich comments on 802.11 EHT PAR</vt:lpstr>
      <vt:lpstr>802.21 comments on 802.11 EHT PAR</vt:lpstr>
      <vt:lpstr>802.21 comments on 802.11 EHT CSD</vt:lpstr>
      <vt:lpstr>802.15 comments on 802.11 EHT PAR and CSD</vt:lpstr>
      <vt:lpstr>802.3 comments on 802.11 EHT PAR and CSD</vt:lpstr>
      <vt:lpstr>802.3 comments on 802.11 EHT PAR and CSD</vt:lpstr>
      <vt:lpstr>802.3 comments on 802.11 EHT PAR and CSD</vt:lpstr>
      <vt:lpstr>802.3 comments on 802.11 EHT PAR and CSD</vt:lpstr>
      <vt:lpstr>802.3 comments on 802.11 EHT PAR and CSD</vt:lpstr>
      <vt:lpstr>802.1 comments on 802.11be – Enhancements for Extremely High Throughput (EHT), PAR and CSD</vt:lpstr>
      <vt:lpstr>802.1 comments on 802.11be – Enhancements for Extremely High Throughput (EHT), PAR and CSD</vt:lpstr>
      <vt:lpstr>802.1 comments on 802.11be – Enhancements for Extremely High Throughput (EHT), PAR and CSD</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SG PAR and CSD Comments</dc:title>
  <dc:subject/>
  <dc:creator>Michael Montemurro</dc:creator>
  <cp:keywords/>
  <dc:description>Michael Montemurro (BlackBerry)</dc:description>
  <cp:lastModifiedBy>Michael Montemurro</cp:lastModifiedBy>
  <cp:revision>292</cp:revision>
  <cp:lastPrinted>1601-01-01T00:00:00Z</cp:lastPrinted>
  <dcterms:created xsi:type="dcterms:W3CDTF">2014-04-14T10:59:07Z</dcterms:created>
  <dcterms:modified xsi:type="dcterms:W3CDTF">2019-03-13T19:02:53Z</dcterms:modified>
  <cp:category>Report</cp:category>
</cp:coreProperties>
</file>