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13"/>
  </p:notesMasterIdLst>
  <p:handoutMasterIdLst>
    <p:handoutMasterId r:id="rId14"/>
  </p:handoutMasterIdLst>
  <p:sldIdLst>
    <p:sldId id="256" r:id="rId2"/>
    <p:sldId id="257" r:id="rId3"/>
    <p:sldId id="287" r:id="rId4"/>
    <p:sldId id="288" r:id="rId5"/>
    <p:sldId id="289" r:id="rId6"/>
    <p:sldId id="290" r:id="rId7"/>
    <p:sldId id="291" r:id="rId8"/>
    <p:sldId id="292" r:id="rId9"/>
    <p:sldId id="293" r:id="rId10"/>
    <p:sldId id="294" r:id="rId11"/>
    <p:sldId id="295"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29" autoAdjust="0"/>
    <p:restoredTop sz="86412" autoAdjust="0"/>
  </p:normalViewPr>
  <p:slideViewPr>
    <p:cSldViewPr>
      <p:cViewPr varScale="1">
        <p:scale>
          <a:sx n="97" d="100"/>
          <a:sy n="97" d="100"/>
        </p:scale>
        <p:origin x="1400" y="56"/>
      </p:cViewPr>
      <p:guideLst>
        <p:guide orient="horz" pos="2160"/>
        <p:guide pos="3840"/>
      </p:guideLst>
    </p:cSldViewPr>
  </p:slideViewPr>
  <p:outlineViewPr>
    <p:cViewPr varScale="1">
      <p:scale>
        <a:sx n="33" d="100"/>
        <a:sy n="33" d="100"/>
      </p:scale>
      <p:origin x="0" y="-3017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802-11-18-1707r2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802-11-18-1707r2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802-11-18-1707r2</a:t>
            </a:r>
          </a:p>
        </p:txBody>
      </p:sp>
      <p:sp>
        <p:nvSpPr>
          <p:cNvPr id="5" name="Rectangle 3"/>
          <p:cNvSpPr>
            <a:spLocks noGrp="1" noChangeArrowheads="1"/>
          </p:cNvSpPr>
          <p:nvPr>
            <p:ph type="dt"/>
          </p:nvPr>
        </p:nvSpPr>
        <p:spPr>
          <a:ln/>
        </p:spPr>
        <p:txBody>
          <a:bodyPr/>
          <a:lstStyle/>
          <a:p>
            <a:r>
              <a:rPr lang="en-US"/>
              <a:t>November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802-11-18-1707r2</a:t>
            </a:r>
          </a:p>
        </p:txBody>
      </p:sp>
      <p:sp>
        <p:nvSpPr>
          <p:cNvPr id="5" name="Rectangle 3"/>
          <p:cNvSpPr>
            <a:spLocks noGrp="1" noChangeArrowheads="1"/>
          </p:cNvSpPr>
          <p:nvPr>
            <p:ph type="dt"/>
          </p:nvPr>
        </p:nvSpPr>
        <p:spPr>
          <a:ln/>
        </p:spPr>
        <p:txBody>
          <a:bodyPr/>
          <a:lstStyle/>
          <a:p>
            <a:r>
              <a:rPr lang="en-US"/>
              <a:t>November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CA"/>
              <a:t>March 2019</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a:t>Michael Montemurro (BlackBerry)</a:t>
            </a:r>
            <a:endParaRPr lang="en-GB" dirty="0"/>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CA">
                <a:solidFill>
                  <a:srgbClr val="000000"/>
                </a:solidFill>
              </a:rPr>
              <a:t>March 2019</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Michael Montemurro (BlackBerry)</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CA"/>
              <a:t>March 2019</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Michael Montemurro (BlackBerry)</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CA">
                <a:solidFill>
                  <a:srgbClr val="000000"/>
                </a:solidFill>
              </a:rPr>
              <a:t>March 2019</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Michael Montemurro (BlackBerry)</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CA"/>
              <a:t>March 2019</a:t>
            </a:r>
            <a:endParaRPr lang="en-GB" dirty="0"/>
          </a:p>
        </p:txBody>
      </p:sp>
      <p:sp>
        <p:nvSpPr>
          <p:cNvPr id="1028" name="Rectangle 4"/>
          <p:cNvSpPr>
            <a:spLocks noGrp="1" noChangeArrowheads="1"/>
          </p:cNvSpPr>
          <p:nvPr>
            <p:ph type="ftr"/>
          </p:nvPr>
        </p:nvSpPr>
        <p:spPr bwMode="auto">
          <a:xfrm>
            <a:off x="7320136" y="6475416"/>
            <a:ext cx="4069650"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Michael Montemurro (BlackBerry)</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IEEE 802.</a:t>
            </a:r>
            <a:r>
              <a:rPr lang="en-US" sz="2000" b="1" dirty="0">
                <a:solidFill>
                  <a:schemeClr val="tx1"/>
                </a:solidFill>
                <a:effectLst/>
              </a:rPr>
              <a:t>11-19/0459r0</a:t>
            </a:r>
            <a:endParaRPr lang="en-GB" sz="20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urldefense.proofpoint.com/v2/url?u=https-3A__mentor.ieee.org_802.21_dcn_18_21-2D18-2D0061-2D04-2D0000-2Da-2Dwhite-2Dpaper-2Don-2Duse-2Dcases-2Dand-2Drequirements-2Dfor-2Dsupporting-2Dhmd-2Dbased-2Dvr-2Dapplications.docx&amp;d=DwMFaQ&amp;c=yzoHOc_ZK-sxl-kfGNSEvlJYanssXN3q-lhj0sp26wE&amp;r=X1DlUydPfcrFS38xpDCjVgl_SZI6EOUuS8PXiNqFkO4&amp;m=HsWdmtJrBjoJOVfpVvojJn-7N9-f2uqxFdNOlUKfcvE&amp;s=8DXD6IjfB1o2ApAEfXPRrFfS-4PxWIahp437jgjEkko&amp;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EHT PAR and CSD Comments</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2018-10-15</a:t>
            </a:r>
            <a:endParaRPr lang="en-GB" sz="2000" dirty="0"/>
          </a:p>
        </p:txBody>
      </p:sp>
      <p:sp>
        <p:nvSpPr>
          <p:cNvPr id="6" name="Date Placeholder 3"/>
          <p:cNvSpPr>
            <a:spLocks noGrp="1"/>
          </p:cNvSpPr>
          <p:nvPr>
            <p:ph type="dt" idx="10"/>
          </p:nvPr>
        </p:nvSpPr>
        <p:spPr/>
        <p:txBody>
          <a:bodyPr/>
          <a:lstStyle/>
          <a:p>
            <a:r>
              <a:rPr lang="en-CA"/>
              <a:t>March 2019</a:t>
            </a:r>
            <a:endParaRPr lang="en-GB" dirty="0"/>
          </a:p>
        </p:txBody>
      </p:sp>
      <p:sp>
        <p:nvSpPr>
          <p:cNvPr id="7" name="Footer Placeholder 4"/>
          <p:cNvSpPr>
            <a:spLocks noGrp="1"/>
          </p:cNvSpPr>
          <p:nvPr>
            <p:ph type="ftr" idx="11"/>
          </p:nvPr>
        </p:nvSpPr>
        <p:spPr/>
        <p:txBody>
          <a:bodyPr/>
          <a:lstStyle/>
          <a:p>
            <a:r>
              <a:rPr lang="en-GB"/>
              <a:t>Michael Montemurro (BlackBerry)</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99173708"/>
              </p:ext>
            </p:extLst>
          </p:nvPr>
        </p:nvGraphicFramePr>
        <p:xfrm>
          <a:off x="2053476" y="2697166"/>
          <a:ext cx="7991475" cy="2832100"/>
        </p:xfrm>
        <a:graphic>
          <a:graphicData uri="http://schemas.openxmlformats.org/presentationml/2006/ole">
            <mc:AlternateContent xmlns:mc="http://schemas.openxmlformats.org/markup-compatibility/2006">
              <mc:Choice xmlns:v="urn:schemas-microsoft-com:vml" Requires="v">
                <p:oleObj spid="_x0000_s3258" name="Document" r:id="rId4" imgW="8280400" imgH="2946400" progId="Word.Document.8">
                  <p:embed/>
                </p:oleObj>
              </mc:Choice>
              <mc:Fallback>
                <p:oleObj name="Document" r:id="rId4" imgW="8280400" imgH="2946400" progId="Word.Document.8">
                  <p:embed/>
                  <p:pic>
                    <p:nvPicPr>
                      <p:cNvPr id="0" name="Picture 3"/>
                      <p:cNvPicPr>
                        <a:picLocks noChangeAspect="1" noChangeArrowheads="1"/>
                      </p:cNvPicPr>
                      <p:nvPr/>
                    </p:nvPicPr>
                    <p:blipFill>
                      <a:blip r:embed="rId5"/>
                      <a:srcRect/>
                      <a:stretch>
                        <a:fillRect/>
                      </a:stretch>
                    </p:blipFill>
                    <p:spPr bwMode="auto">
                      <a:xfrm>
                        <a:off x="2053476" y="2697166"/>
                        <a:ext cx="7991475" cy="2832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802.3 </a:t>
            </a:r>
            <a:r>
              <a:rPr lang="en-CA" sz="2800" dirty="0"/>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CSD :</a:t>
            </a:r>
          </a:p>
          <a:p>
            <a:r>
              <a:rPr lang="en-CA" sz="1800" b="0" dirty="0"/>
              <a:t>1.2.1, a) The citation of Cisco numbers rather than independent market research data is not appropriate.</a:t>
            </a:r>
          </a:p>
          <a:p>
            <a:r>
              <a:rPr lang="en-CA" sz="1800" dirty="0"/>
              <a:t>Response:</a:t>
            </a:r>
          </a:p>
          <a:p>
            <a:r>
              <a:rPr lang="en-CA" sz="1800" b="0" dirty="0"/>
              <a:t>1.2.1, a)  Unexpanded acronym “Cisco VNI”. Please expand VNI if text is retained.</a:t>
            </a:r>
          </a:p>
          <a:p>
            <a:r>
              <a:rPr lang="en-CA" sz="1800" dirty="0"/>
              <a:t>Response:</a:t>
            </a:r>
          </a:p>
          <a:p>
            <a:r>
              <a:rPr lang="en-CA" sz="1800" b="0" dirty="0"/>
              <a:t>1.2.1, b)  Change “Strategy analytics” to “Strategy Analytics”</a:t>
            </a:r>
          </a:p>
          <a:p>
            <a:r>
              <a:rPr lang="en-CA" sz="1800" dirty="0"/>
              <a:t>Response:</a:t>
            </a:r>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10</a:t>
            </a:fld>
            <a:endParaRPr lang="en-US" altLang="en-US">
              <a:solidFill>
                <a:srgbClr val="000000"/>
              </a:solidFill>
            </a:endParaRPr>
          </a:p>
        </p:txBody>
      </p:sp>
    </p:spTree>
    <p:extLst>
      <p:ext uri="{BB962C8B-B14F-4D97-AF65-F5344CB8AC3E}">
        <p14:creationId xmlns:p14="http://schemas.microsoft.com/office/powerpoint/2010/main" val="3370704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802.3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CSD: </a:t>
            </a:r>
          </a:p>
          <a:p>
            <a:r>
              <a:rPr lang="en-CA" sz="1800" b="0" dirty="0"/>
              <a:t>1.2.3  Isn’t P802.11ax overlapping in “improved performance”?</a:t>
            </a:r>
          </a:p>
          <a:p>
            <a:r>
              <a:rPr lang="en-CA" sz="1800" dirty="0"/>
              <a:t>Response:</a:t>
            </a:r>
          </a:p>
          <a:p>
            <a:endParaRPr lang="en-CA" sz="1800" b="0" dirty="0"/>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11</a:t>
            </a:fld>
            <a:endParaRPr lang="en-US" altLang="en-US">
              <a:solidFill>
                <a:srgbClr val="000000"/>
              </a:solidFill>
            </a:endParaRPr>
          </a:p>
        </p:txBody>
      </p:sp>
    </p:spTree>
    <p:extLst>
      <p:ext uri="{BB962C8B-B14F-4D97-AF65-F5344CB8AC3E}">
        <p14:creationId xmlns:p14="http://schemas.microsoft.com/office/powerpoint/2010/main" val="3852225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2" y="829819"/>
            <a:ext cx="10361084" cy="438941"/>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Abstract</a:t>
            </a:r>
          </a:p>
        </p:txBody>
      </p:sp>
      <p:sp>
        <p:nvSpPr>
          <p:cNvPr id="4098" name="Rectangle 2"/>
          <p:cNvSpPr>
            <a:spLocks noGrp="1" noChangeArrowheads="1"/>
          </p:cNvSpPr>
          <p:nvPr>
            <p:ph idx="1"/>
          </p:nvPr>
        </p:nvSpPr>
        <p:spPr>
          <a:xfrm>
            <a:off x="2999656" y="1916832"/>
            <a:ext cx="6985832" cy="3312368"/>
          </a:xfrm>
          <a:ln/>
        </p:spPr>
        <p:txBody>
          <a:bodyPr>
            <a:noAutofit/>
          </a:bodyPr>
          <a:lstStyle/>
          <a:p>
            <a:pPr marL="0" indent="0"/>
            <a:r>
              <a:rPr lang="en-US" altLang="en-US" sz="2000" dirty="0"/>
              <a:t>EHT PAR and CSD comments and responses</a:t>
            </a:r>
            <a:endParaRPr lang="en-US" altLang="en-US" sz="1600" dirty="0"/>
          </a:p>
        </p:txBody>
      </p:sp>
      <p:sp>
        <p:nvSpPr>
          <p:cNvPr id="4" name="Date Placeholder 3"/>
          <p:cNvSpPr>
            <a:spLocks noGrp="1"/>
          </p:cNvSpPr>
          <p:nvPr>
            <p:ph type="dt" idx="10"/>
          </p:nvPr>
        </p:nvSpPr>
        <p:spPr/>
        <p:txBody>
          <a:bodyPr/>
          <a:lstStyle/>
          <a:p>
            <a:r>
              <a:rPr lang="en-CA"/>
              <a:t>March 2019</a:t>
            </a:r>
            <a:endParaRPr lang="en-GB" dirty="0"/>
          </a:p>
        </p:txBody>
      </p:sp>
      <p:sp>
        <p:nvSpPr>
          <p:cNvPr id="5" name="Footer Placeholder 4"/>
          <p:cNvSpPr>
            <a:spLocks noGrp="1"/>
          </p:cNvSpPr>
          <p:nvPr>
            <p:ph type="ftr" idx="11"/>
          </p:nvPr>
        </p:nvSpPr>
        <p:spPr/>
        <p:txBody>
          <a:bodyPr/>
          <a:lstStyle/>
          <a:p>
            <a:r>
              <a:rPr lang="en-GB"/>
              <a:t>Michael Montemurro (BlackBerry)</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err="1"/>
              <a:t>Nikolich</a:t>
            </a:r>
            <a:r>
              <a:rPr lang="fr" sz="2800" dirty="0"/>
              <a:t> </a:t>
            </a:r>
            <a:r>
              <a:rPr lang="fr" sz="2800" dirty="0" err="1"/>
              <a:t>comments</a:t>
            </a:r>
            <a:r>
              <a:rPr lang="fr" sz="2800" dirty="0"/>
              <a:t> on 802.11 EHT PAR</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a:xfrm>
            <a:off x="883908" y="1628800"/>
            <a:ext cx="10361084" cy="4543397"/>
          </a:xfrm>
        </p:spPr>
        <p:txBody>
          <a:bodyPr/>
          <a:lstStyle/>
          <a:p>
            <a:pPr>
              <a:buAutoNum type="arabicParenR"/>
            </a:pPr>
            <a:r>
              <a:rPr lang="en-CA" sz="1600" b="0" dirty="0"/>
              <a:t>In 5.5 Need for the Project: it may be helpful to specify the specific each of the minimum data rate requirements for the various applications, e.g., 4k and 8k video, virtual reality, etc. </a:t>
            </a:r>
          </a:p>
          <a:p>
            <a:pPr marL="0" indent="0"/>
            <a:r>
              <a:rPr lang="en-CA" sz="1600" dirty="0"/>
              <a:t>Response</a:t>
            </a:r>
            <a:r>
              <a:rPr lang="en-CA" sz="1600" b="0" dirty="0"/>
              <a:t>:</a:t>
            </a:r>
          </a:p>
          <a:p>
            <a:r>
              <a:rPr lang="en-CA" sz="1600" b="0" dirty="0"/>
              <a:t>2) In 5.5 Need for the Project: latency, stringent real-time delay and jitter are identified, but quantitative objectives are not specified. Perhaps quantifying objectives for these parameters in 5.2.b Scope of the project will be helpful, similar to the at least 30 Gbps  maximum throughput requirement identified in 5.2.b.</a:t>
            </a:r>
          </a:p>
          <a:p>
            <a:r>
              <a:rPr lang="en-CA" sz="1600" dirty="0"/>
              <a:t>Response:</a:t>
            </a:r>
          </a:p>
          <a:p>
            <a:r>
              <a:rPr lang="en-CA" sz="1600" b="0" dirty="0"/>
              <a:t>3) 5.2.b: Please consider replacing "legacy IEEE802.11 devices" with "legacy devices compliant with IEEE 802.11-2016, etc.*" and "IEEE802.11ax devices" with "devices compliant with the ratified version of P802.11ax".</a:t>
            </a:r>
          </a:p>
          <a:p>
            <a:r>
              <a:rPr lang="en-CA" sz="1600" b="0" dirty="0"/>
              <a:t>*add the relevant ratified amendments for this project.  The intent of this comment is for the proposed project to consider being as specific as is practical regarding backwards compatibility.</a:t>
            </a:r>
          </a:p>
          <a:p>
            <a:r>
              <a:rPr lang="en-CA" sz="1600" dirty="0"/>
              <a:t>Response</a:t>
            </a:r>
            <a:r>
              <a:rPr lang="en-CA" sz="1600" b="0" dirty="0"/>
              <a:t>:</a:t>
            </a:r>
          </a:p>
          <a:p>
            <a:r>
              <a:rPr lang="en-CA" sz="1600" b="0" dirty="0"/>
              <a:t>4) 8.1: Please consider spelling out all the acronyms to help the IEEE Standards Association New Standards Committee members that are not familiar with 802.11 nomenclature better understand this section.</a:t>
            </a:r>
          </a:p>
          <a:p>
            <a:r>
              <a:rPr lang="en-CA" sz="1600" dirty="0"/>
              <a:t>Response</a:t>
            </a:r>
            <a:r>
              <a:rPr lang="en-CA" sz="1600" b="0" dirty="0"/>
              <a:t>: </a:t>
            </a:r>
          </a:p>
          <a:p>
            <a:endParaRPr lang="en-US"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a:t>
            </a:fld>
            <a:endParaRPr lang="en-US" altLang="en-US">
              <a:solidFill>
                <a:srgbClr val="000000"/>
              </a:solidFill>
            </a:endParaRPr>
          </a:p>
        </p:txBody>
      </p:sp>
    </p:spTree>
    <p:extLst>
      <p:ext uri="{BB962C8B-B14F-4D97-AF65-F5344CB8AC3E}">
        <p14:creationId xmlns:p14="http://schemas.microsoft.com/office/powerpoint/2010/main" val="952005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802.21 </a:t>
            </a:r>
            <a:r>
              <a:rPr lang="fr" sz="2800" dirty="0" err="1"/>
              <a:t>comments</a:t>
            </a:r>
            <a:r>
              <a:rPr lang="fr" sz="2800" dirty="0"/>
              <a:t> on 802.11 EHT PAR</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400" b="0" dirty="0"/>
              <a:t>5.2.b: Scope of the project:</a:t>
            </a:r>
          </a:p>
          <a:p>
            <a:r>
              <a:rPr lang="en-CA" sz="1400" b="0" dirty="0"/>
              <a:t>It says: “This amendment defines standardized modifications to both the 802.11 physical layers (PHY) and the 802.11 Medium Access Control Layer (MAC) that enable at least one mode of operation capable of supporting a maximum throughput of at least 30 Gbps, as measured at the MAC data service access point (SAP), …”</a:t>
            </a:r>
          </a:p>
          <a:p>
            <a:pPr>
              <a:buAutoNum type="arabicParenR"/>
            </a:pPr>
            <a:r>
              <a:rPr lang="en-CA" sz="1400" b="0" i="1" dirty="0"/>
              <a:t>Comment: What is the expected average throughput per station in a dense deployment scenario? </a:t>
            </a:r>
          </a:p>
          <a:p>
            <a:pPr marL="0" indent="0"/>
            <a:r>
              <a:rPr lang="en-CA" sz="1400" dirty="0"/>
              <a:t>Response:</a:t>
            </a:r>
            <a:br>
              <a:rPr lang="en-CA" sz="1400" b="0" i="1" dirty="0"/>
            </a:br>
            <a:endParaRPr lang="en-CA" sz="1400" b="0" i="1" dirty="0"/>
          </a:p>
          <a:p>
            <a:r>
              <a:rPr lang="en-CA" sz="1400" b="0" dirty="0"/>
              <a:t>The scope does not mention about the latency and jitter while 'Section 5.5: Need for the project' does discuss about the reduced latency and jitter. </a:t>
            </a:r>
          </a:p>
          <a:p>
            <a:r>
              <a:rPr lang="en-CA" sz="1400" b="0" dirty="0"/>
              <a:t> 2) </a:t>
            </a:r>
            <a:r>
              <a:rPr lang="en-CA" sz="1400" b="0" i="1" dirty="0"/>
              <a:t>Comment: It is not clear if very low latency and jitter are in scope of the project. Also what are the targeted values for latency and jitter?  Please include the low latency and jitter in the scope of the project and support the values that are required for emerging applications. </a:t>
            </a:r>
            <a:br>
              <a:rPr lang="en-CA" sz="1400" b="0" i="1" dirty="0"/>
            </a:br>
            <a:r>
              <a:rPr lang="en-CA" sz="1400" b="0" i="1" dirty="0"/>
              <a:t>Example: To support VR applications, very low latency and jitter are required. Please refer to Section 7.2 of </a:t>
            </a:r>
            <a:r>
              <a:rPr lang="en-CA" sz="1400" b="0" i="1" dirty="0">
                <a:hlinkClick r:id="rId2"/>
              </a:rPr>
              <a:t>https://mentor.ieee.org/802.21/dcn/18/21-18-0061-04-0000-a-white-paper-on-use-cases-and-requirements-for-supporting-hmd-based-vr-applications.docx</a:t>
            </a:r>
            <a:endParaRPr lang="en-CA" sz="1400" b="0" i="1" dirty="0"/>
          </a:p>
          <a:p>
            <a:r>
              <a:rPr lang="en-CA" sz="1400" b="0" dirty="0"/>
              <a:t> </a:t>
            </a:r>
            <a:r>
              <a:rPr lang="en-CA" sz="1400" dirty="0"/>
              <a:t> Response:</a:t>
            </a:r>
            <a:endParaRPr lang="en-US" sz="14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4</a:t>
            </a:fld>
            <a:endParaRPr lang="en-US" altLang="en-US">
              <a:solidFill>
                <a:srgbClr val="000000"/>
              </a:solidFill>
            </a:endParaRPr>
          </a:p>
        </p:txBody>
      </p:sp>
    </p:spTree>
    <p:extLst>
      <p:ext uri="{BB962C8B-B14F-4D97-AF65-F5344CB8AC3E}">
        <p14:creationId xmlns:p14="http://schemas.microsoft.com/office/powerpoint/2010/main" val="2006449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802.21 </a:t>
            </a:r>
            <a:r>
              <a:rPr lang="fr" sz="2800" dirty="0" err="1"/>
              <a:t>comments</a:t>
            </a:r>
            <a:r>
              <a:rPr lang="fr" sz="2800" dirty="0"/>
              <a:t> on 802.11 EHT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CSD:</a:t>
            </a:r>
          </a:p>
          <a:p>
            <a:r>
              <a:rPr lang="en-CA" sz="1800" b="0" dirty="0"/>
              <a:t>1.2.3 Distinct Identity</a:t>
            </a:r>
          </a:p>
          <a:p>
            <a:r>
              <a:rPr lang="en-CA" sz="1800" b="0" i="1" dirty="0"/>
              <a:t>1) Suggestion: If the scope includes very low latency and jitter, it could be another distinct identity.</a:t>
            </a:r>
          </a:p>
          <a:p>
            <a:r>
              <a:rPr lang="en-CA" sz="1800" dirty="0"/>
              <a:t>Response:</a:t>
            </a:r>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5</a:t>
            </a:fld>
            <a:endParaRPr lang="en-US" altLang="en-US">
              <a:solidFill>
                <a:srgbClr val="000000"/>
              </a:solidFill>
            </a:endParaRPr>
          </a:p>
        </p:txBody>
      </p:sp>
    </p:spTree>
    <p:extLst>
      <p:ext uri="{BB962C8B-B14F-4D97-AF65-F5344CB8AC3E}">
        <p14:creationId xmlns:p14="http://schemas.microsoft.com/office/powerpoint/2010/main" val="384575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802.15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PAR:</a:t>
            </a:r>
          </a:p>
          <a:p>
            <a:pPr>
              <a:buAutoNum type="arabicParenR"/>
            </a:pPr>
            <a:r>
              <a:rPr lang="en-CA" sz="1800" b="0" dirty="0"/>
              <a:t>5.2b: The PAR scope should include a sentence to the effect: This amendment identifies and provides an analysis of coexistence with other 802 standards. Where possible, methods of interference mitigation are discussed and defined.</a:t>
            </a:r>
          </a:p>
          <a:p>
            <a:pPr marL="0" indent="0"/>
            <a:r>
              <a:rPr lang="en-CA" sz="1800" dirty="0"/>
              <a:t>Response:</a:t>
            </a:r>
          </a:p>
          <a:p>
            <a:pPr marL="0" indent="0"/>
            <a:r>
              <a:rPr lang="en-CA" sz="1800" dirty="0"/>
              <a:t>The proposed change is not within the scope of the PAR Scope.</a:t>
            </a:r>
            <a:br>
              <a:rPr lang="en-CA" sz="1800" dirty="0"/>
            </a:br>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6</a:t>
            </a:fld>
            <a:endParaRPr lang="en-US" altLang="en-US">
              <a:solidFill>
                <a:srgbClr val="000000"/>
              </a:solidFill>
            </a:endParaRPr>
          </a:p>
        </p:txBody>
      </p:sp>
    </p:spTree>
    <p:extLst>
      <p:ext uri="{BB962C8B-B14F-4D97-AF65-F5344CB8AC3E}">
        <p14:creationId xmlns:p14="http://schemas.microsoft.com/office/powerpoint/2010/main" val="3271829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802.3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PAR: </a:t>
            </a:r>
          </a:p>
          <a:p>
            <a:r>
              <a:rPr lang="en-CA" sz="1800" b="0" dirty="0"/>
              <a:t>General:  Again the PAR submitted for review appears to not be output from </a:t>
            </a:r>
            <a:r>
              <a:rPr lang="en-CA" sz="1800" b="0" dirty="0" err="1"/>
              <a:t>myProject</a:t>
            </a:r>
            <a:r>
              <a:rPr lang="en-CA" sz="1800" b="0" dirty="0"/>
              <a:t>, increasing the potential for error and miscommunication.</a:t>
            </a:r>
          </a:p>
          <a:p>
            <a:r>
              <a:rPr lang="en-CA" sz="1800" dirty="0"/>
              <a:t>Response:</a:t>
            </a:r>
            <a:endParaRPr lang="en-CA" sz="1800" b="0" dirty="0"/>
          </a:p>
          <a:p>
            <a:r>
              <a:rPr lang="en-CA" sz="1800" b="0" dirty="0"/>
              <a:t>1.1  It appears the project as been assigned the amendment number 802.11be (http://www.ieee802.org/</a:t>
            </a:r>
            <a:r>
              <a:rPr lang="en-CA" sz="1800" b="0" dirty="0" err="1"/>
              <a:t>PARs.shtml</a:t>
            </a:r>
            <a:r>
              <a:rPr lang="en-CA" sz="1800" b="0" dirty="0"/>
              <a:t>), replace “</a:t>
            </a:r>
            <a:r>
              <a:rPr lang="en-CA" sz="1800" b="0" dirty="0" err="1"/>
              <a:t>tbd</a:t>
            </a:r>
            <a:r>
              <a:rPr lang="en-CA" sz="1800" b="0" dirty="0"/>
              <a:t>” with “be”.</a:t>
            </a:r>
          </a:p>
          <a:p>
            <a:r>
              <a:rPr lang="en-CA" sz="1800" dirty="0"/>
              <a:t>Response:</a:t>
            </a:r>
          </a:p>
          <a:p>
            <a:r>
              <a:rPr lang="en-CA" sz="1800" b="0" dirty="0"/>
              <a:t>5.1  Is 200 the number of people actively working on draft development or the number of people expected to participate in WG ballot?  We believe it should be the former.</a:t>
            </a:r>
          </a:p>
          <a:p>
            <a:r>
              <a:rPr lang="en-CA" sz="1800" dirty="0"/>
              <a:t>Response:</a:t>
            </a:r>
          </a:p>
          <a:p>
            <a:endParaRPr lang="en-CA" sz="1800" b="0" dirty="0"/>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7</a:t>
            </a:fld>
            <a:endParaRPr lang="en-US" altLang="en-US">
              <a:solidFill>
                <a:srgbClr val="000000"/>
              </a:solidFill>
            </a:endParaRPr>
          </a:p>
        </p:txBody>
      </p:sp>
    </p:spTree>
    <p:extLst>
      <p:ext uri="{BB962C8B-B14F-4D97-AF65-F5344CB8AC3E}">
        <p14:creationId xmlns:p14="http://schemas.microsoft.com/office/powerpoint/2010/main" val="2940262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802.3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PAR: </a:t>
            </a:r>
          </a:p>
          <a:p>
            <a:r>
              <a:rPr lang="en-CA" sz="1800" b="0" dirty="0"/>
              <a:t>5.2.b  Your reference to “IEEE802.11ax devices” is not a valid reference for a PAR.  IEEE </a:t>
            </a:r>
            <a:r>
              <a:rPr lang="en-CA" sz="1800" b="0" dirty="0" err="1"/>
              <a:t>Std</a:t>
            </a:r>
            <a:r>
              <a:rPr lang="en-CA" sz="1800" b="0" dirty="0"/>
              <a:t> 802.11ax does not exist (the project is an unapproved draft at this point and therefore is appropriately referenced as P802.11ax), highlighting that there is no dependency cited in 5.3 of the PAR.</a:t>
            </a:r>
          </a:p>
          <a:p>
            <a:r>
              <a:rPr lang="en-CA" sz="1800" dirty="0"/>
              <a:t>Response:</a:t>
            </a:r>
          </a:p>
          <a:p>
            <a:r>
              <a:rPr lang="en-CA" sz="1800" b="0" dirty="0"/>
              <a:t>5.2.b  Similarly, the reference to “IEEE802.11” is not a specific reference to the approved revision.  We believe the issue is to support “backward interoperability with legacy IEEE </a:t>
            </a:r>
            <a:r>
              <a:rPr lang="en-CA" sz="1800" b="0" dirty="0" err="1"/>
              <a:t>Std</a:t>
            </a:r>
            <a:r>
              <a:rPr lang="en-CA" sz="1800" b="0" dirty="0"/>
              <a:t> 802.11 compliant devices . . .” The term “compatibility” is ambiguous and should clarify if it means coexistence or interoperability.</a:t>
            </a:r>
          </a:p>
          <a:p>
            <a:r>
              <a:rPr lang="en-CA" sz="1800" dirty="0"/>
              <a:t>Response:</a:t>
            </a:r>
          </a:p>
          <a:p>
            <a:endParaRPr lang="en-CA" sz="1800" b="0" dirty="0"/>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654167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802.3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PAR: </a:t>
            </a:r>
          </a:p>
          <a:p>
            <a:r>
              <a:rPr lang="en-CA" sz="1800" b="0" dirty="0"/>
              <a:t>5.3  Dependence on another standard question not answered.  Please answer appropriately, from the Project Scope and reference in 8.1 it would appear that at least P802.11ax should be specified here.</a:t>
            </a:r>
          </a:p>
          <a:p>
            <a:r>
              <a:rPr lang="en-CA" sz="1800" dirty="0"/>
              <a:t>Response:</a:t>
            </a:r>
          </a:p>
          <a:p>
            <a:r>
              <a:rPr lang="en-CA" sz="1800" b="0" dirty="0"/>
              <a:t>8.1  The shorthand “802.11ax”  in the last line is not a specific reference.  Please fix.</a:t>
            </a:r>
          </a:p>
          <a:p>
            <a:r>
              <a:rPr lang="en-CA" sz="1800" dirty="0"/>
              <a:t>Response:</a:t>
            </a:r>
          </a:p>
          <a:p>
            <a:endParaRPr lang="en-CA" sz="1800" b="0" dirty="0"/>
          </a:p>
          <a:p>
            <a:endParaRPr lang="en-CA" sz="1800" b="0" dirty="0"/>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9</a:t>
            </a:fld>
            <a:endParaRPr lang="en-US" altLang="en-US">
              <a:solidFill>
                <a:srgbClr val="000000"/>
              </a:solidFill>
            </a:endParaRPr>
          </a:p>
        </p:txBody>
      </p:sp>
    </p:spTree>
    <p:extLst>
      <p:ext uri="{BB962C8B-B14F-4D97-AF65-F5344CB8AC3E}">
        <p14:creationId xmlns:p14="http://schemas.microsoft.com/office/powerpoint/2010/main" val="3808266060"/>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36306</TotalTime>
  <Words>736</Words>
  <Application>Microsoft Macintosh PowerPoint</Application>
  <PresentationFormat>Widescreen</PresentationFormat>
  <Paragraphs>108</Paragraphs>
  <Slides>11</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802-11 Theme</vt:lpstr>
      <vt:lpstr>Document</vt:lpstr>
      <vt:lpstr>EHT PAR and CSD Comments</vt:lpstr>
      <vt:lpstr>Abstract</vt:lpstr>
      <vt:lpstr>Nikolich comments on 802.11 EHT PAR</vt:lpstr>
      <vt:lpstr>802.21 comments on 802.11 EHT PAR</vt:lpstr>
      <vt:lpstr>802.21 comments on 802.11 EHT CSD</vt:lpstr>
      <vt:lpstr>802.15 comments on 802.11 EHT PAR and CSD</vt:lpstr>
      <vt:lpstr>802.3 comments on 802.11 EHT PAR and CSD</vt:lpstr>
      <vt:lpstr>802.3 comments on 802.11 EHT PAR and CSD</vt:lpstr>
      <vt:lpstr>802.3 comments on 802.11 EHT PAR and CSD</vt:lpstr>
      <vt:lpstr>802.3 comments on 802.11 EHT PAR and CSD</vt:lpstr>
      <vt:lpstr>802.3 comments on 802.11 EHT PAR and CSD</vt:lpstr>
    </vt:vector>
  </TitlesOfParts>
  <Manager/>
  <Company>BlackBerry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SG PAR and CSD Comments</dc:title>
  <dc:subject/>
  <dc:creator>Michael Montemurro</dc:creator>
  <cp:keywords/>
  <dc:description>Michael Montemurro (BlackBerry)</dc:description>
  <cp:lastModifiedBy>Michael Montemurro</cp:lastModifiedBy>
  <cp:revision>264</cp:revision>
  <cp:lastPrinted>1601-01-01T00:00:00Z</cp:lastPrinted>
  <dcterms:created xsi:type="dcterms:W3CDTF">2014-04-14T10:59:07Z</dcterms:created>
  <dcterms:modified xsi:type="dcterms:W3CDTF">2019-03-13T00:36:01Z</dcterms:modified>
  <cp:category>Report</cp:category>
</cp:coreProperties>
</file>