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606" r:id="rId2"/>
    <p:sldId id="607" r:id="rId3"/>
    <p:sldId id="611" r:id="rId4"/>
    <p:sldId id="612" r:id="rId5"/>
    <p:sldId id="613" r:id="rId6"/>
    <p:sldId id="614" r:id="rId7"/>
    <p:sldId id="615" r:id="rId8"/>
    <p:sldId id="616" r:id="rId9"/>
    <p:sldId id="617" r:id="rId10"/>
    <p:sldId id="627" r:id="rId11"/>
    <p:sldId id="628" r:id="rId12"/>
    <p:sldId id="618" r:id="rId13"/>
    <p:sldId id="619" r:id="rId14"/>
    <p:sldId id="629" r:id="rId15"/>
    <p:sldId id="632" r:id="rId16"/>
    <p:sldId id="631" r:id="rId17"/>
    <p:sldId id="630" r:id="rId18"/>
    <p:sldId id="63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2019</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802.11-19/0457r1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Mar 2019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2019-03-11</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217" name="Document" r:id="rId4" imgW="8317019" imgH="2241301" progId="Word.Document.8">
                  <p:embed/>
                </p:oleObj>
              </mc:Choice>
              <mc:Fallback>
                <p:oleObj name="Document" r:id="rId4" imgW="8317019" imgH="224130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val="3625790666"/>
              </p:ext>
            </p:extLst>
          </p:nvPr>
        </p:nvGraphicFramePr>
        <p:xfrm>
          <a:off x="1219200" y="2286000"/>
          <a:ext cx="7302500" cy="2575560"/>
        </p:xfrm>
        <a:graphic>
          <a:graphicData uri="http://schemas.openxmlformats.org/drawingml/2006/table">
            <a:tbl>
              <a:tblPr firstRow="1" bandRow="1">
                <a:tableStyleId>{616DA210-FB5B-4158-B5E0-FEB733F419BA}</a:tableStyleId>
              </a:tblPr>
              <a:tblGrid>
                <a:gridCol w="990600"/>
                <a:gridCol w="1295400"/>
                <a:gridCol w="990600"/>
                <a:gridCol w="990600"/>
                <a:gridCol w="1013460"/>
                <a:gridCol w="878840"/>
                <a:gridCol w="1143000"/>
              </a:tblGrid>
              <a:tr h="4952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zh-CN" altLang="en-US"/>
                    </a:p>
                  </a:txBody>
                  <a:tcPr/>
                </a:tc>
                <a:tc gridSpan="2">
                  <a:txBody>
                    <a:bodyPr/>
                    <a:lstStyle/>
                    <a:p>
                      <a:pPr algn="ctr"/>
                      <a:r>
                        <a:rPr lang="en-US" dirty="0" smtClean="0"/>
                        <a:t>Wednesday</a:t>
                      </a:r>
                      <a:endParaRPr lang="en-US" dirty="0"/>
                    </a:p>
                  </a:txBody>
                  <a:tcPr/>
                </a:tc>
                <a:tc hMerge="1">
                  <a:txBody>
                    <a:bodyPr/>
                    <a:lstStyle/>
                    <a:p>
                      <a:endParaRPr lang="zh-CN" alt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a:txBody>
                    <a:bodyPr/>
                    <a:lstStyle/>
                    <a:p>
                      <a:pPr algn="ctr"/>
                      <a:endParaRPr lang="en-US" sz="1800" b="0" dirty="0"/>
                    </a:p>
                  </a:txBody>
                  <a:tcPr/>
                </a:tc>
                <a:tc>
                  <a:txBody>
                    <a:bodyPr/>
                    <a:lstStyle/>
                    <a:p>
                      <a:pPr algn="ctr"/>
                      <a:endParaRPr lang="en-US" sz="1800" b="0" dirty="0"/>
                    </a:p>
                  </a:txBody>
                  <a:tcPr/>
                </a:tc>
                <a:tc>
                  <a:txBody>
                    <a:bodyPr/>
                    <a:lstStyle/>
                    <a:p>
                      <a:endParaRPr lang="zh-CN" altLang="en-US" sz="1800" dirty="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r>
                        <a:rPr lang="en-US" sz="1800" b="0" dirty="0" smtClean="0"/>
                        <a:t>TGax</a:t>
                      </a:r>
                      <a:endParaRPr lang="en-US" sz="1800" b="0" dirty="0"/>
                    </a:p>
                  </a:txBody>
                  <a:tcPr/>
                </a:tc>
              </a:tr>
              <a:tr h="457200">
                <a:tc>
                  <a:txBody>
                    <a:bodyPr/>
                    <a:lstStyle/>
                    <a:p>
                      <a:pPr algn="ctr"/>
                      <a:r>
                        <a:rPr lang="en-US" dirty="0" smtClean="0"/>
                        <a:t>AM 2</a:t>
                      </a:r>
                      <a:endParaRPr lang="en-US" dirty="0"/>
                    </a:p>
                  </a:txBody>
                  <a:tcPr/>
                </a:tc>
                <a:tc>
                  <a:txBody>
                    <a:bodyPr/>
                    <a:lstStyle/>
                    <a:p>
                      <a:pPr algn="ctr"/>
                      <a:endParaRPr lang="en-US" sz="1800" b="0" dirty="0"/>
                    </a:p>
                  </a:txBody>
                  <a:tcPr/>
                </a:tc>
                <a:tc>
                  <a:txBody>
                    <a:bodyPr/>
                    <a:lstStyle/>
                    <a:p>
                      <a:pPr algn="ctr"/>
                      <a:r>
                        <a:rPr lang="en-US" sz="1800" b="1" dirty="0" smtClean="0"/>
                        <a:t>PHY</a:t>
                      </a:r>
                      <a:endParaRPr lang="en-US" sz="1800" b="1" dirty="0"/>
                    </a:p>
                  </a:txBody>
                  <a:tcPr/>
                </a:tc>
                <a:tc>
                  <a:txBody>
                    <a:bodyPr/>
                    <a:lstStyle/>
                    <a:p>
                      <a:pPr algn="ctr"/>
                      <a:r>
                        <a:rPr lang="en-US" sz="1800" b="0" dirty="0" smtClean="0"/>
                        <a:t>MAC</a:t>
                      </a:r>
                      <a:endParaRPr lang="en-US" sz="1800" b="0" dirty="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endParaRPr lang="en-US" sz="1800" b="0" dirty="0"/>
                    </a:p>
                  </a:txBody>
                  <a:tcPr/>
                </a:tc>
              </a:tr>
              <a:tr h="381000">
                <a:tc>
                  <a:txBody>
                    <a:bodyPr/>
                    <a:lstStyle/>
                    <a:p>
                      <a:pPr algn="ctr"/>
                      <a:r>
                        <a:rPr lang="en-US" dirty="0" smtClean="0"/>
                        <a:t>PM 1</a:t>
                      </a:r>
                      <a:endParaRPr lang="en-US" dirty="0"/>
                    </a:p>
                  </a:txBody>
                  <a:tcPr/>
                </a:tc>
                <a:tc>
                  <a:txBody>
                    <a:bodyPr/>
                    <a:lstStyle/>
                    <a:p>
                      <a:pPr algn="ctr"/>
                      <a:r>
                        <a:rPr lang="en-US" sz="1800" b="0" dirty="0" err="1" smtClean="0"/>
                        <a:t>TGax</a:t>
                      </a:r>
                      <a:endParaRPr lang="en-US" sz="1800" b="0" dirty="0"/>
                    </a:p>
                  </a:txBody>
                  <a:tcPr/>
                </a:tc>
                <a:tc gridSpan="2">
                  <a:txBody>
                    <a:bodyPr/>
                    <a:lstStyle/>
                    <a:p>
                      <a:pPr algn="ctr"/>
                      <a:endParaRPr lang="en-US" sz="1800" b="0" dirty="0"/>
                    </a:p>
                  </a:txBody>
                  <a:tcPr/>
                </a:tc>
                <a:tc hMerge="1">
                  <a:txBody>
                    <a:bodyPr/>
                    <a:lstStyle/>
                    <a:p>
                      <a:endParaRPr lang="zh-CN" altLang="en-US"/>
                    </a:p>
                  </a:txBody>
                  <a:tcPr/>
                </a:tc>
                <a:tc gridSpan="2">
                  <a:txBody>
                    <a:bodyPr/>
                    <a:lstStyle/>
                    <a:p>
                      <a:pPr algn="ctr"/>
                      <a:r>
                        <a:rPr lang="en-US" sz="1800" b="0" dirty="0" err="1" smtClean="0"/>
                        <a:t>TGax</a:t>
                      </a:r>
                      <a:endParaRPr lang="en-US" sz="1800" b="0" dirty="0"/>
                    </a:p>
                  </a:txBody>
                  <a:tcPr/>
                </a:tc>
                <a:tc hMerge="1">
                  <a:txBody>
                    <a:bodyPr/>
                    <a:lstStyle/>
                    <a:p>
                      <a:endParaRPr lang="zh-CN" altLang="en-US"/>
                    </a:p>
                  </a:txBody>
                  <a:tcPr/>
                </a:tc>
                <a:tc>
                  <a:txBody>
                    <a:bodyPr/>
                    <a:lstStyle/>
                    <a:p>
                      <a:pPr algn="ctr"/>
                      <a:r>
                        <a:rPr lang="en-US" sz="1800" b="0" dirty="0" err="1" smtClean="0"/>
                        <a:t>TGax</a:t>
                      </a:r>
                      <a:endParaRPr lang="en-US" sz="1800" b="0" dirty="0"/>
                    </a:p>
                  </a:txBody>
                  <a:tcPr/>
                </a:tc>
              </a:tr>
              <a:tr h="419154">
                <a:tc>
                  <a:txBody>
                    <a:bodyPr/>
                    <a:lstStyle/>
                    <a:p>
                      <a:pPr algn="ctr"/>
                      <a:r>
                        <a:rPr lang="en-US" dirty="0" smtClean="0"/>
                        <a:t>PM</a:t>
                      </a:r>
                      <a:r>
                        <a:rPr lang="en-US" baseline="0" dirty="0" smtClean="0"/>
                        <a:t> 2</a:t>
                      </a:r>
                      <a:endParaRPr lang="en-US" dirty="0"/>
                    </a:p>
                  </a:txBody>
                  <a:tcPr/>
                </a:tc>
                <a:tc>
                  <a:txBody>
                    <a:bodyPr/>
                    <a:lstStyle/>
                    <a:p>
                      <a:pPr algn="ctr"/>
                      <a:endParaRPr lang="en-US" sz="1800" b="0" dirty="0"/>
                    </a:p>
                  </a:txBody>
                  <a:tcPr/>
                </a:tc>
                <a:tc>
                  <a:txBody>
                    <a:bodyPr/>
                    <a:lstStyle/>
                    <a:p>
                      <a:pPr marL="0" algn="ctr" defTabSz="914400" rtl="0" eaLnBrk="1" latinLnBrk="0" hangingPunct="1"/>
                      <a:r>
                        <a:rPr lang="en-US" sz="1800" b="1" kern="1200" dirty="0" smtClean="0">
                          <a:solidFill>
                            <a:schemeClr val="tx1"/>
                          </a:solidFill>
                          <a:latin typeface="+mn-lt"/>
                          <a:ea typeface="+mn-ea"/>
                          <a:cs typeface="+mn-cs"/>
                        </a:rPr>
                        <a:t>PHY</a:t>
                      </a:r>
                      <a:endParaRPr lang="en-US" sz="1800" b="1" kern="1200" dirty="0">
                        <a:solidFill>
                          <a:schemeClr val="tx1"/>
                        </a:solidFill>
                        <a:latin typeface="+mn-lt"/>
                        <a:ea typeface="+mn-ea"/>
                        <a:cs typeface="+mn-cs"/>
                      </a:endParaRPr>
                    </a:p>
                  </a:txBody>
                  <a:tcPr/>
                </a:tc>
                <a:tc>
                  <a:txBody>
                    <a:bodyPr/>
                    <a:lstStyle/>
                    <a:p>
                      <a:pPr algn="ctr"/>
                      <a:r>
                        <a:rPr lang="en-US" sz="1800" b="0" dirty="0" smtClean="0"/>
                        <a:t>MAC</a:t>
                      </a:r>
                      <a:endParaRPr lang="en-US" sz="1800" b="0" dirty="0"/>
                    </a:p>
                  </a:txBody>
                  <a:tcPr/>
                </a:tc>
                <a:tc>
                  <a:txBody>
                    <a:bodyPr/>
                    <a:lstStyle/>
                    <a:p>
                      <a:pPr marL="0" algn="ctr" defTabSz="914400" rtl="0" eaLnBrk="1" latinLnBrk="0" hangingPunct="1"/>
                      <a:r>
                        <a:rPr lang="en-US" sz="1800" b="1" dirty="0" smtClean="0"/>
                        <a:t>PHY</a:t>
                      </a:r>
                      <a:endParaRPr lang="en-US" sz="1800" b="1" dirty="0"/>
                    </a:p>
                  </a:txBody>
                  <a:tcPr/>
                </a:tc>
                <a:tc>
                  <a:txBody>
                    <a:bodyPr/>
                    <a:lstStyle/>
                    <a:p>
                      <a:pPr marL="0" algn="ctr" defTabSz="914400" rtl="0" eaLnBrk="1" latinLnBrk="0" hangingPunct="1"/>
                      <a:r>
                        <a:rPr lang="en-US" sz="1800" b="0" dirty="0" smtClean="0"/>
                        <a:t>MAC</a:t>
                      </a:r>
                      <a:endParaRPr lang="en-US" sz="1800" b="0" dirty="0"/>
                    </a:p>
                  </a:txBody>
                  <a:tcPr/>
                </a:tc>
                <a:tc>
                  <a:txBody>
                    <a:bodyPr/>
                    <a:lstStyle/>
                    <a:p>
                      <a:endParaRPr lang="en-US" sz="1800" b="0" dirty="0"/>
                    </a:p>
                  </a:txBody>
                  <a:tcPr/>
                </a:tc>
              </a:tr>
              <a:tr h="349405">
                <a:tc>
                  <a:txBody>
                    <a:bodyPr/>
                    <a:lstStyle/>
                    <a:p>
                      <a:pPr algn="ctr"/>
                      <a:r>
                        <a:rPr lang="en-US" dirty="0" smtClean="0"/>
                        <a:t>EVE</a:t>
                      </a:r>
                      <a:endParaRPr lang="en-US" dirty="0"/>
                    </a:p>
                  </a:txBody>
                  <a:tcPr/>
                </a:tc>
                <a:tc>
                  <a:txBody>
                    <a:bodyPr/>
                    <a:lstStyle/>
                    <a:p>
                      <a:pPr algn="ctr"/>
                      <a:endParaRPr lang="en-US" sz="18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smtClean="0"/>
                    </a:p>
                  </a:txBody>
                  <a:tcPr/>
                </a:tc>
                <a:tc>
                  <a:txBody>
                    <a:bodyPr/>
                    <a:lstStyle/>
                    <a:p>
                      <a:endParaRPr lang="zh-CN" altLang="en-US" sz="180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endParaRPr lang="en-US" sz="1800" b="0" dirty="0"/>
                    </a:p>
                  </a:txBody>
                  <a:tcPr/>
                </a:tc>
              </a:tr>
            </a:tbl>
          </a:graphicData>
        </a:graphic>
      </p:graphicFrame>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10" name="Table 5"/>
          <p:cNvGraphicFramePr>
            <a:graphicFrameLocks noGrp="1"/>
          </p:cNvGraphicFramePr>
          <p:nvPr>
            <p:extLst>
              <p:ext uri="{D42A27DB-BD31-4B8C-83A1-F6EECF244321}">
                <p14:modId xmlns:p14="http://schemas.microsoft.com/office/powerpoint/2010/main" val="2117936743"/>
              </p:ext>
            </p:extLst>
          </p:nvPr>
        </p:nvGraphicFramePr>
        <p:xfrm>
          <a:off x="828675" y="3137695"/>
          <a:ext cx="7629525" cy="1952622"/>
        </p:xfrm>
        <a:graphic>
          <a:graphicData uri="http://schemas.openxmlformats.org/drawingml/2006/table">
            <a:tbl>
              <a:tblPr>
                <a:tableStyleId>{0E3FDE45-AF77-4B5C-9715-49D594BDF05E}</a:tableStyleId>
              </a:tblPr>
              <a:tblGrid>
                <a:gridCol w="990601"/>
                <a:gridCol w="3981449"/>
                <a:gridCol w="2657475"/>
              </a:tblGrid>
              <a:tr h="158352">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algn="ctr" fontAlgn="t"/>
                      <a:r>
                        <a:rPr lang="en-US" sz="1200" u="none" strike="noStrike" dirty="0" smtClean="0">
                          <a:solidFill>
                            <a:srgbClr val="FFC000"/>
                          </a:solidFill>
                          <a:effectLst/>
                        </a:rPr>
                        <a:t>11-18/1774</a:t>
                      </a:r>
                      <a:endParaRPr lang="en-US" sz="1200" b="0" i="0" u="none" strike="noStrike" dirty="0">
                        <a:solidFill>
                          <a:srgbClr val="FFC00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FFC000"/>
                          </a:solidFill>
                          <a:effectLst/>
                        </a:rPr>
                        <a:t>Resolution To CID 16624 (HESIGB)</a:t>
                      </a:r>
                      <a:endParaRPr lang="en-US" sz="1200" b="0" i="0" u="none" strike="noStrike" dirty="0">
                        <a:solidFill>
                          <a:srgbClr val="FFC00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FFC000"/>
                          </a:solidFill>
                          <a:effectLst/>
                        </a:rPr>
                        <a:t>Brian Hart (Cisco Systems)</a:t>
                      </a:r>
                      <a:endParaRPr lang="en-US" sz="1200" b="0" i="0" u="none" strike="noStrike" dirty="0">
                        <a:solidFill>
                          <a:srgbClr val="FFC000"/>
                        </a:solidFill>
                        <a:effectLst/>
                        <a:latin typeface="Calibri" panose="020F0502020204030204" pitchFamily="34" charset="0"/>
                      </a:endParaRPr>
                    </a:p>
                  </a:txBody>
                  <a:tcPr marL="9525" marR="9525" marT="9525" marB="0"/>
                </a:tc>
              </a:tr>
              <a:tr h="185274">
                <a:tc>
                  <a:txBody>
                    <a:bodyPr/>
                    <a:lstStyle/>
                    <a:p>
                      <a:pPr algn="ctr" fontAlgn="t"/>
                      <a:r>
                        <a:rPr lang="en-US" sz="1200" u="none" strike="noStrike" dirty="0" smtClean="0">
                          <a:solidFill>
                            <a:srgbClr val="00B050"/>
                          </a:solidFill>
                          <a:effectLst/>
                        </a:rPr>
                        <a:t>11-19/0378</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D4.0 CID20395 Unused Tone EVM</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err="1">
                          <a:solidFill>
                            <a:srgbClr val="00B050"/>
                          </a:solidFill>
                          <a:effectLst/>
                        </a:rPr>
                        <a:t>Youhan</a:t>
                      </a:r>
                      <a:r>
                        <a:rPr lang="en-US" sz="1200" u="none" strike="noStrike" dirty="0">
                          <a:solidFill>
                            <a:srgbClr val="00B050"/>
                          </a:solidFill>
                          <a:effectLst/>
                        </a:rPr>
                        <a:t> Kim (Qualcomm)</a:t>
                      </a:r>
                      <a:endParaRPr lang="en-US" sz="1200" b="0" i="0" u="none" strike="noStrike" dirty="0">
                        <a:solidFill>
                          <a:srgbClr val="00B050"/>
                        </a:solidFill>
                        <a:effectLst/>
                        <a:latin typeface="Calibri" panose="020F0502020204030204" pitchFamily="34" charset="0"/>
                      </a:endParaRPr>
                    </a:p>
                  </a:txBody>
                  <a:tcPr marL="9525" marR="9525" marT="9525" marB="0"/>
                </a:tc>
              </a:tr>
              <a:tr h="185274">
                <a:tc>
                  <a:txBody>
                    <a:bodyPr/>
                    <a:lstStyle/>
                    <a:p>
                      <a:pPr algn="ctr" fontAlgn="t"/>
                      <a:r>
                        <a:rPr lang="en-US" sz="1200" u="none" strike="noStrike" dirty="0" smtClean="0">
                          <a:solidFill>
                            <a:srgbClr val="00B050"/>
                          </a:solidFill>
                          <a:effectLst/>
                        </a:rPr>
                        <a:t>11-19/0379</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fr-FR" sz="1200" u="none" strike="noStrike" dirty="0">
                          <a:solidFill>
                            <a:srgbClr val="00B050"/>
                          </a:solidFill>
                          <a:effectLst/>
                        </a:rPr>
                        <a:t>D4.0 Comment Resolution - Part 1</a:t>
                      </a:r>
                      <a:endParaRPr lang="fr-FR"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err="1">
                          <a:solidFill>
                            <a:srgbClr val="00B050"/>
                          </a:solidFill>
                          <a:effectLst/>
                        </a:rPr>
                        <a:t>Youhan</a:t>
                      </a:r>
                      <a:r>
                        <a:rPr lang="en-US" sz="1200" u="none" strike="noStrike" dirty="0">
                          <a:solidFill>
                            <a:srgbClr val="00B050"/>
                          </a:solidFill>
                          <a:effectLst/>
                        </a:rPr>
                        <a:t> Kim (Qualcomm)</a:t>
                      </a:r>
                      <a:endParaRPr lang="en-US" sz="1200" b="0" i="0" u="none" strike="noStrike" dirty="0">
                        <a:solidFill>
                          <a:srgbClr val="00B050"/>
                        </a:solidFill>
                        <a:effectLst/>
                        <a:latin typeface="Calibri" panose="020F0502020204030204" pitchFamily="34" charset="0"/>
                      </a:endParaRPr>
                    </a:p>
                  </a:txBody>
                  <a:tcPr marL="9525" marR="9525" marT="9525" marB="0"/>
                </a:tc>
              </a:tr>
              <a:tr h="183688">
                <a:tc>
                  <a:txBody>
                    <a:bodyPr/>
                    <a:lstStyle/>
                    <a:p>
                      <a:pPr algn="ctr" fontAlgn="t"/>
                      <a:r>
                        <a:rPr lang="en-US" sz="1200" u="none" strike="noStrike" dirty="0" smtClean="0">
                          <a:solidFill>
                            <a:srgbClr val="00B050"/>
                          </a:solidFill>
                          <a:effectLst/>
                        </a:rPr>
                        <a:t>11-19/0385</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Resolution for CIDs in 27.1.1</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Sameer </a:t>
                      </a:r>
                      <a:r>
                        <a:rPr lang="en-US" sz="1200" u="none" strike="noStrike" dirty="0" err="1">
                          <a:solidFill>
                            <a:srgbClr val="00B050"/>
                          </a:solidFill>
                          <a:effectLst/>
                        </a:rPr>
                        <a:t>Vermani</a:t>
                      </a:r>
                      <a:r>
                        <a:rPr lang="en-US" sz="1200" u="none" strike="noStrike" dirty="0">
                          <a:solidFill>
                            <a:srgbClr val="00B050"/>
                          </a:solidFill>
                          <a:effectLst/>
                        </a:rPr>
                        <a:t> (Qualcomm)</a:t>
                      </a:r>
                      <a:endParaRPr lang="en-US" sz="1200" b="0" i="0" u="none" strike="noStrike" dirty="0">
                        <a:solidFill>
                          <a:srgbClr val="00B050"/>
                        </a:solidFill>
                        <a:effectLst/>
                        <a:latin typeface="Calibri" panose="020F0502020204030204" pitchFamily="34" charset="0"/>
                      </a:endParaRPr>
                    </a:p>
                  </a:txBody>
                  <a:tcPr marL="9525" marR="9525" marT="9525" marB="0"/>
                </a:tc>
              </a:tr>
              <a:tr h="185274">
                <a:tc>
                  <a:txBody>
                    <a:bodyPr/>
                    <a:lstStyle/>
                    <a:p>
                      <a:pPr algn="ctr" fontAlgn="t"/>
                      <a:r>
                        <a:rPr lang="en-US" sz="1200" u="none" strike="noStrike" dirty="0" smtClean="0">
                          <a:solidFill>
                            <a:srgbClr val="00B050"/>
                          </a:solidFill>
                          <a:effectLst/>
                        </a:rPr>
                        <a:t>11-19/0386</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CR Disallowed </a:t>
                      </a:r>
                      <a:r>
                        <a:rPr lang="en-US" sz="1200" u="none" strike="noStrike" dirty="0" err="1">
                          <a:solidFill>
                            <a:srgbClr val="00B050"/>
                          </a:solidFill>
                          <a:effectLst/>
                        </a:rPr>
                        <a:t>Subchannels</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Ron </a:t>
                      </a:r>
                      <a:r>
                        <a:rPr lang="en-US" sz="1200" u="none" strike="noStrike" dirty="0" err="1">
                          <a:solidFill>
                            <a:srgbClr val="00B050"/>
                          </a:solidFill>
                          <a:effectLst/>
                        </a:rPr>
                        <a:t>Porat</a:t>
                      </a:r>
                      <a:r>
                        <a:rPr lang="en-US" sz="1200" u="none" strike="noStrike" dirty="0">
                          <a:solidFill>
                            <a:srgbClr val="00B050"/>
                          </a:solidFill>
                          <a:effectLst/>
                        </a:rPr>
                        <a:t> (Broadcom)</a:t>
                      </a:r>
                      <a:endParaRPr lang="en-US" sz="1200" b="0" i="0" u="none" strike="noStrike" dirty="0">
                        <a:solidFill>
                          <a:srgbClr val="00B050"/>
                        </a:solidFill>
                        <a:effectLst/>
                        <a:latin typeface="Calibri" panose="020F0502020204030204" pitchFamily="34" charset="0"/>
                      </a:endParaRPr>
                    </a:p>
                  </a:txBody>
                  <a:tcPr marL="9525" marR="9525" marT="9525" marB="0"/>
                </a:tc>
              </a:tr>
              <a:tr h="185274">
                <a:tc>
                  <a:txBody>
                    <a:bodyPr/>
                    <a:lstStyle/>
                    <a:p>
                      <a:pPr algn="ctr" fontAlgn="b"/>
                      <a:r>
                        <a:rPr lang="en-US" sz="1200" u="none" strike="noStrike" dirty="0" smtClean="0">
                          <a:solidFill>
                            <a:srgbClr val="00B050"/>
                          </a:solidFill>
                          <a:effectLst/>
                        </a:rPr>
                        <a:t>11-19/0407</a:t>
                      </a:r>
                      <a:endParaRPr lang="en-US" sz="12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dirty="0">
                          <a:solidFill>
                            <a:srgbClr val="00B050"/>
                          </a:solidFill>
                          <a:effectLst/>
                        </a:rPr>
                        <a:t>comment-resolutions-</a:t>
                      </a:r>
                      <a:r>
                        <a:rPr lang="en-US" sz="1200" u="none" strike="noStrike" dirty="0" err="1">
                          <a:solidFill>
                            <a:srgbClr val="00B050"/>
                          </a:solidFill>
                          <a:effectLst/>
                        </a:rPr>
                        <a:t>phy</a:t>
                      </a:r>
                      <a:r>
                        <a:rPr lang="en-US" sz="1200" u="none" strike="noStrike" dirty="0">
                          <a:solidFill>
                            <a:srgbClr val="00B050"/>
                          </a:solidFill>
                          <a:effectLst/>
                        </a:rPr>
                        <a:t>-XVECTOR</a:t>
                      </a:r>
                      <a:endParaRPr lang="en-US" sz="12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dirty="0">
                          <a:solidFill>
                            <a:srgbClr val="00B050"/>
                          </a:solidFill>
                          <a:effectLst/>
                        </a:rPr>
                        <a:t>Bo Sun (ZTE)</a:t>
                      </a:r>
                      <a:endParaRPr lang="en-US" sz="1200" b="0" i="0" u="none" strike="noStrike" dirty="0">
                        <a:solidFill>
                          <a:srgbClr val="00B050"/>
                        </a:solidFill>
                        <a:effectLst/>
                        <a:latin typeface="Calibri" panose="020F0502020204030204" pitchFamily="34" charset="0"/>
                      </a:endParaRPr>
                    </a:p>
                  </a:txBody>
                  <a:tcPr marL="9525" marR="9525" marT="9525" marB="0" anchor="b"/>
                </a:tc>
              </a:tr>
              <a:tr h="185274">
                <a:tc>
                  <a:txBody>
                    <a:bodyPr/>
                    <a:lstStyle/>
                    <a:p>
                      <a:pPr algn="ctr" fontAlgn="t"/>
                      <a:r>
                        <a:rPr lang="en-US" sz="1200" u="none" strike="noStrike" dirty="0" smtClean="0">
                          <a:effectLst/>
                        </a:rPr>
                        <a:t>11-19/0422</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dirty="0">
                          <a:effectLst/>
                        </a:rPr>
                        <a:t>CR_CID_21497_21501_21502</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dirty="0" err="1">
                          <a:effectLst/>
                        </a:rPr>
                        <a:t>Xiaogang</a:t>
                      </a:r>
                      <a:r>
                        <a:rPr lang="en-US" sz="1200" u="none" strike="noStrike" dirty="0">
                          <a:effectLst/>
                        </a:rPr>
                        <a:t> Chen (Intel)</a:t>
                      </a:r>
                      <a:endParaRPr lang="en-US" sz="12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marL="0" algn="l" defTabSz="914400" rtl="0" eaLnBrk="1" fontAlgn="b" latinLnBrk="0" hangingPunct="1"/>
                      <a:endParaRPr lang="en-US" altLang="zh-CN" sz="12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2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2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rgbClr val="FFC000"/>
                        </a:solidFill>
                        <a:effectLst/>
                        <a:latin typeface="+mn-lt"/>
                        <a:ea typeface="+mn-ea"/>
                        <a:cs typeface="+mn-cs"/>
                      </a:endParaRPr>
                    </a:p>
                  </a:txBody>
                  <a:tcPr marL="9525" marR="9525" marT="9525" marB="0" anchor="ctr"/>
                </a:tc>
              </a:tr>
            </a:tbl>
          </a:graphicData>
        </a:graphic>
      </p:graphicFrame>
      <p:sp>
        <p:nvSpPr>
          <p:cNvPr id="8"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11-19/0378r3)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CID 20395 and the corresponding modification proposal to IEEE P802.11ax D4.0 as in 11-19/0378r3</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11-19/0379r1)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the corresponding modification proposal to IEEE P802.11ax D4.0 as in 11-19/0379r1</a:t>
            </a:r>
          </a:p>
          <a:p>
            <a:pPr lvl="1"/>
            <a:r>
              <a:rPr lang="en-US" altLang="zh-CN" dirty="0" smtClean="0"/>
              <a:t>CID </a:t>
            </a:r>
            <a:r>
              <a:rPr lang="en-GB" altLang="zh-CN" dirty="0"/>
              <a:t>21209, 21421, 20665, 21386, 20635, 21387, 20096, 21428, 20379, 21217, 20089, </a:t>
            </a:r>
            <a:r>
              <a:rPr lang="en-GB" altLang="zh-CN" dirty="0" smtClean="0"/>
              <a:t>20148</a:t>
            </a:r>
            <a:r>
              <a:rPr lang="en-GB" altLang="zh-CN" dirty="0"/>
              <a:t>, 20149, 20360, 20986</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6522512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(Informative, non-</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support defining equation for punctured </a:t>
            </a:r>
            <a:r>
              <a:rPr lang="en-US" altLang="zh-CN" dirty="0" err="1" smtClean="0"/>
              <a:t>Non_HT</a:t>
            </a:r>
            <a:r>
              <a:rPr lang="en-US" altLang="zh-CN" dirty="0" smtClean="0"/>
              <a:t> dup in clause 21 or clause 27</a:t>
            </a:r>
          </a:p>
          <a:p>
            <a:r>
              <a:rPr lang="en-US" altLang="zh-CN" dirty="0" smtClean="0"/>
              <a:t>A: clause 21    	4</a:t>
            </a:r>
          </a:p>
          <a:p>
            <a:r>
              <a:rPr lang="en-US" altLang="zh-CN" dirty="0" smtClean="0"/>
              <a:t>B: clause 27	24</a:t>
            </a:r>
            <a:endParaRPr lang="zh-CN" altLang="en-US" dirty="0"/>
          </a:p>
        </p:txBody>
      </p:sp>
      <p:sp>
        <p:nvSpPr>
          <p:cNvPr id="4" name="日期占位符 3"/>
          <p:cNvSpPr>
            <a:spLocks noGrp="1"/>
          </p:cNvSpPr>
          <p:nvPr>
            <p:ph type="dt" sz="half" idx="10"/>
          </p:nvPr>
        </p:nvSpPr>
        <p:spPr/>
        <p:txBody>
          <a:bodyPr/>
          <a:lstStyle/>
          <a:p>
            <a:pPr>
              <a:defRPr/>
            </a:pPr>
            <a:r>
              <a:rPr lang="en-US" smtClean="0"/>
              <a:t>Sep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1338651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4 (</a:t>
            </a:r>
            <a:r>
              <a:rPr lang="en-US" altLang="zh-CN" dirty="0" err="1" smtClean="0"/>
              <a:t>cr</a:t>
            </a:r>
            <a:r>
              <a:rPr lang="en-US" altLang="zh-CN" dirty="0" smtClean="0"/>
              <a:t>, 11-19/0386r1)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the corresponding modification proposal to IEEE P802.11ax D4.0 as in 11-19/0386r1</a:t>
            </a:r>
          </a:p>
          <a:p>
            <a:pPr lvl="1"/>
            <a:r>
              <a:rPr lang="en-US" altLang="zh-CN" dirty="0" smtClean="0"/>
              <a:t>CID </a:t>
            </a:r>
            <a:r>
              <a:rPr lang="en-GB" altLang="zh-CN" dirty="0"/>
              <a:t>20164, 21324, </a:t>
            </a:r>
            <a:r>
              <a:rPr lang="en-GB" altLang="zh-CN" dirty="0" smtClean="0"/>
              <a:t>21498</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4903619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5 (</a:t>
            </a:r>
            <a:r>
              <a:rPr lang="en-US" altLang="zh-CN" dirty="0" err="1" smtClean="0"/>
              <a:t>cr</a:t>
            </a:r>
            <a:r>
              <a:rPr lang="en-US" altLang="zh-CN" dirty="0" smtClean="0"/>
              <a:t>, 11-19/0385r2)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the corresponding modification proposal to IEEE P802.11ax D4.0 as in 11-19/0385r2</a:t>
            </a:r>
          </a:p>
          <a:p>
            <a:pPr lvl="1"/>
            <a:r>
              <a:rPr lang="en-US" altLang="zh-CN" dirty="0" smtClean="0"/>
              <a:t>CID </a:t>
            </a:r>
            <a:r>
              <a:rPr lang="en-GB" altLang="zh-CN" dirty="0"/>
              <a:t>20095, 20695, 21146, 21359, 21377, 21379, 21380, 21555</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5629065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6 (</a:t>
            </a:r>
            <a:r>
              <a:rPr lang="en-US" altLang="zh-CN" dirty="0" err="1" smtClean="0"/>
              <a:t>cr</a:t>
            </a:r>
            <a:r>
              <a:rPr lang="en-US" altLang="zh-CN" dirty="0" smtClean="0"/>
              <a:t>, 11-19/0407r2)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the corresponding modification proposal to IEEE P802.11ax D4.0 as in 11-19/0407r2</a:t>
            </a:r>
          </a:p>
          <a:p>
            <a:pPr lvl="1"/>
            <a:r>
              <a:rPr lang="en-US" altLang="zh-CN" dirty="0" smtClean="0"/>
              <a:t>CID </a:t>
            </a:r>
            <a:r>
              <a:rPr lang="en-GB" altLang="zh-CN" dirty="0"/>
              <a:t>20477, 20557, 20707, </a:t>
            </a:r>
            <a:r>
              <a:rPr lang="en-GB" altLang="zh-CN" dirty="0" smtClean="0"/>
              <a:t>20726</a:t>
            </a:r>
            <a:r>
              <a:rPr lang="en-GB" altLang="zh-CN" dirty="0"/>
              <a:t>, 20731, 20775, 20787, 20894, 20899, 21020, 21025, </a:t>
            </a:r>
            <a:r>
              <a:rPr lang="en-GB" altLang="zh-CN" dirty="0" smtClean="0"/>
              <a:t>21363</a:t>
            </a:r>
            <a:r>
              <a:rPr lang="en-GB" altLang="zh-CN" dirty="0"/>
              <a:t>, 21382, </a:t>
            </a:r>
            <a:r>
              <a:rPr lang="en-GB" altLang="zh-CN" dirty="0" smtClean="0"/>
              <a:t>21384</a:t>
            </a:r>
            <a:r>
              <a:rPr lang="en-GB" altLang="zh-CN" dirty="0"/>
              <a:t>, </a:t>
            </a:r>
            <a:r>
              <a:rPr lang="en-GB" altLang="zh-CN" dirty="0" smtClean="0"/>
              <a:t>21407</a:t>
            </a:r>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542814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Vancouver, Canada</a:t>
            </a:r>
          </a:p>
          <a:p>
            <a:pPr algn="ctr">
              <a:lnSpc>
                <a:spcPct val="90000"/>
              </a:lnSpc>
              <a:buFontTx/>
              <a:buNone/>
            </a:pPr>
            <a:r>
              <a:rPr lang="en-US" altLang="en-US" sz="3200" dirty="0" smtClean="0">
                <a:latin typeface="Arial" pitchFamily="34" charset="0"/>
              </a:rPr>
              <a:t>Mar 10-15, 2019</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2"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57449</TotalTime>
  <Words>1308</Words>
  <Application>Microsoft Office PowerPoint</Application>
  <PresentationFormat>全屏显示(4:3)</PresentationFormat>
  <Paragraphs>214</Paragraphs>
  <Slides>18</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7" baseType="lpstr">
      <vt:lpstr>Monotype Sorts</vt:lpstr>
      <vt:lpstr>MS PGothic</vt:lpstr>
      <vt:lpstr>MS PGothic</vt:lpstr>
      <vt:lpstr>Arial</vt:lpstr>
      <vt:lpstr>Arial Black</vt:lpstr>
      <vt:lpstr>Calibri</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vt:lpstr>
      <vt:lpstr>PHY Adhoc Time Slots</vt:lpstr>
      <vt:lpstr>PHY Submissions</vt:lpstr>
      <vt:lpstr>Straw-poll 1 (cr, 11-19/0378r3)</vt:lpstr>
      <vt:lpstr>Straw-poll 2 (cr, 11-19/0379r1)</vt:lpstr>
      <vt:lpstr>Straw-Poll 3 (Informative, non-cr)</vt:lpstr>
      <vt:lpstr>Straw-poll 4 (cr, 11-19/0386r1)</vt:lpstr>
      <vt:lpstr>Straw-poll 5 (cr, 11-19/0385r2)</vt:lpstr>
      <vt:lpstr>Straw-poll 6 (cr, 11-19/0407r2)</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2703</cp:revision>
  <cp:lastPrinted>1998-02-10T13:28:06Z</cp:lastPrinted>
  <dcterms:created xsi:type="dcterms:W3CDTF">2007-04-17T18:10:23Z</dcterms:created>
  <dcterms:modified xsi:type="dcterms:W3CDTF">2019-03-13T06:20:05Z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