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606" r:id="rId2"/>
    <p:sldId id="607" r:id="rId3"/>
    <p:sldId id="611" r:id="rId4"/>
    <p:sldId id="612" r:id="rId5"/>
    <p:sldId id="613" r:id="rId6"/>
    <p:sldId id="614" r:id="rId7"/>
    <p:sldId id="615" r:id="rId8"/>
    <p:sldId id="616" r:id="rId9"/>
    <p:sldId id="617" r:id="rId10"/>
    <p:sldId id="627" r:id="rId11"/>
    <p:sldId id="628" r:id="rId12"/>
    <p:sldId id="618" r:id="rId13"/>
    <p:sldId id="61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802.11-19/0457r0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en-US" sz="2800" kern="0" dirty="0" smtClean="0"/>
              <a:t>Mar 2019 </a:t>
            </a:r>
            <a:r>
              <a:rPr lang="en-US" altLang="en-US" sz="2800" kern="0" dirty="0" smtClean="0"/>
              <a:t>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a:t>
            </a:r>
            <a:r>
              <a:rPr lang="en-US" altLang="en-US" sz="2000" b="0" kern="0" dirty="0" smtClean="0"/>
              <a:t>2019-03-11</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91"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3625790666"/>
              </p:ext>
            </p:extLst>
          </p:nvPr>
        </p:nvGraphicFramePr>
        <p:xfrm>
          <a:off x="1219200" y="2286000"/>
          <a:ext cx="7302500" cy="2575560"/>
        </p:xfrm>
        <a:graphic>
          <a:graphicData uri="http://schemas.openxmlformats.org/drawingml/2006/table">
            <a:tbl>
              <a:tblPr firstRow="1" bandRow="1">
                <a:tableStyleId>{616DA210-FB5B-4158-B5E0-FEB733F419BA}</a:tableStyleId>
              </a:tblPr>
              <a:tblGrid>
                <a:gridCol w="990600"/>
                <a:gridCol w="1295400"/>
                <a:gridCol w="990600"/>
                <a:gridCol w="990600"/>
                <a:gridCol w="1013460"/>
                <a:gridCol w="878840"/>
                <a:gridCol w="1143000"/>
              </a:tblGrid>
              <a:tr h="4952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zh-CN" altLang="en-US"/>
                    </a:p>
                  </a:txBody>
                  <a:tcPr/>
                </a:tc>
                <a:tc gridSpan="2">
                  <a:txBody>
                    <a:bodyPr/>
                    <a:lstStyle/>
                    <a:p>
                      <a:pPr algn="ctr"/>
                      <a:r>
                        <a:rPr lang="en-US" dirty="0" smtClean="0"/>
                        <a:t>Wednesday</a:t>
                      </a:r>
                      <a:endParaRPr lang="en-US" dirty="0"/>
                    </a:p>
                  </a:txBody>
                  <a:tcPr/>
                </a:tc>
                <a:tc hMerge="1">
                  <a:txBody>
                    <a:bodyPr/>
                    <a:lstStyle/>
                    <a:p>
                      <a:endParaRPr lang="zh-CN" alt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a:txBody>
                    <a:bodyPr/>
                    <a:lstStyle/>
                    <a:p>
                      <a:pPr algn="ctr"/>
                      <a:endParaRPr lang="en-US" sz="1800" b="0" dirty="0"/>
                    </a:p>
                  </a:txBody>
                  <a:tcPr/>
                </a:tc>
                <a:tc>
                  <a:txBody>
                    <a:bodyPr/>
                    <a:lstStyle/>
                    <a:p>
                      <a:pPr algn="ctr"/>
                      <a:endParaRPr lang="en-US" sz="1800" b="0" dirty="0"/>
                    </a:p>
                  </a:txBody>
                  <a:tcPr/>
                </a:tc>
                <a:tc>
                  <a:txBody>
                    <a:bodyPr/>
                    <a:lstStyle/>
                    <a:p>
                      <a:endParaRPr lang="zh-CN" altLang="en-US" sz="180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r>
                        <a:rPr lang="en-US" sz="1800" b="0" dirty="0" smtClean="0"/>
                        <a:t>TGax</a:t>
                      </a:r>
                      <a:endParaRPr lang="en-US" sz="1800" b="0" dirty="0"/>
                    </a:p>
                  </a:txBody>
                  <a:tcPr/>
                </a:tc>
              </a:tr>
              <a:tr h="457200">
                <a:tc>
                  <a:txBody>
                    <a:bodyPr/>
                    <a:lstStyle/>
                    <a:p>
                      <a:pPr algn="ctr"/>
                      <a:r>
                        <a:rPr lang="en-US" dirty="0" smtClean="0"/>
                        <a:t>AM 2</a:t>
                      </a:r>
                      <a:endParaRPr lang="en-US" dirty="0"/>
                    </a:p>
                  </a:txBody>
                  <a:tcPr/>
                </a:tc>
                <a:tc>
                  <a:txBody>
                    <a:bodyPr/>
                    <a:lstStyle/>
                    <a:p>
                      <a:pPr algn="ctr"/>
                      <a:endParaRPr lang="en-US" sz="1800" b="0" dirty="0"/>
                    </a:p>
                  </a:txBody>
                  <a:tcPr/>
                </a:tc>
                <a:tc>
                  <a:txBody>
                    <a:bodyPr/>
                    <a:lstStyle/>
                    <a:p>
                      <a:pPr algn="ctr"/>
                      <a:r>
                        <a:rPr lang="en-US" sz="1800" b="1" dirty="0" smtClean="0"/>
                        <a:t>PHY</a:t>
                      </a:r>
                      <a:endParaRPr lang="en-US" sz="1800" b="1" dirty="0"/>
                    </a:p>
                  </a:txBody>
                  <a:tcPr/>
                </a:tc>
                <a:tc>
                  <a:txBody>
                    <a:bodyPr/>
                    <a:lstStyle/>
                    <a:p>
                      <a:pPr algn="ctr"/>
                      <a:r>
                        <a:rPr lang="en-US" sz="1800" b="0" dirty="0" smtClean="0"/>
                        <a:t>MAC</a:t>
                      </a:r>
                      <a:endParaRPr lang="en-US" sz="1800" b="0" dirty="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r h="381000">
                <a:tc>
                  <a:txBody>
                    <a:bodyPr/>
                    <a:lstStyle/>
                    <a:p>
                      <a:pPr algn="ctr"/>
                      <a:r>
                        <a:rPr lang="en-US" dirty="0" smtClean="0"/>
                        <a:t>PM 1</a:t>
                      </a:r>
                      <a:endParaRPr lang="en-US" dirty="0"/>
                    </a:p>
                  </a:txBody>
                  <a:tcPr/>
                </a:tc>
                <a:tc>
                  <a:txBody>
                    <a:bodyPr/>
                    <a:lstStyle/>
                    <a:p>
                      <a:pPr algn="ctr"/>
                      <a:r>
                        <a:rPr lang="en-US" sz="1800" b="0" dirty="0" err="1" smtClean="0"/>
                        <a:t>TGax</a:t>
                      </a:r>
                      <a:endParaRPr lang="en-US" sz="1800" b="0" dirty="0"/>
                    </a:p>
                  </a:txBody>
                  <a:tcPr/>
                </a:tc>
                <a:tc gridSpan="2">
                  <a:txBody>
                    <a:bodyPr/>
                    <a:lstStyle/>
                    <a:p>
                      <a:pPr algn="ctr"/>
                      <a:endParaRPr lang="en-US" sz="1800" b="0" dirty="0"/>
                    </a:p>
                  </a:txBody>
                  <a:tcPr/>
                </a:tc>
                <a:tc hMerge="1">
                  <a:txBody>
                    <a:bodyPr/>
                    <a:lstStyle/>
                    <a:p>
                      <a:endParaRPr lang="zh-CN" altLang="en-US"/>
                    </a:p>
                  </a:txBody>
                  <a:tcPr/>
                </a:tc>
                <a:tc gridSpan="2">
                  <a:txBody>
                    <a:bodyPr/>
                    <a:lstStyle/>
                    <a:p>
                      <a:pPr algn="ctr"/>
                      <a:r>
                        <a:rPr lang="en-US" sz="1800" b="0" dirty="0" err="1" smtClean="0"/>
                        <a:t>TGax</a:t>
                      </a:r>
                      <a:endParaRPr lang="en-US" sz="1800" b="0" dirty="0"/>
                    </a:p>
                  </a:txBody>
                  <a:tcPr/>
                </a:tc>
                <a:tc hMerge="1">
                  <a:txBody>
                    <a:bodyPr/>
                    <a:lstStyle/>
                    <a:p>
                      <a:endParaRPr lang="zh-CN" altLang="en-US"/>
                    </a:p>
                  </a:txBody>
                  <a:tcPr/>
                </a:tc>
                <a:tc>
                  <a:txBody>
                    <a:bodyPr/>
                    <a:lstStyle/>
                    <a:p>
                      <a:pPr algn="ctr"/>
                      <a:r>
                        <a:rPr lang="en-US" sz="1800" b="0" dirty="0" err="1" smtClean="0"/>
                        <a:t>TGax</a:t>
                      </a:r>
                      <a:endParaRPr lang="en-US" sz="1800" b="0" dirty="0"/>
                    </a:p>
                  </a:txBody>
                  <a:tcPr/>
                </a:tc>
              </a:tr>
              <a:tr h="419154">
                <a:tc>
                  <a:txBody>
                    <a:bodyPr/>
                    <a:lstStyle/>
                    <a:p>
                      <a:pPr algn="ctr"/>
                      <a:r>
                        <a:rPr lang="en-US" dirty="0" smtClean="0"/>
                        <a:t>PM</a:t>
                      </a:r>
                      <a:r>
                        <a:rPr lang="en-US" baseline="0" dirty="0" smtClean="0"/>
                        <a:t> 2</a:t>
                      </a:r>
                      <a:endParaRPr lang="en-US" dirty="0"/>
                    </a:p>
                  </a:txBody>
                  <a:tcPr/>
                </a:tc>
                <a:tc>
                  <a:txBody>
                    <a:bodyPr/>
                    <a:lstStyle/>
                    <a:p>
                      <a:pPr algn="ctr"/>
                      <a:endParaRPr lang="en-US" sz="18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800" b="0" dirty="0" smtClean="0"/>
                        <a:t>MAC</a:t>
                      </a:r>
                      <a:endParaRPr lang="en-US" sz="1800" b="0" dirty="0"/>
                    </a:p>
                  </a:txBody>
                  <a:tcPr/>
                </a:tc>
                <a:tc>
                  <a:txBody>
                    <a:bodyPr/>
                    <a:lstStyle/>
                    <a:p>
                      <a:pPr marL="0" algn="ctr" defTabSz="914400" rtl="0" eaLnBrk="1" latinLnBrk="0" hangingPunct="1"/>
                      <a:r>
                        <a:rPr lang="en-US" sz="1800" b="1" dirty="0" smtClean="0"/>
                        <a:t>PHY</a:t>
                      </a:r>
                      <a:endParaRPr lang="en-US" sz="1800" b="1" dirty="0"/>
                    </a:p>
                  </a:txBody>
                  <a:tcPr/>
                </a:tc>
                <a:tc>
                  <a:txBody>
                    <a:bodyPr/>
                    <a:lstStyle/>
                    <a:p>
                      <a:pPr marL="0" algn="ctr" defTabSz="914400" rtl="0" eaLnBrk="1" latinLnBrk="0" hangingPunct="1"/>
                      <a:r>
                        <a:rPr lang="en-US" sz="1800" b="0" dirty="0" smtClean="0"/>
                        <a:t>MAC</a:t>
                      </a:r>
                      <a:endParaRPr lang="en-US" sz="1800" b="0" dirty="0"/>
                    </a:p>
                  </a:txBody>
                  <a:tcPr/>
                </a:tc>
                <a:tc>
                  <a:txBody>
                    <a:bodyPr/>
                    <a:lstStyle/>
                    <a:p>
                      <a:endParaRPr lang="en-US" sz="1800" b="0" dirty="0"/>
                    </a:p>
                  </a:txBody>
                  <a:tcPr/>
                </a:tc>
              </a:tr>
              <a:tr h="349405">
                <a:tc>
                  <a:txBody>
                    <a:bodyPr/>
                    <a:lstStyle/>
                    <a:p>
                      <a:pPr algn="ctr"/>
                      <a:r>
                        <a:rPr lang="en-US" dirty="0" smtClean="0"/>
                        <a:t>EVE</a:t>
                      </a:r>
                      <a:endParaRPr lang="en-US" dirty="0"/>
                    </a:p>
                  </a:txBody>
                  <a:tcPr/>
                </a:tc>
                <a:tc>
                  <a:txBody>
                    <a:bodyPr/>
                    <a:lstStyle/>
                    <a:p>
                      <a:pPr algn="ctr"/>
                      <a:endParaRPr lang="en-US" sz="1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smtClean="0"/>
                    </a:p>
                  </a:txBody>
                  <a:tcPr/>
                </a:tc>
                <a:tc>
                  <a:txBody>
                    <a:bodyPr/>
                    <a:lstStyle/>
                    <a:p>
                      <a:endParaRPr lang="zh-CN" altLang="en-US" sz="1800"/>
                    </a:p>
                  </a:txBody>
                  <a:tcPr/>
                </a:tc>
                <a:tc gridSpan="2">
                  <a:txBody>
                    <a:bodyPr/>
                    <a:lstStyle/>
                    <a:p>
                      <a:pPr algn="ctr"/>
                      <a:endParaRPr lang="en-US" sz="1800" b="0" dirty="0"/>
                    </a:p>
                  </a:txBody>
                  <a:tcPr/>
                </a:tc>
                <a:tc hMerge="1">
                  <a:txBody>
                    <a:bodyPr/>
                    <a:lstStyle/>
                    <a:p>
                      <a:endParaRPr lang="zh-CN" altLang="en-US"/>
                    </a:p>
                  </a:txBody>
                  <a:tcPr/>
                </a:tc>
                <a:tc>
                  <a:txBody>
                    <a:bodyPr/>
                    <a:lstStyle/>
                    <a:p>
                      <a:pPr algn="ctr"/>
                      <a:endParaRPr lang="en-US" sz="1800" b="0" dirty="0"/>
                    </a:p>
                  </a:txBody>
                  <a:tcPr/>
                </a:tc>
              </a:tr>
            </a:tbl>
          </a:graphicData>
        </a:graphic>
      </p:graphicFrame>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2161544142"/>
              </p:ext>
            </p:extLst>
          </p:nvPr>
        </p:nvGraphicFramePr>
        <p:xfrm>
          <a:off x="828675" y="3137695"/>
          <a:ext cx="7629525" cy="1952622"/>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effectLst/>
                        </a:rPr>
                        <a:t>11-18/1774</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Resolution To CID 16624 (HESIGB)</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a:effectLst/>
                        </a:rPr>
                        <a:t>Brian Hart (Cisco Systems)</a:t>
                      </a:r>
                      <a:endParaRPr lang="en-US" sz="1200" b="0" i="0" u="none" strike="noStrike">
                        <a:solidFill>
                          <a:srgbClr val="000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effectLst/>
                        </a:rPr>
                        <a:t>11-19/0378</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D4.0 CID20395 Unused Tone EVM</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a:effectLst/>
                        </a:rPr>
                        <a:t>Youhan Kim (Qualcomm)</a:t>
                      </a:r>
                      <a:endParaRPr lang="en-US" sz="1200" b="0" i="0" u="none" strike="noStrike">
                        <a:solidFill>
                          <a:srgbClr val="000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effectLst/>
                        </a:rPr>
                        <a:t>11-19/0379</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fr-FR" sz="1200" u="none" strike="noStrike" dirty="0">
                          <a:effectLst/>
                        </a:rPr>
                        <a:t>D4.0 Comment Resolution - Part 1</a:t>
                      </a:r>
                      <a:endParaRPr lang="fr-FR"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a:effectLst/>
                        </a:rPr>
                        <a:t>Youhan Kim (Qualcomm)</a:t>
                      </a:r>
                      <a:endParaRPr lang="en-US" sz="1200" b="0" i="0" u="none" strike="noStrike">
                        <a:solidFill>
                          <a:srgbClr val="000000"/>
                        </a:solidFill>
                        <a:effectLst/>
                        <a:latin typeface="Calibri" panose="020F0502020204030204" pitchFamily="34" charset="0"/>
                      </a:endParaRPr>
                    </a:p>
                  </a:txBody>
                  <a:tcPr marL="9525" marR="9525" marT="9525" marB="0"/>
                </a:tc>
              </a:tr>
              <a:tr h="183688">
                <a:tc>
                  <a:txBody>
                    <a:bodyPr/>
                    <a:lstStyle/>
                    <a:p>
                      <a:pPr algn="ctr" fontAlgn="t"/>
                      <a:r>
                        <a:rPr lang="en-US" sz="1200" u="none" strike="noStrike" dirty="0" smtClean="0">
                          <a:effectLst/>
                        </a:rPr>
                        <a:t>11-19/0385</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Resolution for CIDs in 27.1.1</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Sameer </a:t>
                      </a:r>
                      <a:r>
                        <a:rPr lang="en-US" sz="1200" u="none" strike="noStrike" dirty="0" err="1">
                          <a:effectLst/>
                        </a:rPr>
                        <a:t>Vermani</a:t>
                      </a:r>
                      <a:r>
                        <a:rPr lang="en-US" sz="1200" u="none" strike="noStrike" dirty="0">
                          <a:effectLst/>
                        </a:rPr>
                        <a:t> (Qualcomm)</a:t>
                      </a:r>
                      <a:endParaRPr lang="en-US"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ctr" fontAlgn="t"/>
                      <a:r>
                        <a:rPr lang="en-US" sz="1200" u="none" strike="noStrike" dirty="0" smtClean="0">
                          <a:effectLst/>
                        </a:rPr>
                        <a:t>11-19/0386</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CR Disallowed </a:t>
                      </a:r>
                      <a:r>
                        <a:rPr lang="en-US" sz="1200" u="none" strike="noStrike" dirty="0" err="1">
                          <a:effectLst/>
                        </a:rPr>
                        <a:t>Subchannels</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Ron </a:t>
                      </a:r>
                      <a:r>
                        <a:rPr lang="en-US" sz="1200" u="none" strike="noStrike" dirty="0" err="1">
                          <a:effectLst/>
                        </a:rPr>
                        <a:t>Porat</a:t>
                      </a:r>
                      <a:r>
                        <a:rPr lang="en-US" sz="1200" u="none" strike="noStrike" dirty="0">
                          <a:effectLst/>
                        </a:rPr>
                        <a:t> (Broadcom)</a:t>
                      </a:r>
                      <a:endParaRPr lang="en-US"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effectLst/>
                        </a:rPr>
                        <a:t>11-19/0407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comment-resolutions-</a:t>
                      </a:r>
                      <a:r>
                        <a:rPr lang="en-US" sz="1200" u="none" strike="noStrike" dirty="0" err="1">
                          <a:effectLst/>
                        </a:rPr>
                        <a:t>phy</a:t>
                      </a:r>
                      <a:r>
                        <a:rPr lang="en-US" sz="1200" u="none" strike="noStrike" dirty="0">
                          <a:effectLst/>
                        </a:rPr>
                        <a:t>-XVECTOR</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Bo Sun (ZTE)</a:t>
                      </a:r>
                      <a:endParaRPr lang="en-US" sz="1200" b="0" i="0" u="none" strike="noStrike" dirty="0">
                        <a:solidFill>
                          <a:srgbClr val="000000"/>
                        </a:solidFill>
                        <a:effectLst/>
                        <a:latin typeface="Calibri" panose="020F0502020204030204" pitchFamily="34" charset="0"/>
                      </a:endParaRPr>
                    </a:p>
                  </a:txBody>
                  <a:tcPr marL="9525" marR="9525" marT="9525" marB="0" anchor="b"/>
                </a:tc>
              </a:tr>
              <a:tr h="185274">
                <a:tc>
                  <a:txBody>
                    <a:bodyPr/>
                    <a:lstStyle/>
                    <a:p>
                      <a:pPr algn="ctr" fontAlgn="t"/>
                      <a:r>
                        <a:rPr lang="en-US" sz="1200" u="none" strike="noStrike" dirty="0" smtClean="0">
                          <a:effectLst/>
                        </a:rPr>
                        <a:t>11-19/0422</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a:effectLst/>
                        </a:rPr>
                        <a:t>CR_CID_21497_21501_21502</a:t>
                      </a:r>
                      <a:endParaRPr lang="en-US" sz="12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Calibri" panose="020F0502020204030204" pitchFamily="34" charset="0"/>
                      </a:endParaRPr>
                    </a:p>
                  </a:txBody>
                  <a:tcPr marL="9525" marR="9525" marT="9525" marB="0"/>
                </a:tc>
              </a:tr>
              <a:tr h="185274">
                <a:tc>
                  <a:txBody>
                    <a:bodyPr/>
                    <a:lstStyle/>
                    <a:p>
                      <a:pPr marL="0" algn="l" defTabSz="914400" rtl="0" eaLnBrk="1" fontAlgn="b" latinLnBrk="0" hangingPunct="1"/>
                      <a:endParaRPr lang="en-US" altLang="zh-CN"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a:t>
            </a:r>
            <a:r>
              <a:rPr lang="en-US" altLang="zh-CN" dirty="0" smtClean="0"/>
              <a:t>11-19/xxxxr0</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X</a:t>
            </a:r>
            <a:r>
              <a:rPr lang="en-US" altLang="zh-CN" dirty="0" smtClean="0"/>
              <a:t> CIDs (except those marked in red) and the corresponding modification proposal to IEEE P802.11ax </a:t>
            </a:r>
            <a:r>
              <a:rPr lang="en-US" altLang="zh-CN" dirty="0" smtClean="0"/>
              <a:t>D4.X </a:t>
            </a:r>
            <a:r>
              <a:rPr lang="en-US" altLang="zh-CN" dirty="0" smtClean="0"/>
              <a:t>as in </a:t>
            </a:r>
            <a:r>
              <a:rPr lang="en-US" altLang="zh-CN" dirty="0" smtClean="0"/>
              <a:t>11-19/XXXXr0</a:t>
            </a:r>
            <a:endParaRPr lang="en-US" altLang="zh-CN" dirty="0" smtClean="0"/>
          </a:p>
          <a:p>
            <a:pPr lvl="1"/>
            <a:r>
              <a:rPr lang="en-US" altLang="zh-CN" dirty="0" smtClean="0"/>
              <a:t>CID</a:t>
            </a:r>
          </a:p>
          <a:p>
            <a:pPr lvl="1"/>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Vancouver, Canada</a:t>
            </a:r>
            <a:endParaRPr lang="en-US" altLang="en-US" sz="3200" dirty="0" smtClean="0">
              <a:latin typeface="Arial" pitchFamily="34" charset="0"/>
            </a:endParaRPr>
          </a:p>
          <a:p>
            <a:pPr algn="ctr">
              <a:lnSpc>
                <a:spcPct val="90000"/>
              </a:lnSpc>
              <a:buFontTx/>
              <a:buNone/>
            </a:pPr>
            <a:r>
              <a:rPr lang="en-US" altLang="en-US" sz="3200" dirty="0" smtClean="0">
                <a:latin typeface="Arial" pitchFamily="34" charset="0"/>
              </a:rPr>
              <a:t>Mar 10-15</a:t>
            </a:r>
            <a:r>
              <a:rPr lang="en-US" altLang="en-US" sz="3200" dirty="0" smtClean="0">
                <a:latin typeface="Arial" pitchFamily="34" charset="0"/>
              </a:rPr>
              <a:t>, </a:t>
            </a:r>
            <a:r>
              <a:rPr lang="en-US" altLang="en-US" sz="3200" dirty="0" smtClean="0">
                <a:latin typeface="Arial" pitchFamily="34" charset="0"/>
              </a:rPr>
              <a:t>2019</a:t>
            </a:r>
            <a:endParaRPr lang="en-US" altLang="en-US" sz="3200" dirty="0" smtClean="0">
              <a:latin typeface="Arial" pitchFamily="34" charset="0"/>
            </a:endParaRP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951222" cy="276999"/>
          </a:xfrm>
        </p:spPr>
        <p:txBody>
          <a:bodyPr/>
          <a:lstStyle/>
          <a:p>
            <a:pPr>
              <a:defRPr/>
            </a:pPr>
            <a:r>
              <a:rPr lang="en-US" dirty="0" smtClean="0"/>
              <a:t>Mar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57061</TotalTime>
  <Words>1012</Words>
  <Application>Microsoft Office PowerPoint</Application>
  <PresentationFormat>全屏显示(4:3)</PresentationFormat>
  <Paragraphs>171</Paragraphs>
  <Slides>13</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2"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Slots</vt:lpstr>
      <vt:lpstr>PHY Submissions</vt:lpstr>
      <vt:lpstr>Straw-poll 1 (cr, 11-19/xxxxr0)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2685</cp:revision>
  <cp:lastPrinted>1998-02-10T13:28:06Z</cp:lastPrinted>
  <dcterms:created xsi:type="dcterms:W3CDTF">2007-04-17T18:10:23Z</dcterms:created>
  <dcterms:modified xsi:type="dcterms:W3CDTF">2019-03-12T15:40:58Z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