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626" r:id="rId3"/>
    <p:sldId id="600" r:id="rId4"/>
    <p:sldId id="601" r:id="rId5"/>
    <p:sldId id="602" r:id="rId6"/>
    <p:sldId id="633" r:id="rId7"/>
    <p:sldId id="636" r:id="rId8"/>
    <p:sldId id="635" r:id="rId9"/>
    <p:sldId id="637" r:id="rId10"/>
    <p:sldId id="638" r:id="rId11"/>
    <p:sldId id="604" r:id="rId12"/>
    <p:sldId id="631" r:id="rId13"/>
    <p:sldId id="610" r:id="rId14"/>
    <p:sldId id="632" r:id="rId15"/>
    <p:sldId id="611" r:id="rId16"/>
    <p:sldId id="627" r:id="rId17"/>
    <p:sldId id="628" r:id="rId18"/>
    <p:sldId id="629" r:id="rId19"/>
    <p:sldId id="630" r:id="rId20"/>
    <p:sldId id="634" r:id="rId21"/>
    <p:sldId id="624" r:id="rId22"/>
    <p:sldId id="625"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98" autoAdjust="0"/>
    <p:restoredTop sz="94660"/>
  </p:normalViewPr>
  <p:slideViewPr>
    <p:cSldViewPr>
      <p:cViewPr varScale="1">
        <p:scale>
          <a:sx n="89" d="100"/>
          <a:sy n="89" d="100"/>
        </p:scale>
        <p:origin x="1090"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8" d="100"/>
          <a:sy n="68" d="100"/>
        </p:scale>
        <p:origin x="3270" y="6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pPr lvl="1"/>
            <a:r>
              <a:rPr lang="en-US" dirty="0"/>
              <a:t>Report</a:t>
            </a:r>
            <a:r>
              <a:rPr lang="en-US" baseline="0" dirty="0"/>
              <a:t> circle </a:t>
            </a:r>
            <a:r>
              <a:rPr lang="en-US" dirty="0"/>
              <a:t>also enables to increase the MCS and reduce the broadcast time, since the chances of the client being close to at least one ASTA in the NW is much higher.</a:t>
            </a:r>
          </a:p>
          <a:p>
            <a:endParaRPr lang="en-US" dirty="0"/>
          </a:p>
        </p:txBody>
      </p:sp>
      <p:sp>
        <p:nvSpPr>
          <p:cNvPr id="4" name="Header Placeholder 3"/>
          <p:cNvSpPr>
            <a:spLocks noGrp="1"/>
          </p:cNvSpPr>
          <p:nvPr>
            <p:ph type="hdr" sz="quarter" idx="10"/>
          </p:nvPr>
        </p:nvSpPr>
        <p:spPr/>
        <p:txBody>
          <a:bodyPr/>
          <a:lstStyle/>
          <a:p>
            <a:pPr>
              <a:defRPr/>
            </a:pPr>
            <a:r>
              <a:rPr lang="en-GB">
                <a:solidFill>
                  <a:srgbClr val="000000"/>
                </a:solidFill>
              </a:rPr>
              <a:t>doc.: IEEE 802.11-yy/xxxxr0</a:t>
            </a:r>
          </a:p>
        </p:txBody>
      </p:sp>
      <p:sp>
        <p:nvSpPr>
          <p:cNvPr id="5" name="Date Placeholder 4"/>
          <p:cNvSpPr>
            <a:spLocks noGrp="1"/>
          </p:cNvSpPr>
          <p:nvPr>
            <p:ph type="dt" idx="11"/>
          </p:nvPr>
        </p:nvSpPr>
        <p:spPr/>
        <p:txBody>
          <a:bodyPr/>
          <a:lstStyle/>
          <a:p>
            <a:pPr>
              <a:defRPr/>
            </a:pPr>
            <a:r>
              <a:rPr lang="en-GB">
                <a:solidFill>
                  <a:srgbClr val="000000"/>
                </a:solidFill>
              </a:rPr>
              <a:t>Month Year</a:t>
            </a:r>
          </a:p>
        </p:txBody>
      </p:sp>
      <p:sp>
        <p:nvSpPr>
          <p:cNvPr id="6" name="Footer Placeholder 5"/>
          <p:cNvSpPr>
            <a:spLocks noGrp="1"/>
          </p:cNvSpPr>
          <p:nvPr>
            <p:ph type="ftr" sz="quarter" idx="12"/>
          </p:nvPr>
        </p:nvSpPr>
        <p:spPr/>
        <p:txBody>
          <a:bodyPr/>
          <a:lstStyle/>
          <a:p>
            <a:pPr lvl="4">
              <a:defRPr/>
            </a:pPr>
            <a:r>
              <a:rPr lang="en-GB">
                <a:solidFill>
                  <a:srgbClr val="000000"/>
                </a:solidFill>
              </a:rPr>
              <a:t>Jonathan Segev, Intel</a:t>
            </a:r>
            <a:endParaRPr lang="en-GB" dirty="0">
              <a:solidFill>
                <a:srgbClr val="000000"/>
              </a:solidFill>
            </a:endParaRPr>
          </a:p>
        </p:txBody>
      </p:sp>
      <p:sp>
        <p:nvSpPr>
          <p:cNvPr id="7" name="Slide Number Placeholder 6"/>
          <p:cNvSpPr>
            <a:spLocks noGrp="1"/>
          </p:cNvSpPr>
          <p:nvPr>
            <p:ph type="sldNum" sz="quarter" idx="13"/>
          </p:nvPr>
        </p:nvSpPr>
        <p:spPr>
          <a:xfrm>
            <a:off x="3284316" y="9000621"/>
            <a:ext cx="492121" cy="184666"/>
          </a:xfrm>
        </p:spPr>
        <p:txBody>
          <a:bodyPr/>
          <a:lstStyle/>
          <a:p>
            <a:pPr>
              <a:defRPr/>
            </a:pPr>
            <a:r>
              <a:rPr lang="en-GB">
                <a:solidFill>
                  <a:srgbClr val="000000"/>
                </a:solidFill>
              </a:rPr>
              <a:t>Page </a:t>
            </a:r>
            <a:fld id="{D2D11A6C-B4D3-4B35-9488-F1E9620A2584}" type="slidenum">
              <a:rPr lang="en-GB" smtClean="0">
                <a:solidFill>
                  <a:srgbClr val="000000"/>
                </a:solidFill>
              </a:rPr>
              <a:pPr>
                <a:defRPr/>
              </a:pPr>
              <a:t>17</a:t>
            </a:fld>
            <a:endParaRPr lang="en-GB">
              <a:solidFill>
                <a:srgbClr val="000000"/>
              </a:solidFill>
            </a:endParaRPr>
          </a:p>
        </p:txBody>
      </p:sp>
    </p:spTree>
    <p:extLst>
      <p:ext uri="{BB962C8B-B14F-4D97-AF65-F5344CB8AC3E}">
        <p14:creationId xmlns:p14="http://schemas.microsoft.com/office/powerpoint/2010/main" val="816403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pPr lvl="1"/>
            <a:r>
              <a:rPr lang="en-US" dirty="0"/>
              <a:t>Report</a:t>
            </a:r>
            <a:r>
              <a:rPr lang="en-US" baseline="0" dirty="0"/>
              <a:t> circle </a:t>
            </a:r>
            <a:r>
              <a:rPr lang="en-US" dirty="0"/>
              <a:t>also enables to increase the MCS and reduce the broadcast time, since the chances of the client being close to at least one ASTA in the NW is much higher.</a:t>
            </a:r>
          </a:p>
          <a:p>
            <a:endParaRPr lang="en-US" dirty="0"/>
          </a:p>
        </p:txBody>
      </p:sp>
      <p:sp>
        <p:nvSpPr>
          <p:cNvPr id="4" name="Header Placeholder 3"/>
          <p:cNvSpPr>
            <a:spLocks noGrp="1"/>
          </p:cNvSpPr>
          <p:nvPr>
            <p:ph type="hdr" sz="quarter" idx="10"/>
          </p:nvPr>
        </p:nvSpPr>
        <p:spPr/>
        <p:txBody>
          <a:bodyPr/>
          <a:lstStyle/>
          <a:p>
            <a:pPr>
              <a:defRPr/>
            </a:pPr>
            <a:r>
              <a:rPr lang="en-GB">
                <a:solidFill>
                  <a:srgbClr val="000000"/>
                </a:solidFill>
              </a:rPr>
              <a:t>doc.: IEEE 802.11-yy/xxxxr0</a:t>
            </a:r>
          </a:p>
        </p:txBody>
      </p:sp>
      <p:sp>
        <p:nvSpPr>
          <p:cNvPr id="5" name="Date Placeholder 4"/>
          <p:cNvSpPr>
            <a:spLocks noGrp="1"/>
          </p:cNvSpPr>
          <p:nvPr>
            <p:ph type="dt" idx="11"/>
          </p:nvPr>
        </p:nvSpPr>
        <p:spPr/>
        <p:txBody>
          <a:bodyPr/>
          <a:lstStyle/>
          <a:p>
            <a:pPr>
              <a:defRPr/>
            </a:pPr>
            <a:r>
              <a:rPr lang="en-GB">
                <a:solidFill>
                  <a:srgbClr val="000000"/>
                </a:solidFill>
              </a:rPr>
              <a:t>Month Year</a:t>
            </a:r>
          </a:p>
        </p:txBody>
      </p:sp>
      <p:sp>
        <p:nvSpPr>
          <p:cNvPr id="6" name="Footer Placeholder 5"/>
          <p:cNvSpPr>
            <a:spLocks noGrp="1"/>
          </p:cNvSpPr>
          <p:nvPr>
            <p:ph type="ftr" sz="quarter" idx="12"/>
          </p:nvPr>
        </p:nvSpPr>
        <p:spPr/>
        <p:txBody>
          <a:bodyPr/>
          <a:lstStyle/>
          <a:p>
            <a:pPr lvl="4">
              <a:defRPr/>
            </a:pPr>
            <a:r>
              <a:rPr lang="en-GB">
                <a:solidFill>
                  <a:srgbClr val="000000"/>
                </a:solidFill>
              </a:rPr>
              <a:t>Jonathan Segev, Intel</a:t>
            </a:r>
            <a:endParaRPr lang="en-GB" dirty="0">
              <a:solidFill>
                <a:srgbClr val="000000"/>
              </a:solidFill>
            </a:endParaRPr>
          </a:p>
        </p:txBody>
      </p:sp>
      <p:sp>
        <p:nvSpPr>
          <p:cNvPr id="7" name="Slide Number Placeholder 6"/>
          <p:cNvSpPr>
            <a:spLocks noGrp="1"/>
          </p:cNvSpPr>
          <p:nvPr>
            <p:ph type="sldNum" sz="quarter" idx="13"/>
          </p:nvPr>
        </p:nvSpPr>
        <p:spPr>
          <a:xfrm>
            <a:off x="3284316" y="9000621"/>
            <a:ext cx="492121" cy="184666"/>
          </a:xfrm>
        </p:spPr>
        <p:txBody>
          <a:bodyPr/>
          <a:lstStyle/>
          <a:p>
            <a:pPr>
              <a:defRPr/>
            </a:pPr>
            <a:r>
              <a:rPr lang="en-GB">
                <a:solidFill>
                  <a:srgbClr val="000000"/>
                </a:solidFill>
              </a:rPr>
              <a:t>Page </a:t>
            </a:r>
            <a:fld id="{D2D11A6C-B4D3-4B35-9488-F1E9620A2584}" type="slidenum">
              <a:rPr lang="en-GB" smtClean="0">
                <a:solidFill>
                  <a:srgbClr val="000000"/>
                </a:solidFill>
              </a:rPr>
              <a:pPr>
                <a:defRPr/>
              </a:pPr>
              <a:t>18</a:t>
            </a:fld>
            <a:endParaRPr lang="en-GB">
              <a:solidFill>
                <a:srgbClr val="000000"/>
              </a:solidFill>
            </a:endParaRPr>
          </a:p>
        </p:txBody>
      </p:sp>
    </p:spTree>
    <p:extLst>
      <p:ext uri="{BB962C8B-B14F-4D97-AF65-F5344CB8AC3E}">
        <p14:creationId xmlns:p14="http://schemas.microsoft.com/office/powerpoint/2010/main" val="2903575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pPr lvl="1"/>
            <a:r>
              <a:rPr lang="en-US" dirty="0"/>
              <a:t>Report</a:t>
            </a:r>
            <a:r>
              <a:rPr lang="en-US" baseline="0" dirty="0"/>
              <a:t> circle </a:t>
            </a:r>
            <a:r>
              <a:rPr lang="en-US" dirty="0"/>
              <a:t>also enables to increase the MCS and reduce the broadcast time, since the chances of the client being close to at least one ASTA in the NW is much higher.</a:t>
            </a:r>
          </a:p>
          <a:p>
            <a:endParaRPr lang="en-US" dirty="0"/>
          </a:p>
        </p:txBody>
      </p:sp>
      <p:sp>
        <p:nvSpPr>
          <p:cNvPr id="4" name="Header Placeholder 3"/>
          <p:cNvSpPr>
            <a:spLocks noGrp="1"/>
          </p:cNvSpPr>
          <p:nvPr>
            <p:ph type="hdr" sz="quarter" idx="10"/>
          </p:nvPr>
        </p:nvSpPr>
        <p:spPr/>
        <p:txBody>
          <a:bodyPr/>
          <a:lstStyle/>
          <a:p>
            <a:pPr>
              <a:defRPr/>
            </a:pPr>
            <a:r>
              <a:rPr lang="en-GB">
                <a:solidFill>
                  <a:srgbClr val="000000"/>
                </a:solidFill>
              </a:rPr>
              <a:t>doc.: IEEE 802.11-yy/xxxxr0</a:t>
            </a:r>
          </a:p>
        </p:txBody>
      </p:sp>
      <p:sp>
        <p:nvSpPr>
          <p:cNvPr id="5" name="Date Placeholder 4"/>
          <p:cNvSpPr>
            <a:spLocks noGrp="1"/>
          </p:cNvSpPr>
          <p:nvPr>
            <p:ph type="dt" idx="11"/>
          </p:nvPr>
        </p:nvSpPr>
        <p:spPr/>
        <p:txBody>
          <a:bodyPr/>
          <a:lstStyle/>
          <a:p>
            <a:pPr>
              <a:defRPr/>
            </a:pPr>
            <a:r>
              <a:rPr lang="en-GB">
                <a:solidFill>
                  <a:srgbClr val="000000"/>
                </a:solidFill>
              </a:rPr>
              <a:t>Month Year</a:t>
            </a:r>
          </a:p>
        </p:txBody>
      </p:sp>
      <p:sp>
        <p:nvSpPr>
          <p:cNvPr id="6" name="Footer Placeholder 5"/>
          <p:cNvSpPr>
            <a:spLocks noGrp="1"/>
          </p:cNvSpPr>
          <p:nvPr>
            <p:ph type="ftr" sz="quarter" idx="12"/>
          </p:nvPr>
        </p:nvSpPr>
        <p:spPr/>
        <p:txBody>
          <a:bodyPr/>
          <a:lstStyle/>
          <a:p>
            <a:pPr lvl="4">
              <a:defRPr/>
            </a:pPr>
            <a:r>
              <a:rPr lang="en-GB">
                <a:solidFill>
                  <a:srgbClr val="000000"/>
                </a:solidFill>
              </a:rPr>
              <a:t>Jonathan Segev, Intel</a:t>
            </a:r>
            <a:endParaRPr lang="en-GB" dirty="0">
              <a:solidFill>
                <a:srgbClr val="000000"/>
              </a:solidFill>
            </a:endParaRPr>
          </a:p>
        </p:txBody>
      </p:sp>
      <p:sp>
        <p:nvSpPr>
          <p:cNvPr id="7" name="Slide Number Placeholder 6"/>
          <p:cNvSpPr>
            <a:spLocks noGrp="1"/>
          </p:cNvSpPr>
          <p:nvPr>
            <p:ph type="sldNum" sz="quarter" idx="13"/>
          </p:nvPr>
        </p:nvSpPr>
        <p:spPr>
          <a:xfrm>
            <a:off x="3284316" y="9000621"/>
            <a:ext cx="492121" cy="184666"/>
          </a:xfrm>
        </p:spPr>
        <p:txBody>
          <a:bodyPr/>
          <a:lstStyle/>
          <a:p>
            <a:pPr>
              <a:defRPr/>
            </a:pPr>
            <a:r>
              <a:rPr lang="en-GB">
                <a:solidFill>
                  <a:srgbClr val="000000"/>
                </a:solidFill>
              </a:rPr>
              <a:t>Page </a:t>
            </a:r>
            <a:fld id="{D2D11A6C-B4D3-4B35-9488-F1E9620A2584}" type="slidenum">
              <a:rPr lang="en-GB" smtClean="0">
                <a:solidFill>
                  <a:srgbClr val="000000"/>
                </a:solidFill>
              </a:rPr>
              <a:pPr>
                <a:defRPr/>
              </a:pPr>
              <a:t>19</a:t>
            </a:fld>
            <a:endParaRPr lang="en-GB">
              <a:solidFill>
                <a:srgbClr val="000000"/>
              </a:solidFill>
            </a:endParaRPr>
          </a:p>
        </p:txBody>
      </p:sp>
    </p:spTree>
    <p:extLst>
      <p:ext uri="{BB962C8B-B14F-4D97-AF65-F5344CB8AC3E}">
        <p14:creationId xmlns:p14="http://schemas.microsoft.com/office/powerpoint/2010/main" val="2464355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da-DK" smtClean="0"/>
              <a:t>Erik Lindskog, Samsung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3353330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endParaRPr lang="en-GB" dirty="0">
              <a:solidFill>
                <a:srgbClr val="FFFFFF"/>
              </a:solidFill>
              <a:ea typeface="+mn-ea"/>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solidFill>
                  <a:srgbClr val="000000"/>
                </a:solidFill>
              </a:rPr>
              <a:t>Erik Lindskog, Samsung</a:t>
            </a:r>
            <a:endParaRPr lang="en-GB">
              <a:solidFill>
                <a:srgbClr val="000000"/>
              </a:solidFill>
            </a:endParaRPr>
          </a:p>
        </p:txBody>
      </p:sp>
    </p:spTree>
    <p:extLst>
      <p:ext uri="{BB962C8B-B14F-4D97-AF65-F5344CB8AC3E}">
        <p14:creationId xmlns:p14="http://schemas.microsoft.com/office/powerpoint/2010/main" val="68407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2626657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136332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3013962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623393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2094054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endParaRPr lang="en-GB" dirty="0">
              <a:solidFill>
                <a:srgbClr val="FFFFFF"/>
              </a:solidFill>
              <a:ea typeface="+mn-ea"/>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solidFill>
                  <a:srgbClr val="000000"/>
                </a:solidFill>
              </a:rPr>
              <a:t>Erik Lindskog, Samsung</a:t>
            </a:r>
            <a:endParaRPr lang="en-GB">
              <a:solidFill>
                <a:srgbClr val="000000"/>
              </a:solidFill>
            </a:endParaRPr>
          </a:p>
        </p:txBody>
      </p:sp>
    </p:spTree>
    <p:extLst>
      <p:ext uri="{BB962C8B-B14F-4D97-AF65-F5344CB8AC3E}">
        <p14:creationId xmlns:p14="http://schemas.microsoft.com/office/powerpoint/2010/main" val="2899157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109908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1345306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smtClean="0"/>
              <a:t>Erik Lindskog, Samsung</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2884909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2847770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4134019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endParaRPr lang="en-GB" dirty="0">
              <a:solidFill>
                <a:srgbClr val="FFFFFF"/>
              </a:solidFill>
              <a:ea typeface="+mn-ea"/>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solidFill>
                  <a:srgbClr val="000000"/>
                </a:solidFill>
              </a:rPr>
              <a:t>Erik Lindskog, Samsung</a:t>
            </a:r>
            <a:endParaRPr lang="en-GB">
              <a:solidFill>
                <a:srgbClr val="000000"/>
              </a:solidFill>
            </a:endParaRPr>
          </a:p>
        </p:txBody>
      </p:sp>
    </p:spTree>
    <p:extLst>
      <p:ext uri="{BB962C8B-B14F-4D97-AF65-F5344CB8AC3E}">
        <p14:creationId xmlns:p14="http://schemas.microsoft.com/office/powerpoint/2010/main" val="1827685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2103905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1379288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1868453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4"/>
          <p:cNvSpPr>
            <a:spLocks noGrp="1"/>
          </p:cNvSpPr>
          <p:nvPr>
            <p:ph type="ftr" idx="11"/>
          </p:nvPr>
        </p:nvSpPr>
        <p:spPr/>
        <p:txBody>
          <a:bodyPr/>
          <a:lstStyle>
            <a:lvl1pPr>
              <a:defRPr/>
            </a:lvl1pPr>
          </a:lstStyle>
          <a:p>
            <a:r>
              <a:rPr lang="da-DK" smtClean="0"/>
              <a:t>Erik Lindskog, Samsung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da-DK" smtClean="0"/>
              <a:t>Erik Lindskog, Samsung</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a-DK" smtClean="0"/>
              <a:t>Erik Lindskog, Samsung</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da-DK" smtClean="0"/>
              <a:t>Erik Lindskog, Samsung</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da-DK" smtClean="0"/>
              <a:t>Erik Lindskog, Samsung</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da-DK" smtClean="0"/>
              <a:t>Erik Lindskog, Samsung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da-DK" smtClean="0"/>
              <a:t>Erik Lindskog, Samsung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smtClean="0"/>
              <a:t>Erik Lindskog, Samsung</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684213" y="357166"/>
            <a:ext cx="781687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Nov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2019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802.11-19/455r5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 id="2147483704" r:id="rId19"/>
    <p:sldLayoutId id="2147483705" r:id="rId20"/>
    <p:sldLayoutId id="2147483706" r:id="rId21"/>
    <p:sldLayoutId id="2147483707" r:id="rId22"/>
    <p:sldLayoutId id="2147483708" r:id="rId23"/>
    <p:sldLayoutId id="2147483709" r:id="rId24"/>
    <p:sldLayoutId id="2147483710" r:id="rId25"/>
    <p:sldLayoutId id="2147483711" r:id="rId26"/>
  </p:sldLayoutIdLst>
  <p:hf hdr="0" dt="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6.xml"/><Relationship Id="rId5" Type="http://schemas.openxmlformats.org/officeDocument/2006/relationships/image" Target="../media/image5.emf"/><Relationship Id="rId4" Type="http://schemas.openxmlformats.org/officeDocument/2006/relationships/image" Target="../media/image4.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da-DK" smtClean="0"/>
              <a:t>Erik Lindskog, Samsung</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07065" y="846931"/>
            <a:ext cx="7772400" cy="838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Phase Shift Based TOA </a:t>
            </a:r>
            <a:r>
              <a:rPr lang="en-US" dirty="0" smtClean="0"/>
              <a:t>Reporting in </a:t>
            </a:r>
            <a:r>
              <a:rPr lang="en-US" dirty="0"/>
              <a:t>Passive Location Ranging</a:t>
            </a:r>
            <a:endParaRPr lang="en-GB" dirty="0"/>
          </a:p>
        </p:txBody>
      </p:sp>
      <p:sp>
        <p:nvSpPr>
          <p:cNvPr id="3074" name="Rectangle 2"/>
          <p:cNvSpPr>
            <a:spLocks noGrp="1" noChangeArrowheads="1"/>
          </p:cNvSpPr>
          <p:nvPr>
            <p:ph type="body" idx="1"/>
          </p:nvPr>
        </p:nvSpPr>
        <p:spPr>
          <a:xfrm>
            <a:off x="685800" y="17990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2019-11-06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71253686"/>
              </p:ext>
            </p:extLst>
          </p:nvPr>
        </p:nvGraphicFramePr>
        <p:xfrm>
          <a:off x="663575" y="3086100"/>
          <a:ext cx="7604125" cy="2332038"/>
        </p:xfrm>
        <a:graphic>
          <a:graphicData uri="http://schemas.openxmlformats.org/presentationml/2006/ole">
            <mc:AlternateContent xmlns:mc="http://schemas.openxmlformats.org/markup-compatibility/2006">
              <mc:Choice xmlns:v="urn:schemas-microsoft-com:vml" Requires="v">
                <p:oleObj spid="_x0000_s3687" name="Document" r:id="rId4" imgW="8268970" imgH="2541999" progId="Word.Document.8">
                  <p:embed/>
                </p:oleObj>
              </mc:Choice>
              <mc:Fallback>
                <p:oleObj name="Document" r:id="rId4" imgW="8268970" imgH="2541999" progId="Word.Document.8">
                  <p:embed/>
                  <p:pic>
                    <p:nvPicPr>
                      <p:cNvPr id="0" name="Picture 3"/>
                      <p:cNvPicPr>
                        <a:picLocks noChangeAspect="1" noChangeArrowheads="1"/>
                      </p:cNvPicPr>
                      <p:nvPr/>
                    </p:nvPicPr>
                    <p:blipFill>
                      <a:blip r:embed="rId5"/>
                      <a:srcRect/>
                      <a:stretch>
                        <a:fillRect/>
                      </a:stretch>
                    </p:blipFill>
                    <p:spPr bwMode="auto">
                      <a:xfrm>
                        <a:off x="663575" y="3086100"/>
                        <a:ext cx="7604125" cy="23320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636181" y="2193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707609"/>
          </a:xfrm>
        </p:spPr>
        <p:txBody>
          <a:bodyPr/>
          <a:lstStyle/>
          <a:p>
            <a:r>
              <a:rPr lang="en-US" dirty="0" smtClean="0"/>
              <a:t>Summary of Impact of using PS-TOAs</a:t>
            </a:r>
            <a:endParaRPr lang="en-US" dirty="0"/>
          </a:p>
        </p:txBody>
      </p:sp>
      <p:sp>
        <p:nvSpPr>
          <p:cNvPr id="4" name="Slide Number Placeholder 3"/>
          <p:cNvSpPr>
            <a:spLocks noGrp="1"/>
          </p:cNvSpPr>
          <p:nvPr>
            <p:ph type="sldNum" idx="12"/>
          </p:nvPr>
        </p:nvSpPr>
        <p:spPr/>
        <p:txBody>
          <a:bodyPr/>
          <a:lstStyle/>
          <a:p>
            <a:r>
              <a:rPr lang="en-GB" smtClean="0"/>
              <a:t>Slide </a:t>
            </a:r>
            <a:fld id="{06B781AF-4CCF-49B0-A572-DE54FBE5D942}" type="slidenum">
              <a:rPr lang="en-GB" smtClean="0"/>
              <a:pPr/>
              <a:t>10</a:t>
            </a:fld>
            <a:endParaRPr lang="en-GB"/>
          </a:p>
        </p:txBody>
      </p:sp>
      <p:sp>
        <p:nvSpPr>
          <p:cNvPr id="3" name="Footer Placeholder 2"/>
          <p:cNvSpPr>
            <a:spLocks noGrp="1"/>
          </p:cNvSpPr>
          <p:nvPr>
            <p:ph type="ftr" idx="14"/>
          </p:nvPr>
        </p:nvSpPr>
        <p:spPr/>
        <p:txBody>
          <a:bodyPr/>
          <a:lstStyle/>
          <a:p>
            <a:r>
              <a:rPr lang="da-DK" smtClean="0"/>
              <a:t>Erik Lindskog, Samsung</a:t>
            </a:r>
            <a:endParaRPr lang="en-GB"/>
          </a:p>
        </p:txBody>
      </p:sp>
      <p:sp>
        <p:nvSpPr>
          <p:cNvPr id="6" name="TextBox 5"/>
          <p:cNvSpPr txBox="1"/>
          <p:nvPr/>
        </p:nvSpPr>
        <p:spPr>
          <a:xfrm>
            <a:off x="685800" y="1393409"/>
            <a:ext cx="7924800" cy="3416320"/>
          </a:xfrm>
          <a:prstGeom prst="rect">
            <a:avLst/>
          </a:prstGeom>
          <a:noFill/>
        </p:spPr>
        <p:txBody>
          <a:bodyPr wrap="square" rtlCol="0">
            <a:spAutoFit/>
          </a:bodyPr>
          <a:lstStyle/>
          <a:p>
            <a:r>
              <a:rPr lang="en-US" dirty="0" smtClean="0">
                <a:solidFill>
                  <a:schemeClr val="tx1"/>
                </a:solidFill>
              </a:rPr>
              <a:t>Use of PS-TOAs in Passive TB Ranging has the clear potentials of:</a:t>
            </a:r>
          </a:p>
          <a:p>
            <a:pPr marL="342900" indent="-342900">
              <a:buFont typeface="Arial" panose="020B0604020202020204" pitchFamily="34" charset="0"/>
              <a:buChar char="•"/>
            </a:pPr>
            <a:r>
              <a:rPr lang="en-US" dirty="0">
                <a:solidFill>
                  <a:srgbClr val="FF0000"/>
                </a:solidFill>
              </a:rPr>
              <a:t>I</a:t>
            </a:r>
            <a:r>
              <a:rPr lang="en-US" dirty="0" smtClean="0">
                <a:solidFill>
                  <a:srgbClr val="FF0000"/>
                </a:solidFill>
              </a:rPr>
              <a:t>ncreasing the accuracy of the location calculation for the PSTA, and</a:t>
            </a:r>
          </a:p>
          <a:p>
            <a:pPr marL="342900" indent="-342900">
              <a:buFont typeface="Arial" panose="020B0604020202020204" pitchFamily="34" charset="0"/>
              <a:buChar char="•"/>
            </a:pPr>
            <a:r>
              <a:rPr lang="en-US" dirty="0" smtClean="0">
                <a:solidFill>
                  <a:srgbClr val="FF0000"/>
                </a:solidFill>
              </a:rPr>
              <a:t>Simplifying realization of immediate time-stamp reporting, leading to fast and state free location calculations by the PSTA.</a:t>
            </a:r>
          </a:p>
          <a:p>
            <a:pPr marL="342900" indent="-342900">
              <a:buFont typeface="Arial" panose="020B0604020202020204" pitchFamily="34" charset="0"/>
              <a:buChar char="•"/>
            </a:pPr>
            <a:endParaRPr lang="en-US" dirty="0" smtClean="0">
              <a:solidFill>
                <a:schemeClr val="tx1"/>
              </a:solidFill>
            </a:endParaRPr>
          </a:p>
          <a:p>
            <a:pPr marL="342900" indent="-342900">
              <a:buFont typeface="Arial" panose="020B0604020202020204" pitchFamily="34" charset="0"/>
              <a:buChar char="•"/>
            </a:pPr>
            <a:endParaRPr lang="en-US" dirty="0">
              <a:solidFill>
                <a:schemeClr val="tx1"/>
              </a:solidFill>
            </a:endParaRPr>
          </a:p>
        </p:txBody>
      </p:sp>
    </p:spTree>
    <p:extLst>
      <p:ext uri="{BB962C8B-B14F-4D97-AF65-F5344CB8AC3E}">
        <p14:creationId xmlns:p14="http://schemas.microsoft.com/office/powerpoint/2010/main" val="220298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1"/>
          </p:nvPr>
        </p:nvSpPr>
        <p:spPr/>
        <p:txBody>
          <a:bodyPr/>
          <a:lstStyle/>
          <a:p>
            <a:pPr>
              <a:defRPr/>
            </a:pPr>
            <a:r>
              <a:rPr lang="en-US" smtClean="0">
                <a:solidFill>
                  <a:srgbClr val="000000"/>
                </a:solidFill>
              </a:rPr>
              <a:t>Erik Lindskog, Samsung</a:t>
            </a:r>
            <a:endParaRPr lang="en-GB" dirty="0">
              <a:solidFill>
                <a:srgbClr val="000000"/>
              </a:solidFill>
            </a:endParaRPr>
          </a:p>
        </p:txBody>
      </p:sp>
      <p:sp>
        <p:nvSpPr>
          <p:cNvPr id="3" name="Slide Number Placeholder 2"/>
          <p:cNvSpPr>
            <a:spLocks noGrp="1"/>
          </p:cNvSpPr>
          <p:nvPr>
            <p:ph type="sldNum" idx="12"/>
          </p:nvPr>
        </p:nvSpPr>
        <p:spPr/>
        <p:txBody>
          <a:bodyPr/>
          <a:lstStyle/>
          <a:p>
            <a:pPr>
              <a:defRPr/>
            </a:pPr>
            <a:r>
              <a:rPr lang="en-GB" smtClean="0">
                <a:solidFill>
                  <a:srgbClr val="000000"/>
                </a:solidFill>
              </a:rPr>
              <a:t>Slide </a:t>
            </a:r>
            <a:fld id="{35C880F8-9C7D-4760-B738-53F7D5677438}" type="slidenum">
              <a:rPr lang="en-GB" smtClean="0">
                <a:solidFill>
                  <a:srgbClr val="000000"/>
                </a:solidFill>
              </a:rPr>
              <a:pPr>
                <a:defRPr/>
              </a:pPr>
              <a:t>11</a:t>
            </a:fld>
            <a:endParaRPr lang="en-GB">
              <a:solidFill>
                <a:srgbClr val="000000"/>
              </a:solidFill>
            </a:endParaRPr>
          </a:p>
        </p:txBody>
      </p:sp>
      <p:sp>
        <p:nvSpPr>
          <p:cNvPr id="4" name="TextBox 3"/>
          <p:cNvSpPr txBox="1"/>
          <p:nvPr/>
        </p:nvSpPr>
        <p:spPr>
          <a:xfrm>
            <a:off x="2695818" y="2743200"/>
            <a:ext cx="4267200" cy="1754326"/>
          </a:xfrm>
          <a:prstGeom prst="rect">
            <a:avLst/>
          </a:prstGeom>
          <a:solidFill>
            <a:srgbClr val="FFFF00"/>
          </a:solidFill>
        </p:spPr>
        <p:txBody>
          <a:bodyPr wrap="square" rtlCol="0">
            <a:spAutoFit/>
          </a:bodyPr>
          <a:lstStyle/>
          <a:p>
            <a:pPr algn="ctr" defTabSz="914400">
              <a:buClrTx/>
              <a:buSzTx/>
              <a:buFontTx/>
              <a:buNone/>
            </a:pPr>
            <a:r>
              <a:rPr lang="en-US" sz="3600" b="1" dirty="0" smtClean="0">
                <a:solidFill>
                  <a:srgbClr val="000000"/>
                </a:solidFill>
                <a:latin typeface="Times New Roman" pitchFamily="18" charset="0"/>
                <a:ea typeface="+mn-ea"/>
              </a:rPr>
              <a:t>PS-TOA Reporting in Passive Location Ranging</a:t>
            </a:r>
            <a:endParaRPr lang="en-US" sz="3600" b="1" dirty="0">
              <a:solidFill>
                <a:srgbClr val="000000"/>
              </a:solidFill>
              <a:latin typeface="Times New Roman" pitchFamily="18" charset="0"/>
              <a:ea typeface="+mn-ea"/>
            </a:endParaRPr>
          </a:p>
        </p:txBody>
      </p:sp>
    </p:spTree>
    <p:extLst>
      <p:ext uri="{BB962C8B-B14F-4D97-AF65-F5344CB8AC3E}">
        <p14:creationId xmlns:p14="http://schemas.microsoft.com/office/powerpoint/2010/main" val="23079555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 xmlns:a16="http://schemas.microsoft.com/office/drawing/2014/main" id="{A1A59560-51E5-48E1-A97C-12EDBDA67F01}"/>
              </a:ext>
            </a:extLst>
          </p:cNvPr>
          <p:cNvSpPr>
            <a:spLocks noGrp="1"/>
          </p:cNvSpPr>
          <p:nvPr>
            <p:ph type="ftr" idx="11"/>
          </p:nvPr>
        </p:nvSpPr>
        <p:spPr>
          <a:xfrm>
            <a:off x="5652120" y="6473309"/>
            <a:ext cx="2806080" cy="369332"/>
          </a:xfrm>
          <a:prstGeom prst="rect">
            <a:avLst/>
          </a:prstGeom>
        </p:spPr>
        <p:txBody>
          <a:bodyPr/>
          <a:lstStyle/>
          <a:p>
            <a:pPr>
              <a:defRPr/>
            </a:pPr>
            <a:r>
              <a:rPr lang="en-GB" i="1" smtClean="0">
                <a:solidFill>
                  <a:srgbClr val="000000"/>
                </a:solidFill>
                <a:ea typeface="MS Gothic"/>
              </a:rPr>
              <a:t>Erik Lindskog, Samsung</a:t>
            </a:r>
            <a:endParaRPr lang="en-GB" i="1" dirty="0">
              <a:solidFill>
                <a:srgbClr val="000000"/>
              </a:solidFill>
              <a:ea typeface="MS Gothic"/>
            </a:endParaRPr>
          </a:p>
        </p:txBody>
      </p:sp>
      <p:sp>
        <p:nvSpPr>
          <p:cNvPr id="3" name="Slide Number Placeholder 2">
            <a:extLst>
              <a:ext uri="{FF2B5EF4-FFF2-40B4-BE49-F238E27FC236}">
                <a16:creationId xmlns="" xmlns:a16="http://schemas.microsoft.com/office/drawing/2014/main" id="{ED748A3C-0D63-48EA-BAEA-64C69261FE54}"/>
              </a:ext>
            </a:extLst>
          </p:cNvPr>
          <p:cNvSpPr>
            <a:spLocks noGrp="1"/>
          </p:cNvSpPr>
          <p:nvPr>
            <p:ph type="sldNum" idx="12"/>
          </p:nvPr>
        </p:nvSpPr>
        <p:spPr/>
        <p:txBody>
          <a:bodyPr/>
          <a:lstStyle/>
          <a:p>
            <a:pPr>
              <a:defRPr/>
            </a:pPr>
            <a:r>
              <a:rPr lang="en-GB">
                <a:solidFill>
                  <a:srgbClr val="000000"/>
                </a:solidFill>
                <a:ea typeface="MS Gothic"/>
              </a:rPr>
              <a:t>Slide </a:t>
            </a:r>
            <a:fld id="{35C880F8-9C7D-4760-B738-53F7D5677438}" type="slidenum">
              <a:rPr lang="en-GB" smtClean="0">
                <a:solidFill>
                  <a:srgbClr val="000000"/>
                </a:solidFill>
                <a:ea typeface="MS Gothic"/>
              </a:rPr>
              <a:pPr>
                <a:defRPr/>
              </a:pPr>
              <a:t>12</a:t>
            </a:fld>
            <a:endParaRPr lang="en-GB">
              <a:solidFill>
                <a:srgbClr val="000000"/>
              </a:solidFill>
              <a:ea typeface="MS Gothic"/>
            </a:endParaRPr>
          </a:p>
        </p:txBody>
      </p:sp>
      <p:sp>
        <p:nvSpPr>
          <p:cNvPr id="41" name="TextBox 40">
            <a:extLst>
              <a:ext uri="{FF2B5EF4-FFF2-40B4-BE49-F238E27FC236}">
                <a16:creationId xmlns="" xmlns:a16="http://schemas.microsoft.com/office/drawing/2014/main" id="{3834B604-4657-4FD9-8F03-463D74A6E530}"/>
              </a:ext>
            </a:extLst>
          </p:cNvPr>
          <p:cNvSpPr txBox="1"/>
          <p:nvPr/>
        </p:nvSpPr>
        <p:spPr>
          <a:xfrm>
            <a:off x="969684" y="897599"/>
            <a:ext cx="7586436" cy="461665"/>
          </a:xfrm>
          <a:prstGeom prst="rect">
            <a:avLst/>
          </a:prstGeom>
          <a:noFill/>
        </p:spPr>
        <p:txBody>
          <a:bodyPr wrap="none" rtlCol="0">
            <a:spAutoFit/>
          </a:bodyPr>
          <a:lstStyle/>
          <a:p>
            <a:pPr algn="ctr" defTabSz="914400">
              <a:buClrTx/>
              <a:buSzTx/>
              <a:buFontTx/>
              <a:buNone/>
              <a:defRPr/>
            </a:pPr>
            <a:r>
              <a:rPr lang="en-US" b="1" dirty="0" smtClean="0">
                <a:solidFill>
                  <a:srgbClr val="000000"/>
                </a:solidFill>
                <a:latin typeface="Times New Roman" pitchFamily="18" charset="0"/>
                <a:ea typeface="+mn-ea"/>
              </a:rPr>
              <a:t>Passive </a:t>
            </a:r>
            <a:r>
              <a:rPr lang="en-US" b="1" dirty="0">
                <a:solidFill>
                  <a:srgbClr val="000000"/>
                </a:solidFill>
                <a:latin typeface="Times New Roman" pitchFamily="18" charset="0"/>
                <a:ea typeface="+mn-ea"/>
              </a:rPr>
              <a:t>Location </a:t>
            </a:r>
            <a:r>
              <a:rPr lang="en-US" b="1" dirty="0" smtClean="0">
                <a:solidFill>
                  <a:srgbClr val="000000"/>
                </a:solidFill>
                <a:latin typeface="Times New Roman" pitchFamily="18" charset="0"/>
                <a:ea typeface="+mn-ea"/>
              </a:rPr>
              <a:t>with Phase Shift Based TOA Reporting</a:t>
            </a:r>
          </a:p>
        </p:txBody>
      </p:sp>
      <p:grpSp>
        <p:nvGrpSpPr>
          <p:cNvPr id="4" name="Group 3"/>
          <p:cNvGrpSpPr/>
          <p:nvPr/>
        </p:nvGrpSpPr>
        <p:grpSpPr>
          <a:xfrm>
            <a:off x="1219200" y="2285401"/>
            <a:ext cx="6568440" cy="3259667"/>
            <a:chOff x="661350" y="1959864"/>
            <a:chExt cx="6568440" cy="3259667"/>
          </a:xfrm>
        </p:grpSpPr>
        <p:sp>
          <p:nvSpPr>
            <p:cNvPr id="5" name="Oval 4">
              <a:extLst>
                <a:ext uri="{FF2B5EF4-FFF2-40B4-BE49-F238E27FC236}">
                  <a16:creationId xmlns="" xmlns:a16="http://schemas.microsoft.com/office/drawing/2014/main" id="{B77A3748-D66B-4480-952C-68E8E824ED37}"/>
                </a:ext>
              </a:extLst>
            </p:cNvPr>
            <p:cNvSpPr/>
            <p:nvPr/>
          </p:nvSpPr>
          <p:spPr bwMode="auto">
            <a:xfrm>
              <a:off x="3402818" y="2447380"/>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defRPr/>
              </a:pPr>
              <a:endParaRPr lang="en-US" sz="800" dirty="0">
                <a:solidFill>
                  <a:srgbClr val="000000"/>
                </a:solidFill>
                <a:latin typeface="Times New Roman" pitchFamily="18" charset="0"/>
                <a:ea typeface="+mn-ea"/>
              </a:endParaRPr>
            </a:p>
          </p:txBody>
        </p:sp>
        <p:sp>
          <p:nvSpPr>
            <p:cNvPr id="10" name="Isosceles Triangle 9">
              <a:extLst>
                <a:ext uri="{FF2B5EF4-FFF2-40B4-BE49-F238E27FC236}">
                  <a16:creationId xmlns="" xmlns:a16="http://schemas.microsoft.com/office/drawing/2014/main" id="{A46E43A9-CA35-4136-9977-69001FCDDE7D}"/>
                </a:ext>
              </a:extLst>
            </p:cNvPr>
            <p:cNvSpPr/>
            <p:nvPr/>
          </p:nvSpPr>
          <p:spPr bwMode="auto">
            <a:xfrm>
              <a:off x="5326995" y="3824337"/>
              <a:ext cx="288032" cy="266328"/>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44" name="TextBox 43">
              <a:extLst>
                <a:ext uri="{FF2B5EF4-FFF2-40B4-BE49-F238E27FC236}">
                  <a16:creationId xmlns="" xmlns:a16="http://schemas.microsoft.com/office/drawing/2014/main" id="{0C30C389-87ED-4B2A-B8F3-F56D8C6F86E0}"/>
                </a:ext>
              </a:extLst>
            </p:cNvPr>
            <p:cNvSpPr txBox="1"/>
            <p:nvPr/>
          </p:nvSpPr>
          <p:spPr>
            <a:xfrm>
              <a:off x="3263267" y="2052197"/>
              <a:ext cx="714426" cy="338554"/>
            </a:xfrm>
            <a:prstGeom prst="rect">
              <a:avLst/>
            </a:prstGeom>
            <a:noFill/>
          </p:spPr>
          <p:txBody>
            <a:bodyPr wrap="none" rtlCol="0">
              <a:spAutoFit/>
            </a:bodyPr>
            <a:lstStyle/>
            <a:p>
              <a:pPr defTabSz="914400">
                <a:buClrTx/>
                <a:buSzTx/>
                <a:buFontTx/>
                <a:buNone/>
                <a:defRPr/>
              </a:pPr>
              <a:r>
                <a:rPr lang="en-US" sz="1600" b="1" dirty="0" smtClean="0">
                  <a:solidFill>
                    <a:srgbClr val="000000"/>
                  </a:solidFill>
                  <a:latin typeface="Times New Roman" pitchFamily="18" charset="0"/>
                  <a:ea typeface="+mn-ea"/>
                </a:rPr>
                <a:t>RSTA</a:t>
              </a:r>
              <a:endParaRPr lang="en-US" sz="1600" b="1" dirty="0">
                <a:solidFill>
                  <a:srgbClr val="000000"/>
                </a:solidFill>
                <a:latin typeface="Times New Roman" pitchFamily="18" charset="0"/>
                <a:ea typeface="+mn-ea"/>
              </a:endParaRPr>
            </a:p>
          </p:txBody>
        </p:sp>
        <p:sp>
          <p:nvSpPr>
            <p:cNvPr id="53" name="Star: 5 Points 52">
              <a:extLst>
                <a:ext uri="{FF2B5EF4-FFF2-40B4-BE49-F238E27FC236}">
                  <a16:creationId xmlns="" xmlns:a16="http://schemas.microsoft.com/office/drawing/2014/main" id="{8FC16E1F-4074-4481-9D9C-643D28754B1E}"/>
                </a:ext>
              </a:extLst>
            </p:cNvPr>
            <p:cNvSpPr/>
            <p:nvPr/>
          </p:nvSpPr>
          <p:spPr bwMode="auto">
            <a:xfrm>
              <a:off x="3016740" y="4438840"/>
              <a:ext cx="386078" cy="320762"/>
            </a:xfrm>
            <a:prstGeom prst="star5">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cxnSp>
          <p:nvCxnSpPr>
            <p:cNvPr id="56" name="Straight Arrow Connector 55">
              <a:extLst>
                <a:ext uri="{FF2B5EF4-FFF2-40B4-BE49-F238E27FC236}">
                  <a16:creationId xmlns="" xmlns:a16="http://schemas.microsoft.com/office/drawing/2014/main" id="{E21167A8-DC7C-483D-B6C8-B1E6565F2E56}"/>
                </a:ext>
              </a:extLst>
            </p:cNvPr>
            <p:cNvCxnSpPr/>
            <p:nvPr/>
          </p:nvCxnSpPr>
          <p:spPr bwMode="auto">
            <a:xfrm flipH="1">
              <a:off x="4609306" y="2420298"/>
              <a:ext cx="834680" cy="594902"/>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Arrow Connector 59">
              <a:extLst>
                <a:ext uri="{FF2B5EF4-FFF2-40B4-BE49-F238E27FC236}">
                  <a16:creationId xmlns="" xmlns:a16="http://schemas.microsoft.com/office/drawing/2014/main" id="{A3E41E96-B291-4463-B214-FAB21DBBFCB4}"/>
                </a:ext>
              </a:extLst>
            </p:cNvPr>
            <p:cNvCxnSpPr>
              <a:cxnSpLocks/>
            </p:cNvCxnSpPr>
            <p:nvPr/>
          </p:nvCxnSpPr>
          <p:spPr bwMode="auto">
            <a:xfrm flipH="1">
              <a:off x="3518452" y="4010709"/>
              <a:ext cx="1741987" cy="511829"/>
            </a:xfrm>
            <a:prstGeom prst="straightConnector1">
              <a:avLst/>
            </a:prstGeom>
            <a:solidFill>
              <a:schemeClr val="accent1"/>
            </a:solidFill>
            <a:ln w="19050" cap="flat" cmpd="sng" algn="ctr">
              <a:solidFill>
                <a:srgbClr val="FF0000"/>
              </a:solidFill>
              <a:prstDash val="solid"/>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Straight Arrow Connector 62">
              <a:extLst>
                <a:ext uri="{FF2B5EF4-FFF2-40B4-BE49-F238E27FC236}">
                  <a16:creationId xmlns="" xmlns:a16="http://schemas.microsoft.com/office/drawing/2014/main" id="{A3E41E96-B291-4463-B214-FAB21DBBFCB4}"/>
                </a:ext>
              </a:extLst>
            </p:cNvPr>
            <p:cNvCxnSpPr>
              <a:cxnSpLocks/>
            </p:cNvCxnSpPr>
            <p:nvPr/>
          </p:nvCxnSpPr>
          <p:spPr bwMode="auto">
            <a:xfrm>
              <a:off x="3764503" y="2766422"/>
              <a:ext cx="1495936" cy="1079172"/>
            </a:xfrm>
            <a:prstGeom prst="straightConnector1">
              <a:avLst/>
            </a:prstGeom>
            <a:solidFill>
              <a:schemeClr val="accent1"/>
            </a:solidFill>
            <a:ln w="19050" cap="flat" cmpd="sng" algn="ctr">
              <a:solidFill>
                <a:srgbClr val="FF0000"/>
              </a:solidFill>
              <a:prstDash val="solid"/>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Arrow Connector 69">
              <a:extLst>
                <a:ext uri="{FF2B5EF4-FFF2-40B4-BE49-F238E27FC236}">
                  <a16:creationId xmlns="" xmlns:a16="http://schemas.microsoft.com/office/drawing/2014/main" id="{A3E41E96-B291-4463-B214-FAB21DBBFCB4}"/>
                </a:ext>
              </a:extLst>
            </p:cNvPr>
            <p:cNvCxnSpPr>
              <a:cxnSpLocks/>
            </p:cNvCxnSpPr>
            <p:nvPr/>
          </p:nvCxnSpPr>
          <p:spPr bwMode="auto">
            <a:xfrm flipH="1" flipV="1">
              <a:off x="3869461" y="2972774"/>
              <a:ext cx="1387081" cy="1029489"/>
            </a:xfrm>
            <a:prstGeom prst="straightConnector1">
              <a:avLst/>
            </a:prstGeom>
            <a:solidFill>
              <a:schemeClr val="accent1"/>
            </a:solidFill>
            <a:ln w="19050" cap="flat" cmpd="sng" algn="ctr">
              <a:solidFill>
                <a:srgbClr val="FF0000"/>
              </a:solidFill>
              <a:prstDash val="solid"/>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Arrow Connector 73">
              <a:extLst>
                <a:ext uri="{FF2B5EF4-FFF2-40B4-BE49-F238E27FC236}">
                  <a16:creationId xmlns="" xmlns:a16="http://schemas.microsoft.com/office/drawing/2014/main" id="{A3E41E96-B291-4463-B214-FAB21DBBFCB4}"/>
                </a:ext>
              </a:extLst>
            </p:cNvPr>
            <p:cNvCxnSpPr>
              <a:cxnSpLocks/>
            </p:cNvCxnSpPr>
            <p:nvPr/>
          </p:nvCxnSpPr>
          <p:spPr bwMode="auto">
            <a:xfrm flipH="1">
              <a:off x="3335445" y="2792041"/>
              <a:ext cx="441713" cy="1625970"/>
            </a:xfrm>
            <a:prstGeom prst="straightConnector1">
              <a:avLst/>
            </a:prstGeom>
            <a:solidFill>
              <a:schemeClr val="accent1"/>
            </a:solidFill>
            <a:ln w="19050" cap="flat" cmpd="sng" algn="ctr">
              <a:solidFill>
                <a:srgbClr val="FF0000"/>
              </a:solidFill>
              <a:prstDash val="solid"/>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2" name="TextBox 81">
              <a:extLst>
                <a:ext uri="{FF2B5EF4-FFF2-40B4-BE49-F238E27FC236}">
                  <a16:creationId xmlns="" xmlns:a16="http://schemas.microsoft.com/office/drawing/2014/main" id="{9B3BF8D7-912A-488F-B562-E652878E96B2}"/>
                </a:ext>
              </a:extLst>
            </p:cNvPr>
            <p:cNvSpPr txBox="1"/>
            <p:nvPr/>
          </p:nvSpPr>
          <p:spPr>
            <a:xfrm>
              <a:off x="5630267" y="4236723"/>
              <a:ext cx="1599523" cy="523220"/>
            </a:xfrm>
            <a:prstGeom prst="rect">
              <a:avLst/>
            </a:prstGeom>
            <a:noFill/>
          </p:spPr>
          <p:txBody>
            <a:bodyPr wrap="square" rtlCol="0">
              <a:spAutoFit/>
            </a:bodyPr>
            <a:lstStyle/>
            <a:p>
              <a:pPr defTabSz="914400">
                <a:buClrTx/>
                <a:buSzTx/>
                <a:buFontTx/>
                <a:buNone/>
                <a:defRPr/>
              </a:pPr>
              <a:r>
                <a:rPr lang="en-US" sz="1400" dirty="0" smtClean="0">
                  <a:solidFill>
                    <a:srgbClr val="000000"/>
                  </a:solidFill>
                  <a:latin typeface="Times New Roman" pitchFamily="18" charset="0"/>
                  <a:ea typeface="+mn-ea"/>
                </a:rPr>
                <a:t>PS-TOA measured and reported</a:t>
              </a:r>
              <a:endParaRPr lang="en-US" sz="1400" dirty="0">
                <a:solidFill>
                  <a:srgbClr val="000000"/>
                </a:solidFill>
                <a:latin typeface="Times New Roman" pitchFamily="18" charset="0"/>
                <a:ea typeface="+mn-ea"/>
              </a:endParaRPr>
            </a:p>
          </p:txBody>
        </p:sp>
        <p:sp>
          <p:nvSpPr>
            <p:cNvPr id="84" name="TextBox 83">
              <a:extLst>
                <a:ext uri="{FF2B5EF4-FFF2-40B4-BE49-F238E27FC236}">
                  <a16:creationId xmlns="" xmlns:a16="http://schemas.microsoft.com/office/drawing/2014/main" id="{9B3BF8D7-912A-488F-B562-E652878E96B2}"/>
                </a:ext>
              </a:extLst>
            </p:cNvPr>
            <p:cNvSpPr txBox="1"/>
            <p:nvPr/>
          </p:nvSpPr>
          <p:spPr>
            <a:xfrm>
              <a:off x="5755935" y="3824337"/>
              <a:ext cx="938306" cy="338554"/>
            </a:xfrm>
            <a:prstGeom prst="rect">
              <a:avLst/>
            </a:prstGeom>
            <a:noFill/>
          </p:spPr>
          <p:txBody>
            <a:bodyPr wrap="square" rtlCol="0">
              <a:spAutoFit/>
            </a:bodyPr>
            <a:lstStyle/>
            <a:p>
              <a:pPr defTabSz="914400">
                <a:buClrTx/>
                <a:buSzTx/>
                <a:buFontTx/>
                <a:buNone/>
                <a:defRPr/>
              </a:pPr>
              <a:r>
                <a:rPr lang="en-US" sz="1600" b="1" dirty="0" smtClean="0">
                  <a:solidFill>
                    <a:srgbClr val="000000"/>
                  </a:solidFill>
                  <a:latin typeface="Times New Roman" pitchFamily="18" charset="0"/>
                  <a:ea typeface="+mn-ea"/>
                </a:rPr>
                <a:t>ISTA</a:t>
              </a:r>
              <a:endParaRPr lang="en-US" sz="1600" b="1" dirty="0">
                <a:solidFill>
                  <a:srgbClr val="000000"/>
                </a:solidFill>
                <a:latin typeface="Times New Roman" pitchFamily="18" charset="0"/>
                <a:ea typeface="+mn-ea"/>
              </a:endParaRPr>
            </a:p>
          </p:txBody>
        </p:sp>
        <p:sp>
          <p:nvSpPr>
            <p:cNvPr id="85" name="TextBox 84">
              <a:extLst>
                <a:ext uri="{FF2B5EF4-FFF2-40B4-BE49-F238E27FC236}">
                  <a16:creationId xmlns="" xmlns:a16="http://schemas.microsoft.com/office/drawing/2014/main" id="{9B3BF8D7-912A-488F-B562-E652878E96B2}"/>
                </a:ext>
              </a:extLst>
            </p:cNvPr>
            <p:cNvSpPr txBox="1"/>
            <p:nvPr/>
          </p:nvSpPr>
          <p:spPr>
            <a:xfrm>
              <a:off x="1375089" y="1959864"/>
              <a:ext cx="1859753" cy="523220"/>
            </a:xfrm>
            <a:prstGeom prst="rect">
              <a:avLst/>
            </a:prstGeom>
            <a:noFill/>
          </p:spPr>
          <p:txBody>
            <a:bodyPr wrap="square" rtlCol="0">
              <a:spAutoFit/>
            </a:bodyPr>
            <a:lstStyle/>
            <a:p>
              <a:pPr algn="ctr" defTabSz="914400">
                <a:buClrTx/>
                <a:buSzTx/>
                <a:buFontTx/>
                <a:buNone/>
                <a:defRPr/>
              </a:pPr>
              <a:r>
                <a:rPr lang="en-US" sz="1400" dirty="0" smtClean="0">
                  <a:solidFill>
                    <a:srgbClr val="000000"/>
                  </a:solidFill>
                  <a:latin typeface="Times New Roman" pitchFamily="18" charset="0"/>
                  <a:ea typeface="+mn-ea"/>
                </a:rPr>
                <a:t>PS-TOA measured and reported</a:t>
              </a:r>
              <a:endParaRPr lang="en-US" sz="1400" dirty="0">
                <a:solidFill>
                  <a:srgbClr val="000000"/>
                </a:solidFill>
                <a:latin typeface="Times New Roman" pitchFamily="18" charset="0"/>
                <a:ea typeface="+mn-ea"/>
              </a:endParaRPr>
            </a:p>
          </p:txBody>
        </p:sp>
        <p:cxnSp>
          <p:nvCxnSpPr>
            <p:cNvPr id="37" name="Straight Arrow Connector 36">
              <a:extLst>
                <a:ext uri="{FF2B5EF4-FFF2-40B4-BE49-F238E27FC236}">
                  <a16:creationId xmlns="" xmlns:a16="http://schemas.microsoft.com/office/drawing/2014/main" id="{E051DCB4-D9EE-4751-A840-2728CA5AFB0F}"/>
                </a:ext>
              </a:extLst>
            </p:cNvPr>
            <p:cNvCxnSpPr>
              <a:cxnSpLocks/>
            </p:cNvCxnSpPr>
            <p:nvPr/>
          </p:nvCxnSpPr>
          <p:spPr bwMode="auto">
            <a:xfrm flipH="1" flipV="1">
              <a:off x="4189638" y="2806049"/>
              <a:ext cx="959339" cy="703776"/>
            </a:xfrm>
            <a:prstGeom prst="straightConnector1">
              <a:avLst/>
            </a:prstGeom>
            <a:solidFill>
              <a:schemeClr val="accent1"/>
            </a:solidFill>
            <a:ln w="12700" cap="flat" cmpd="sng" algn="ctr">
              <a:solidFill>
                <a:srgbClr val="7030A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Arrow Connector 38">
              <a:extLst>
                <a:ext uri="{FF2B5EF4-FFF2-40B4-BE49-F238E27FC236}">
                  <a16:creationId xmlns="" xmlns:a16="http://schemas.microsoft.com/office/drawing/2014/main" id="{E051DCB4-D9EE-4751-A840-2728CA5AFB0F}"/>
                </a:ext>
              </a:extLst>
            </p:cNvPr>
            <p:cNvCxnSpPr>
              <a:cxnSpLocks/>
            </p:cNvCxnSpPr>
            <p:nvPr/>
          </p:nvCxnSpPr>
          <p:spPr bwMode="auto">
            <a:xfrm flipH="1">
              <a:off x="3221572" y="2860096"/>
              <a:ext cx="343518" cy="1431930"/>
            </a:xfrm>
            <a:prstGeom prst="straightConnector1">
              <a:avLst/>
            </a:prstGeom>
            <a:solidFill>
              <a:schemeClr val="accent1"/>
            </a:solidFill>
            <a:ln w="12700" cap="flat" cmpd="sng" algn="ctr">
              <a:solidFill>
                <a:srgbClr val="7030A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TextBox 45">
              <a:extLst>
                <a:ext uri="{FF2B5EF4-FFF2-40B4-BE49-F238E27FC236}">
                  <a16:creationId xmlns="" xmlns:a16="http://schemas.microsoft.com/office/drawing/2014/main" id="{9B3BF8D7-912A-488F-B562-E652878E96B2}"/>
                </a:ext>
              </a:extLst>
            </p:cNvPr>
            <p:cNvSpPr txBox="1"/>
            <p:nvPr/>
          </p:nvSpPr>
          <p:spPr>
            <a:xfrm>
              <a:off x="5630267" y="2099704"/>
              <a:ext cx="1486183" cy="523220"/>
            </a:xfrm>
            <a:prstGeom prst="rect">
              <a:avLst/>
            </a:prstGeom>
            <a:noFill/>
          </p:spPr>
          <p:txBody>
            <a:bodyPr wrap="square" rtlCol="0">
              <a:spAutoFit/>
            </a:bodyPr>
            <a:lstStyle/>
            <a:p>
              <a:pPr defTabSz="914400">
                <a:buClrTx/>
                <a:buSzTx/>
                <a:buFontTx/>
                <a:buNone/>
                <a:defRPr/>
              </a:pPr>
              <a:r>
                <a:rPr lang="en-US" sz="1400" dirty="0" smtClean="0">
                  <a:solidFill>
                    <a:srgbClr val="000000"/>
                  </a:solidFill>
                  <a:latin typeface="Times New Roman" pitchFamily="18" charset="0"/>
                  <a:ea typeface="+mn-ea"/>
                </a:rPr>
                <a:t>PS-TOAs  reported</a:t>
              </a:r>
              <a:endParaRPr lang="en-US" sz="1400" dirty="0">
                <a:solidFill>
                  <a:srgbClr val="000000"/>
                </a:solidFill>
                <a:latin typeface="Times New Roman" pitchFamily="18" charset="0"/>
                <a:ea typeface="+mn-ea"/>
              </a:endParaRPr>
            </a:p>
          </p:txBody>
        </p:sp>
        <p:sp>
          <p:nvSpPr>
            <p:cNvPr id="49" name="TextBox 48">
              <a:extLst>
                <a:ext uri="{FF2B5EF4-FFF2-40B4-BE49-F238E27FC236}">
                  <a16:creationId xmlns="" xmlns:a16="http://schemas.microsoft.com/office/drawing/2014/main" id="{9B3BF8D7-912A-488F-B562-E652878E96B2}"/>
                </a:ext>
              </a:extLst>
            </p:cNvPr>
            <p:cNvSpPr txBox="1"/>
            <p:nvPr/>
          </p:nvSpPr>
          <p:spPr>
            <a:xfrm>
              <a:off x="2117022" y="4880977"/>
              <a:ext cx="2209101" cy="338554"/>
            </a:xfrm>
            <a:prstGeom prst="rect">
              <a:avLst/>
            </a:prstGeom>
            <a:noFill/>
          </p:spPr>
          <p:txBody>
            <a:bodyPr wrap="square" rtlCol="0">
              <a:spAutoFit/>
            </a:bodyPr>
            <a:lstStyle/>
            <a:p>
              <a:pPr defTabSz="914400">
                <a:buClrTx/>
                <a:buSzTx/>
                <a:buFontTx/>
                <a:buNone/>
                <a:defRPr/>
              </a:pPr>
              <a:r>
                <a:rPr lang="en-US" sz="1600" b="1" dirty="0" smtClean="0">
                  <a:solidFill>
                    <a:srgbClr val="000000"/>
                  </a:solidFill>
                  <a:latin typeface="Times New Roman" pitchFamily="18" charset="0"/>
                  <a:ea typeface="+mn-ea"/>
                </a:rPr>
                <a:t>Passive Station (PSTA)</a:t>
              </a:r>
              <a:endParaRPr lang="en-US" sz="1600" b="1" dirty="0">
                <a:solidFill>
                  <a:srgbClr val="000000"/>
                </a:solidFill>
                <a:latin typeface="Times New Roman" pitchFamily="18" charset="0"/>
                <a:ea typeface="+mn-ea"/>
              </a:endParaRPr>
            </a:p>
          </p:txBody>
        </p:sp>
        <p:cxnSp>
          <p:nvCxnSpPr>
            <p:cNvPr id="47" name="Straight Arrow Connector 46">
              <a:extLst>
                <a:ext uri="{FF2B5EF4-FFF2-40B4-BE49-F238E27FC236}">
                  <a16:creationId xmlns="" xmlns:a16="http://schemas.microsoft.com/office/drawing/2014/main" id="{E21167A8-DC7C-483D-B6C8-B1E6565F2E56}"/>
                </a:ext>
              </a:extLst>
            </p:cNvPr>
            <p:cNvCxnSpPr>
              <a:stCxn id="35" idx="3"/>
            </p:cNvCxnSpPr>
            <p:nvPr/>
          </p:nvCxnSpPr>
          <p:spPr bwMode="auto">
            <a:xfrm>
              <a:off x="2496796" y="3538214"/>
              <a:ext cx="877169" cy="37847"/>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Box 34">
              <a:extLst>
                <a:ext uri="{FF2B5EF4-FFF2-40B4-BE49-F238E27FC236}">
                  <a16:creationId xmlns="" xmlns:a16="http://schemas.microsoft.com/office/drawing/2014/main" id="{9B3BF8D7-912A-488F-B562-E652878E96B2}"/>
                </a:ext>
              </a:extLst>
            </p:cNvPr>
            <p:cNvSpPr txBox="1"/>
            <p:nvPr/>
          </p:nvSpPr>
          <p:spPr>
            <a:xfrm>
              <a:off x="661350" y="3276604"/>
              <a:ext cx="1835446" cy="523220"/>
            </a:xfrm>
            <a:prstGeom prst="rect">
              <a:avLst/>
            </a:prstGeom>
            <a:noFill/>
          </p:spPr>
          <p:txBody>
            <a:bodyPr wrap="square" rtlCol="0">
              <a:spAutoFit/>
            </a:bodyPr>
            <a:lstStyle/>
            <a:p>
              <a:pPr algn="ctr" defTabSz="914400">
                <a:buClrTx/>
                <a:buSzTx/>
                <a:buFontTx/>
                <a:buNone/>
                <a:defRPr/>
              </a:pPr>
              <a:r>
                <a:rPr lang="en-US" sz="1400" dirty="0" smtClean="0">
                  <a:solidFill>
                    <a:srgbClr val="000000"/>
                  </a:solidFill>
                  <a:latin typeface="Times New Roman" pitchFamily="18" charset="0"/>
                  <a:ea typeface="+mn-ea"/>
                </a:rPr>
                <a:t>PS-TOAs (and TODs) broadcasted</a:t>
              </a:r>
              <a:endParaRPr lang="en-US" sz="1400" dirty="0">
                <a:solidFill>
                  <a:srgbClr val="000000"/>
                </a:solidFill>
                <a:latin typeface="Times New Roman" pitchFamily="18" charset="0"/>
                <a:ea typeface="+mn-ea"/>
              </a:endParaRPr>
            </a:p>
          </p:txBody>
        </p:sp>
      </p:grpSp>
      <p:cxnSp>
        <p:nvCxnSpPr>
          <p:cNvPr id="24" name="Straight Arrow Connector 23">
            <a:extLst>
              <a:ext uri="{FF2B5EF4-FFF2-40B4-BE49-F238E27FC236}">
                <a16:creationId xmlns="" xmlns:a16="http://schemas.microsoft.com/office/drawing/2014/main" id="{E051DCB4-D9EE-4751-A840-2728CA5AFB0F}"/>
              </a:ext>
            </a:extLst>
          </p:cNvPr>
          <p:cNvCxnSpPr>
            <a:cxnSpLocks/>
          </p:cNvCxnSpPr>
          <p:nvPr/>
        </p:nvCxnSpPr>
        <p:spPr bwMode="auto">
          <a:xfrm>
            <a:off x="4360873" y="3482380"/>
            <a:ext cx="1131850" cy="793789"/>
          </a:xfrm>
          <a:prstGeom prst="straightConnector1">
            <a:avLst/>
          </a:prstGeom>
          <a:solidFill>
            <a:schemeClr val="accent1"/>
          </a:solidFill>
          <a:ln w="12700" cap="flat" cmpd="sng" algn="ctr">
            <a:solidFill>
              <a:srgbClr val="7030A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Arrow Connector 26">
            <a:extLst>
              <a:ext uri="{FF2B5EF4-FFF2-40B4-BE49-F238E27FC236}">
                <a16:creationId xmlns="" xmlns:a16="http://schemas.microsoft.com/office/drawing/2014/main" id="{E21167A8-DC7C-483D-B6C8-B1E6565F2E56}"/>
              </a:ext>
            </a:extLst>
          </p:cNvPr>
          <p:cNvCxnSpPr/>
          <p:nvPr/>
        </p:nvCxnSpPr>
        <p:spPr bwMode="auto">
          <a:xfrm flipH="1">
            <a:off x="4967744" y="2745835"/>
            <a:ext cx="1049958" cy="1136839"/>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43656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 xmlns:a16="http://schemas.microsoft.com/office/drawing/2014/main" id="{A1A59560-51E5-48E1-A97C-12EDBDA67F01}"/>
              </a:ext>
            </a:extLst>
          </p:cNvPr>
          <p:cNvSpPr>
            <a:spLocks noGrp="1"/>
          </p:cNvSpPr>
          <p:nvPr>
            <p:ph type="ftr" idx="11"/>
          </p:nvPr>
        </p:nvSpPr>
        <p:spPr/>
        <p:txBody>
          <a:bodyPr/>
          <a:lstStyle/>
          <a:p>
            <a:pPr>
              <a:defRPr/>
            </a:pPr>
            <a:r>
              <a:rPr lang="en-GB" i="1" smtClean="0">
                <a:solidFill>
                  <a:srgbClr val="000000"/>
                </a:solidFill>
                <a:ea typeface="MS Gothic"/>
              </a:rPr>
              <a:t>Erik Lindskog, Samsung</a:t>
            </a:r>
            <a:endParaRPr lang="en-GB" i="1" dirty="0">
              <a:solidFill>
                <a:srgbClr val="000000"/>
              </a:solidFill>
              <a:ea typeface="MS Gothic"/>
            </a:endParaRPr>
          </a:p>
        </p:txBody>
      </p:sp>
      <p:sp>
        <p:nvSpPr>
          <p:cNvPr id="3" name="Slide Number Placeholder 2">
            <a:extLst>
              <a:ext uri="{FF2B5EF4-FFF2-40B4-BE49-F238E27FC236}">
                <a16:creationId xmlns="" xmlns:a16="http://schemas.microsoft.com/office/drawing/2014/main" id="{ED748A3C-0D63-48EA-BAEA-64C69261FE54}"/>
              </a:ext>
            </a:extLst>
          </p:cNvPr>
          <p:cNvSpPr>
            <a:spLocks noGrp="1"/>
          </p:cNvSpPr>
          <p:nvPr>
            <p:ph type="sldNum" idx="12"/>
          </p:nvPr>
        </p:nvSpPr>
        <p:spPr/>
        <p:txBody>
          <a:bodyPr/>
          <a:lstStyle/>
          <a:p>
            <a:pPr>
              <a:defRPr/>
            </a:pPr>
            <a:r>
              <a:rPr lang="en-GB">
                <a:solidFill>
                  <a:srgbClr val="000000"/>
                </a:solidFill>
                <a:ea typeface="MS Gothic"/>
              </a:rPr>
              <a:t>Slide </a:t>
            </a:r>
            <a:fld id="{35C880F8-9C7D-4760-B738-53F7D5677438}" type="slidenum">
              <a:rPr lang="en-GB" smtClean="0">
                <a:solidFill>
                  <a:srgbClr val="000000"/>
                </a:solidFill>
                <a:ea typeface="MS Gothic"/>
              </a:rPr>
              <a:pPr>
                <a:defRPr/>
              </a:pPr>
              <a:t>13</a:t>
            </a:fld>
            <a:endParaRPr lang="en-GB">
              <a:solidFill>
                <a:srgbClr val="000000"/>
              </a:solidFill>
              <a:ea typeface="MS Gothic"/>
            </a:endParaRPr>
          </a:p>
        </p:txBody>
      </p:sp>
      <p:sp>
        <p:nvSpPr>
          <p:cNvPr id="41" name="TextBox 40">
            <a:extLst>
              <a:ext uri="{FF2B5EF4-FFF2-40B4-BE49-F238E27FC236}">
                <a16:creationId xmlns="" xmlns:a16="http://schemas.microsoft.com/office/drawing/2014/main" id="{3834B604-4657-4FD9-8F03-463D74A6E530}"/>
              </a:ext>
            </a:extLst>
          </p:cNvPr>
          <p:cNvSpPr txBox="1"/>
          <p:nvPr/>
        </p:nvSpPr>
        <p:spPr>
          <a:xfrm>
            <a:off x="1082860" y="978436"/>
            <a:ext cx="7052893" cy="523220"/>
          </a:xfrm>
          <a:prstGeom prst="rect">
            <a:avLst/>
          </a:prstGeom>
          <a:noFill/>
        </p:spPr>
        <p:txBody>
          <a:bodyPr wrap="none" rtlCol="0">
            <a:spAutoFit/>
          </a:bodyPr>
          <a:lstStyle/>
          <a:p>
            <a:pPr algn="ctr" defTabSz="914400">
              <a:buClrTx/>
              <a:buSzTx/>
              <a:buFontTx/>
              <a:buNone/>
              <a:defRPr/>
            </a:pPr>
            <a:r>
              <a:rPr lang="en-US" sz="2800" b="1" dirty="0" smtClean="0">
                <a:solidFill>
                  <a:srgbClr val="000000"/>
                </a:solidFill>
                <a:latin typeface="Times New Roman" pitchFamily="18" charset="0"/>
                <a:ea typeface="+mn-ea"/>
              </a:rPr>
              <a:t>PS-TOA Reporting in ISTA to ISTA Ranging</a:t>
            </a:r>
          </a:p>
        </p:txBody>
      </p:sp>
      <p:sp>
        <p:nvSpPr>
          <p:cNvPr id="31" name="TextBox 30"/>
          <p:cNvSpPr txBox="1"/>
          <p:nvPr/>
        </p:nvSpPr>
        <p:spPr>
          <a:xfrm>
            <a:off x="613116" y="5471598"/>
            <a:ext cx="8278016" cy="584775"/>
          </a:xfrm>
          <a:prstGeom prst="rect">
            <a:avLst/>
          </a:prstGeom>
          <a:noFill/>
        </p:spPr>
        <p:txBody>
          <a:bodyPr wrap="square" rtlCol="0">
            <a:spAutoFit/>
          </a:bodyPr>
          <a:lstStyle/>
          <a:p>
            <a:pPr algn="ctr" defTabSz="914400">
              <a:buClrTx/>
              <a:buSzTx/>
              <a:buFontTx/>
              <a:buNone/>
            </a:pPr>
            <a:r>
              <a:rPr lang="en-US" sz="1600" b="1" dirty="0">
                <a:solidFill>
                  <a:srgbClr val="FF0000"/>
                </a:solidFill>
                <a:latin typeface="Times New Roman" pitchFamily="18" charset="0"/>
                <a:ea typeface="+mn-ea"/>
              </a:rPr>
              <a:t>I</a:t>
            </a:r>
            <a:r>
              <a:rPr lang="en-US" sz="1600" b="1" dirty="0" smtClean="0">
                <a:solidFill>
                  <a:srgbClr val="FF0000"/>
                </a:solidFill>
                <a:latin typeface="Times New Roman" pitchFamily="18" charset="0"/>
                <a:ea typeface="+mn-ea"/>
              </a:rPr>
              <a:t>f an ISTA is reporting PS-TOAs, then it can still range with other ISTAs in the Passive Location Ranging exchange, as long as these other ISTAs are measure and report PS-TOAs .</a:t>
            </a:r>
            <a:endParaRPr lang="en-US" sz="1600" b="1" dirty="0">
              <a:solidFill>
                <a:srgbClr val="FF0000"/>
              </a:solidFill>
              <a:latin typeface="Times New Roman" pitchFamily="18" charset="0"/>
              <a:ea typeface="+mn-ea"/>
            </a:endParaRPr>
          </a:p>
        </p:txBody>
      </p:sp>
      <p:grpSp>
        <p:nvGrpSpPr>
          <p:cNvPr id="7" name="Group 6"/>
          <p:cNvGrpSpPr/>
          <p:nvPr/>
        </p:nvGrpSpPr>
        <p:grpSpPr>
          <a:xfrm>
            <a:off x="802435" y="1804826"/>
            <a:ext cx="7085106" cy="3363602"/>
            <a:chOff x="706735" y="2009599"/>
            <a:chExt cx="7085106" cy="3363602"/>
          </a:xfrm>
        </p:grpSpPr>
        <p:sp>
          <p:nvSpPr>
            <p:cNvPr id="82" name="TextBox 81">
              <a:extLst>
                <a:ext uri="{FF2B5EF4-FFF2-40B4-BE49-F238E27FC236}">
                  <a16:creationId xmlns="" xmlns:a16="http://schemas.microsoft.com/office/drawing/2014/main" id="{9B3BF8D7-912A-488F-B562-E652878E96B2}"/>
                </a:ext>
              </a:extLst>
            </p:cNvPr>
            <p:cNvSpPr txBox="1"/>
            <p:nvPr/>
          </p:nvSpPr>
          <p:spPr>
            <a:xfrm>
              <a:off x="6088911" y="4753257"/>
              <a:ext cx="1617098" cy="307777"/>
            </a:xfrm>
            <a:prstGeom prst="rect">
              <a:avLst/>
            </a:prstGeom>
            <a:noFill/>
          </p:spPr>
          <p:txBody>
            <a:bodyPr wrap="square" rtlCol="0">
              <a:spAutoFit/>
            </a:bodyPr>
            <a:lstStyle/>
            <a:p>
              <a:pPr defTabSz="914400">
                <a:buClrTx/>
                <a:buSzTx/>
                <a:buFontTx/>
                <a:buNone/>
                <a:defRPr/>
              </a:pPr>
              <a:r>
                <a:rPr lang="en-US" sz="1400" dirty="0" smtClean="0">
                  <a:solidFill>
                    <a:srgbClr val="000000"/>
                  </a:solidFill>
                  <a:latin typeface="Times New Roman" pitchFamily="18" charset="0"/>
                  <a:ea typeface="+mn-ea"/>
                </a:rPr>
                <a:t>Measures PS-TOA</a:t>
              </a:r>
              <a:endParaRPr lang="en-US" sz="1400" dirty="0">
                <a:solidFill>
                  <a:srgbClr val="000000"/>
                </a:solidFill>
                <a:latin typeface="Times New Roman" pitchFamily="18" charset="0"/>
                <a:ea typeface="+mn-ea"/>
              </a:endParaRPr>
            </a:p>
          </p:txBody>
        </p:sp>
        <p:sp>
          <p:nvSpPr>
            <p:cNvPr id="85" name="TextBox 84">
              <a:extLst>
                <a:ext uri="{FF2B5EF4-FFF2-40B4-BE49-F238E27FC236}">
                  <a16:creationId xmlns="" xmlns:a16="http://schemas.microsoft.com/office/drawing/2014/main" id="{9B3BF8D7-912A-488F-B562-E652878E96B2}"/>
                </a:ext>
              </a:extLst>
            </p:cNvPr>
            <p:cNvSpPr txBox="1"/>
            <p:nvPr/>
          </p:nvSpPr>
          <p:spPr>
            <a:xfrm>
              <a:off x="3848951" y="2009599"/>
              <a:ext cx="2560846" cy="307777"/>
            </a:xfrm>
            <a:prstGeom prst="rect">
              <a:avLst/>
            </a:prstGeom>
            <a:noFill/>
          </p:spPr>
          <p:txBody>
            <a:bodyPr wrap="square" rtlCol="0">
              <a:spAutoFit/>
            </a:bodyPr>
            <a:lstStyle/>
            <a:p>
              <a:pPr defTabSz="914400">
                <a:buClrTx/>
                <a:buSzTx/>
                <a:buFontTx/>
                <a:buNone/>
                <a:defRPr/>
              </a:pPr>
              <a:r>
                <a:rPr lang="en-US" sz="1400" dirty="0" smtClean="0">
                  <a:solidFill>
                    <a:srgbClr val="000000"/>
                  </a:solidFill>
                  <a:latin typeface="Times New Roman" pitchFamily="18" charset="0"/>
                  <a:ea typeface="+mn-ea"/>
                </a:rPr>
                <a:t>PS-TOA reported</a:t>
              </a:r>
              <a:endParaRPr lang="en-US" sz="1400" dirty="0">
                <a:solidFill>
                  <a:srgbClr val="000000"/>
                </a:solidFill>
                <a:latin typeface="Times New Roman" pitchFamily="18" charset="0"/>
                <a:ea typeface="+mn-ea"/>
              </a:endParaRPr>
            </a:p>
          </p:txBody>
        </p:sp>
        <p:sp>
          <p:nvSpPr>
            <p:cNvPr id="46" name="TextBox 45">
              <a:extLst>
                <a:ext uri="{FF2B5EF4-FFF2-40B4-BE49-F238E27FC236}">
                  <a16:creationId xmlns="" xmlns:a16="http://schemas.microsoft.com/office/drawing/2014/main" id="{9B3BF8D7-912A-488F-B562-E652878E96B2}"/>
                </a:ext>
              </a:extLst>
            </p:cNvPr>
            <p:cNvSpPr txBox="1"/>
            <p:nvPr/>
          </p:nvSpPr>
          <p:spPr>
            <a:xfrm>
              <a:off x="6313755" y="3578895"/>
              <a:ext cx="1478086" cy="307777"/>
            </a:xfrm>
            <a:prstGeom prst="rect">
              <a:avLst/>
            </a:prstGeom>
            <a:noFill/>
          </p:spPr>
          <p:txBody>
            <a:bodyPr wrap="square" rtlCol="0">
              <a:spAutoFit/>
            </a:bodyPr>
            <a:lstStyle/>
            <a:p>
              <a:pPr defTabSz="914400">
                <a:buClrTx/>
                <a:buSzTx/>
                <a:buFontTx/>
                <a:buNone/>
                <a:defRPr/>
              </a:pPr>
              <a:r>
                <a:rPr lang="en-US" sz="1400" dirty="0" smtClean="0">
                  <a:solidFill>
                    <a:srgbClr val="000000"/>
                  </a:solidFill>
                  <a:latin typeface="Times New Roman" pitchFamily="18" charset="0"/>
                  <a:ea typeface="+mn-ea"/>
                </a:rPr>
                <a:t>PS-TOA reported</a:t>
              </a:r>
              <a:endParaRPr lang="en-US" sz="1400" dirty="0">
                <a:solidFill>
                  <a:srgbClr val="000000"/>
                </a:solidFill>
                <a:latin typeface="Times New Roman" pitchFamily="18" charset="0"/>
                <a:ea typeface="+mn-ea"/>
              </a:endParaRPr>
            </a:p>
          </p:txBody>
        </p:sp>
        <p:cxnSp>
          <p:nvCxnSpPr>
            <p:cNvPr id="47" name="Straight Arrow Connector 46">
              <a:extLst>
                <a:ext uri="{FF2B5EF4-FFF2-40B4-BE49-F238E27FC236}">
                  <a16:creationId xmlns="" xmlns:a16="http://schemas.microsoft.com/office/drawing/2014/main" id="{E21167A8-DC7C-483D-B6C8-B1E6565F2E56}"/>
                </a:ext>
              </a:extLst>
            </p:cNvPr>
            <p:cNvCxnSpPr>
              <a:stCxn id="35" idx="3"/>
            </p:cNvCxnSpPr>
            <p:nvPr/>
          </p:nvCxnSpPr>
          <p:spPr bwMode="auto">
            <a:xfrm>
              <a:off x="2608689" y="3594136"/>
              <a:ext cx="744585" cy="292536"/>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Box 34">
              <a:extLst>
                <a:ext uri="{FF2B5EF4-FFF2-40B4-BE49-F238E27FC236}">
                  <a16:creationId xmlns="" xmlns:a16="http://schemas.microsoft.com/office/drawing/2014/main" id="{9B3BF8D7-912A-488F-B562-E652878E96B2}"/>
                </a:ext>
              </a:extLst>
            </p:cNvPr>
            <p:cNvSpPr txBox="1"/>
            <p:nvPr/>
          </p:nvSpPr>
          <p:spPr>
            <a:xfrm>
              <a:off x="706735" y="3332526"/>
              <a:ext cx="1901954" cy="523220"/>
            </a:xfrm>
            <a:prstGeom prst="rect">
              <a:avLst/>
            </a:prstGeom>
            <a:noFill/>
          </p:spPr>
          <p:txBody>
            <a:bodyPr wrap="square" rtlCol="0">
              <a:spAutoFit/>
            </a:bodyPr>
            <a:lstStyle/>
            <a:p>
              <a:pPr algn="ctr" defTabSz="914400">
                <a:buClrTx/>
                <a:buSzTx/>
                <a:buFontTx/>
                <a:buNone/>
                <a:defRPr/>
              </a:pPr>
              <a:r>
                <a:rPr lang="en-US" sz="1400" dirty="0" smtClean="0">
                  <a:solidFill>
                    <a:srgbClr val="000000"/>
                  </a:solidFill>
                  <a:latin typeface="Times New Roman" pitchFamily="18" charset="0"/>
                  <a:ea typeface="+mn-ea"/>
                </a:rPr>
                <a:t>PS-TOAs (and TODs)  broadcasted</a:t>
              </a:r>
              <a:endParaRPr lang="en-US" sz="1400" dirty="0">
                <a:solidFill>
                  <a:srgbClr val="000000"/>
                </a:solidFill>
                <a:latin typeface="Times New Roman" pitchFamily="18" charset="0"/>
                <a:ea typeface="+mn-ea"/>
              </a:endParaRPr>
            </a:p>
          </p:txBody>
        </p:sp>
        <p:sp>
          <p:nvSpPr>
            <p:cNvPr id="5" name="Oval 4">
              <a:extLst>
                <a:ext uri="{FF2B5EF4-FFF2-40B4-BE49-F238E27FC236}">
                  <a16:creationId xmlns="" xmlns:a16="http://schemas.microsoft.com/office/drawing/2014/main" id="{B77A3748-D66B-4480-952C-68E8E824ED37}"/>
                </a:ext>
              </a:extLst>
            </p:cNvPr>
            <p:cNvSpPr/>
            <p:nvPr/>
          </p:nvSpPr>
          <p:spPr bwMode="auto">
            <a:xfrm>
              <a:off x="3307298" y="3021257"/>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defRPr/>
              </a:pPr>
              <a:endParaRPr lang="en-US" sz="800" dirty="0">
                <a:solidFill>
                  <a:srgbClr val="000000"/>
                </a:solidFill>
                <a:latin typeface="Times New Roman" pitchFamily="18" charset="0"/>
                <a:ea typeface="+mn-ea"/>
              </a:endParaRPr>
            </a:p>
          </p:txBody>
        </p:sp>
        <p:sp>
          <p:nvSpPr>
            <p:cNvPr id="10" name="Isosceles Triangle 9">
              <a:extLst>
                <a:ext uri="{FF2B5EF4-FFF2-40B4-BE49-F238E27FC236}">
                  <a16:creationId xmlns="" xmlns:a16="http://schemas.microsoft.com/office/drawing/2014/main" id="{A46E43A9-CA35-4136-9977-69001FCDDE7D}"/>
                </a:ext>
              </a:extLst>
            </p:cNvPr>
            <p:cNvSpPr/>
            <p:nvPr/>
          </p:nvSpPr>
          <p:spPr bwMode="auto">
            <a:xfrm>
              <a:off x="5232244" y="4654939"/>
              <a:ext cx="288032" cy="227616"/>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44" name="TextBox 43">
              <a:extLst>
                <a:ext uri="{FF2B5EF4-FFF2-40B4-BE49-F238E27FC236}">
                  <a16:creationId xmlns="" xmlns:a16="http://schemas.microsoft.com/office/drawing/2014/main" id="{0C30C389-87ED-4B2A-B8F3-F56D8C6F86E0}"/>
                </a:ext>
              </a:extLst>
            </p:cNvPr>
            <p:cNvSpPr txBox="1"/>
            <p:nvPr/>
          </p:nvSpPr>
          <p:spPr>
            <a:xfrm>
              <a:off x="3167747" y="2626074"/>
              <a:ext cx="714426" cy="338554"/>
            </a:xfrm>
            <a:prstGeom prst="rect">
              <a:avLst/>
            </a:prstGeom>
            <a:noFill/>
          </p:spPr>
          <p:txBody>
            <a:bodyPr wrap="none" rtlCol="0">
              <a:spAutoFit/>
            </a:bodyPr>
            <a:lstStyle/>
            <a:p>
              <a:pPr defTabSz="914400">
                <a:buClrTx/>
                <a:buSzTx/>
                <a:buFontTx/>
                <a:buNone/>
                <a:defRPr/>
              </a:pPr>
              <a:r>
                <a:rPr lang="en-US" sz="1600" b="1" dirty="0" smtClean="0">
                  <a:solidFill>
                    <a:srgbClr val="000000"/>
                  </a:solidFill>
                  <a:latin typeface="Times New Roman" pitchFamily="18" charset="0"/>
                  <a:ea typeface="+mn-ea"/>
                </a:rPr>
                <a:t>RSTA</a:t>
              </a:r>
              <a:endParaRPr lang="en-US" sz="1600" b="1" dirty="0">
                <a:solidFill>
                  <a:srgbClr val="000000"/>
                </a:solidFill>
                <a:latin typeface="Times New Roman" pitchFamily="18" charset="0"/>
                <a:ea typeface="+mn-ea"/>
              </a:endParaRPr>
            </a:p>
          </p:txBody>
        </p:sp>
        <p:sp>
          <p:nvSpPr>
            <p:cNvPr id="53" name="Star: 5 Points 52">
              <a:extLst>
                <a:ext uri="{FF2B5EF4-FFF2-40B4-BE49-F238E27FC236}">
                  <a16:creationId xmlns="" xmlns:a16="http://schemas.microsoft.com/office/drawing/2014/main" id="{8FC16E1F-4074-4481-9D9C-643D28754B1E}"/>
                </a:ext>
              </a:extLst>
            </p:cNvPr>
            <p:cNvSpPr/>
            <p:nvPr/>
          </p:nvSpPr>
          <p:spPr bwMode="auto">
            <a:xfrm>
              <a:off x="3295867" y="4670630"/>
              <a:ext cx="386078" cy="320762"/>
            </a:xfrm>
            <a:prstGeom prst="star5">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cxnSp>
          <p:nvCxnSpPr>
            <p:cNvPr id="56" name="Straight Arrow Connector 55">
              <a:extLst>
                <a:ext uri="{FF2B5EF4-FFF2-40B4-BE49-F238E27FC236}">
                  <a16:creationId xmlns="" xmlns:a16="http://schemas.microsoft.com/office/drawing/2014/main" id="{E21167A8-DC7C-483D-B6C8-B1E6565F2E56}"/>
                </a:ext>
              </a:extLst>
            </p:cNvPr>
            <p:cNvCxnSpPr/>
            <p:nvPr/>
          </p:nvCxnSpPr>
          <p:spPr bwMode="auto">
            <a:xfrm flipH="1">
              <a:off x="4752124" y="3716822"/>
              <a:ext cx="1536305" cy="289368"/>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Arrow Connector 59">
              <a:extLst>
                <a:ext uri="{FF2B5EF4-FFF2-40B4-BE49-F238E27FC236}">
                  <a16:creationId xmlns="" xmlns:a16="http://schemas.microsoft.com/office/drawing/2014/main" id="{A3E41E96-B291-4463-B214-FAB21DBBFCB4}"/>
                </a:ext>
              </a:extLst>
            </p:cNvPr>
            <p:cNvCxnSpPr>
              <a:cxnSpLocks/>
            </p:cNvCxnSpPr>
            <p:nvPr/>
          </p:nvCxnSpPr>
          <p:spPr bwMode="auto">
            <a:xfrm flipH="1">
              <a:off x="3822546" y="4823856"/>
              <a:ext cx="1115734" cy="7155"/>
            </a:xfrm>
            <a:prstGeom prst="straightConnector1">
              <a:avLst/>
            </a:prstGeom>
            <a:solidFill>
              <a:schemeClr val="accent1"/>
            </a:solidFill>
            <a:ln w="19050" cap="flat" cmpd="sng" algn="ctr">
              <a:solidFill>
                <a:srgbClr val="FF0000"/>
              </a:solidFill>
              <a:prstDash val="solid"/>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Straight Arrow Connector 62">
              <a:extLst>
                <a:ext uri="{FF2B5EF4-FFF2-40B4-BE49-F238E27FC236}">
                  <a16:creationId xmlns="" xmlns:a16="http://schemas.microsoft.com/office/drawing/2014/main" id="{A3E41E96-B291-4463-B214-FAB21DBBFCB4}"/>
                </a:ext>
              </a:extLst>
            </p:cNvPr>
            <p:cNvCxnSpPr>
              <a:cxnSpLocks/>
            </p:cNvCxnSpPr>
            <p:nvPr/>
          </p:nvCxnSpPr>
          <p:spPr bwMode="auto">
            <a:xfrm>
              <a:off x="5469639" y="3412780"/>
              <a:ext cx="4918" cy="1080363"/>
            </a:xfrm>
            <a:prstGeom prst="straightConnector1">
              <a:avLst/>
            </a:prstGeom>
            <a:solidFill>
              <a:schemeClr val="accent1"/>
            </a:solidFill>
            <a:ln w="19050" cap="flat" cmpd="sng" algn="ctr">
              <a:solidFill>
                <a:srgbClr val="FF0000"/>
              </a:solidFill>
              <a:prstDash val="solid"/>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Arrow Connector 69">
              <a:extLst>
                <a:ext uri="{FF2B5EF4-FFF2-40B4-BE49-F238E27FC236}">
                  <a16:creationId xmlns="" xmlns:a16="http://schemas.microsoft.com/office/drawing/2014/main" id="{A3E41E96-B291-4463-B214-FAB21DBBFCB4}"/>
                </a:ext>
              </a:extLst>
            </p:cNvPr>
            <p:cNvCxnSpPr>
              <a:cxnSpLocks/>
            </p:cNvCxnSpPr>
            <p:nvPr/>
          </p:nvCxnSpPr>
          <p:spPr bwMode="auto">
            <a:xfrm flipV="1">
              <a:off x="5301929" y="3391461"/>
              <a:ext cx="0" cy="1101682"/>
            </a:xfrm>
            <a:prstGeom prst="straightConnector1">
              <a:avLst/>
            </a:prstGeom>
            <a:solidFill>
              <a:schemeClr val="accent1"/>
            </a:solidFill>
            <a:ln w="19050" cap="flat" cmpd="sng" algn="ctr">
              <a:solidFill>
                <a:srgbClr val="FF0000"/>
              </a:solidFill>
              <a:prstDash val="solid"/>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Arrow Connector 73">
              <a:extLst>
                <a:ext uri="{FF2B5EF4-FFF2-40B4-BE49-F238E27FC236}">
                  <a16:creationId xmlns="" xmlns:a16="http://schemas.microsoft.com/office/drawing/2014/main" id="{A3E41E96-B291-4463-B214-FAB21DBBFCB4}"/>
                </a:ext>
              </a:extLst>
            </p:cNvPr>
            <p:cNvCxnSpPr>
              <a:cxnSpLocks/>
            </p:cNvCxnSpPr>
            <p:nvPr/>
          </p:nvCxnSpPr>
          <p:spPr bwMode="auto">
            <a:xfrm flipH="1">
              <a:off x="3726029" y="3327719"/>
              <a:ext cx="1403345" cy="1239772"/>
            </a:xfrm>
            <a:prstGeom prst="straightConnector1">
              <a:avLst/>
            </a:prstGeom>
            <a:solidFill>
              <a:schemeClr val="accent1"/>
            </a:solidFill>
            <a:ln w="19050" cap="flat" cmpd="sng" algn="ctr">
              <a:solidFill>
                <a:srgbClr val="FF0000"/>
              </a:solidFill>
              <a:prstDash val="solid"/>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 name="TextBox 83">
              <a:extLst>
                <a:ext uri="{FF2B5EF4-FFF2-40B4-BE49-F238E27FC236}">
                  <a16:creationId xmlns="" xmlns:a16="http://schemas.microsoft.com/office/drawing/2014/main" id="{9B3BF8D7-912A-488F-B562-E652878E96B2}"/>
                </a:ext>
              </a:extLst>
            </p:cNvPr>
            <p:cNvSpPr txBox="1"/>
            <p:nvPr/>
          </p:nvSpPr>
          <p:spPr>
            <a:xfrm>
              <a:off x="5660415" y="4398214"/>
              <a:ext cx="938306" cy="338554"/>
            </a:xfrm>
            <a:prstGeom prst="rect">
              <a:avLst/>
            </a:prstGeom>
            <a:noFill/>
          </p:spPr>
          <p:txBody>
            <a:bodyPr wrap="square" rtlCol="0">
              <a:spAutoFit/>
            </a:bodyPr>
            <a:lstStyle/>
            <a:p>
              <a:pPr defTabSz="914400">
                <a:buClrTx/>
                <a:buSzTx/>
                <a:buFontTx/>
                <a:buNone/>
                <a:defRPr/>
              </a:pPr>
              <a:r>
                <a:rPr lang="en-US" sz="1600" b="1" dirty="0" smtClean="0">
                  <a:solidFill>
                    <a:srgbClr val="000000"/>
                  </a:solidFill>
                  <a:latin typeface="Times New Roman" pitchFamily="18" charset="0"/>
                  <a:ea typeface="+mn-ea"/>
                </a:rPr>
                <a:t>ISTA 2</a:t>
              </a:r>
              <a:endParaRPr lang="en-US" sz="1600" b="1" dirty="0">
                <a:solidFill>
                  <a:srgbClr val="000000"/>
                </a:solidFill>
                <a:latin typeface="Times New Roman" pitchFamily="18" charset="0"/>
                <a:ea typeface="+mn-ea"/>
              </a:endParaRPr>
            </a:p>
          </p:txBody>
        </p:sp>
        <p:cxnSp>
          <p:nvCxnSpPr>
            <p:cNvPr id="37" name="Straight Arrow Connector 36">
              <a:extLst>
                <a:ext uri="{FF2B5EF4-FFF2-40B4-BE49-F238E27FC236}">
                  <a16:creationId xmlns="" xmlns:a16="http://schemas.microsoft.com/office/drawing/2014/main" id="{E051DCB4-D9EE-4751-A840-2728CA5AFB0F}"/>
                </a:ext>
              </a:extLst>
            </p:cNvPr>
            <p:cNvCxnSpPr>
              <a:cxnSpLocks/>
            </p:cNvCxnSpPr>
            <p:nvPr/>
          </p:nvCxnSpPr>
          <p:spPr bwMode="auto">
            <a:xfrm flipH="1" flipV="1">
              <a:off x="3698870" y="3275986"/>
              <a:ext cx="1588790" cy="1313464"/>
            </a:xfrm>
            <a:prstGeom prst="straightConnector1">
              <a:avLst/>
            </a:prstGeom>
            <a:solidFill>
              <a:schemeClr val="accent1"/>
            </a:solidFill>
            <a:ln w="12700" cap="flat" cmpd="sng" algn="ctr">
              <a:solidFill>
                <a:srgbClr val="7030A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Arrow Connector 38">
              <a:extLst>
                <a:ext uri="{FF2B5EF4-FFF2-40B4-BE49-F238E27FC236}">
                  <a16:creationId xmlns="" xmlns:a16="http://schemas.microsoft.com/office/drawing/2014/main" id="{E051DCB4-D9EE-4751-A840-2728CA5AFB0F}"/>
                </a:ext>
              </a:extLst>
            </p:cNvPr>
            <p:cNvCxnSpPr>
              <a:cxnSpLocks/>
            </p:cNvCxnSpPr>
            <p:nvPr/>
          </p:nvCxnSpPr>
          <p:spPr bwMode="auto">
            <a:xfrm>
              <a:off x="3488906" y="3412780"/>
              <a:ext cx="0" cy="1119351"/>
            </a:xfrm>
            <a:prstGeom prst="straightConnector1">
              <a:avLst/>
            </a:prstGeom>
            <a:solidFill>
              <a:schemeClr val="accent1"/>
            </a:solidFill>
            <a:ln w="12700" cap="flat" cmpd="sng" algn="ctr">
              <a:solidFill>
                <a:srgbClr val="7030A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TextBox 48">
              <a:extLst>
                <a:ext uri="{FF2B5EF4-FFF2-40B4-BE49-F238E27FC236}">
                  <a16:creationId xmlns="" xmlns:a16="http://schemas.microsoft.com/office/drawing/2014/main" id="{9B3BF8D7-912A-488F-B562-E652878E96B2}"/>
                </a:ext>
              </a:extLst>
            </p:cNvPr>
            <p:cNvSpPr txBox="1"/>
            <p:nvPr/>
          </p:nvSpPr>
          <p:spPr>
            <a:xfrm>
              <a:off x="2666112" y="5034647"/>
              <a:ext cx="2209101" cy="338554"/>
            </a:xfrm>
            <a:prstGeom prst="rect">
              <a:avLst/>
            </a:prstGeom>
            <a:noFill/>
          </p:spPr>
          <p:txBody>
            <a:bodyPr wrap="square" rtlCol="0">
              <a:spAutoFit/>
            </a:bodyPr>
            <a:lstStyle/>
            <a:p>
              <a:pPr defTabSz="914400">
                <a:buClrTx/>
                <a:buSzTx/>
                <a:buFontTx/>
                <a:buNone/>
                <a:defRPr/>
              </a:pPr>
              <a:r>
                <a:rPr lang="en-US" sz="1600" b="1" dirty="0" smtClean="0">
                  <a:solidFill>
                    <a:srgbClr val="000000"/>
                  </a:solidFill>
                  <a:latin typeface="Times New Roman" pitchFamily="18" charset="0"/>
                  <a:ea typeface="+mn-ea"/>
                </a:rPr>
                <a:t>Passive Station (PSTA)</a:t>
              </a:r>
              <a:endParaRPr lang="en-US" sz="1600" b="1" dirty="0">
                <a:solidFill>
                  <a:srgbClr val="000000"/>
                </a:solidFill>
                <a:latin typeface="Times New Roman" pitchFamily="18" charset="0"/>
                <a:ea typeface="+mn-ea"/>
              </a:endParaRPr>
            </a:p>
          </p:txBody>
        </p:sp>
        <p:sp>
          <p:nvSpPr>
            <p:cNvPr id="23" name="Isosceles Triangle 22">
              <a:extLst>
                <a:ext uri="{FF2B5EF4-FFF2-40B4-BE49-F238E27FC236}">
                  <a16:creationId xmlns="" xmlns:a16="http://schemas.microsoft.com/office/drawing/2014/main" id="{A46E43A9-CA35-4136-9977-69001FCDDE7D}"/>
                </a:ext>
              </a:extLst>
            </p:cNvPr>
            <p:cNvSpPr/>
            <p:nvPr/>
          </p:nvSpPr>
          <p:spPr bwMode="auto">
            <a:xfrm>
              <a:off x="5186524" y="3009658"/>
              <a:ext cx="288032" cy="266328"/>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cxnSp>
          <p:nvCxnSpPr>
            <p:cNvPr id="38" name="Straight Arrow Connector 37">
              <a:extLst>
                <a:ext uri="{FF2B5EF4-FFF2-40B4-BE49-F238E27FC236}">
                  <a16:creationId xmlns="" xmlns:a16="http://schemas.microsoft.com/office/drawing/2014/main" id="{E051DCB4-D9EE-4751-A840-2728CA5AFB0F}"/>
                </a:ext>
              </a:extLst>
            </p:cNvPr>
            <p:cNvCxnSpPr>
              <a:cxnSpLocks/>
            </p:cNvCxnSpPr>
            <p:nvPr/>
          </p:nvCxnSpPr>
          <p:spPr bwMode="auto">
            <a:xfrm flipH="1">
              <a:off x="3698870" y="3134650"/>
              <a:ext cx="1383013" cy="5448"/>
            </a:xfrm>
            <a:prstGeom prst="straightConnector1">
              <a:avLst/>
            </a:prstGeom>
            <a:solidFill>
              <a:schemeClr val="accent1"/>
            </a:solidFill>
            <a:ln w="12700" cap="flat" cmpd="sng" algn="ctr">
              <a:solidFill>
                <a:srgbClr val="7030A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TextBox 41">
              <a:extLst>
                <a:ext uri="{FF2B5EF4-FFF2-40B4-BE49-F238E27FC236}">
                  <a16:creationId xmlns="" xmlns:a16="http://schemas.microsoft.com/office/drawing/2014/main" id="{9B3BF8D7-912A-488F-B562-E652878E96B2}"/>
                </a:ext>
              </a:extLst>
            </p:cNvPr>
            <p:cNvSpPr txBox="1"/>
            <p:nvPr/>
          </p:nvSpPr>
          <p:spPr>
            <a:xfrm>
              <a:off x="5589961" y="2956726"/>
              <a:ext cx="938306" cy="338554"/>
            </a:xfrm>
            <a:prstGeom prst="rect">
              <a:avLst/>
            </a:prstGeom>
            <a:noFill/>
          </p:spPr>
          <p:txBody>
            <a:bodyPr wrap="square" rtlCol="0">
              <a:spAutoFit/>
            </a:bodyPr>
            <a:lstStyle/>
            <a:p>
              <a:pPr defTabSz="914400">
                <a:buClrTx/>
                <a:buSzTx/>
                <a:buFontTx/>
                <a:buNone/>
                <a:defRPr/>
              </a:pPr>
              <a:r>
                <a:rPr lang="en-US" sz="1600" b="1" dirty="0" smtClean="0">
                  <a:solidFill>
                    <a:srgbClr val="000000"/>
                  </a:solidFill>
                  <a:latin typeface="Times New Roman" pitchFamily="18" charset="0"/>
                  <a:ea typeface="+mn-ea"/>
                </a:rPr>
                <a:t>ISTA 1</a:t>
              </a:r>
              <a:endParaRPr lang="en-US" sz="1600" b="1" dirty="0">
                <a:solidFill>
                  <a:srgbClr val="000000"/>
                </a:solidFill>
                <a:latin typeface="Times New Roman" pitchFamily="18" charset="0"/>
                <a:ea typeface="+mn-ea"/>
              </a:endParaRPr>
            </a:p>
          </p:txBody>
        </p:sp>
        <p:cxnSp>
          <p:nvCxnSpPr>
            <p:cNvPr id="50" name="Straight Arrow Connector 49">
              <a:extLst>
                <a:ext uri="{FF2B5EF4-FFF2-40B4-BE49-F238E27FC236}">
                  <a16:creationId xmlns="" xmlns:a16="http://schemas.microsoft.com/office/drawing/2014/main" id="{E21167A8-DC7C-483D-B6C8-B1E6565F2E56}"/>
                </a:ext>
              </a:extLst>
            </p:cNvPr>
            <p:cNvCxnSpPr/>
            <p:nvPr/>
          </p:nvCxnSpPr>
          <p:spPr bwMode="auto">
            <a:xfrm flipH="1">
              <a:off x="4390376" y="2514255"/>
              <a:ext cx="37325" cy="484507"/>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TextBox 28">
              <a:extLst>
                <a:ext uri="{FF2B5EF4-FFF2-40B4-BE49-F238E27FC236}">
                  <a16:creationId xmlns="" xmlns:a16="http://schemas.microsoft.com/office/drawing/2014/main" id="{9B3BF8D7-912A-488F-B562-E652878E96B2}"/>
                </a:ext>
              </a:extLst>
            </p:cNvPr>
            <p:cNvSpPr txBox="1"/>
            <p:nvPr/>
          </p:nvSpPr>
          <p:spPr>
            <a:xfrm>
              <a:off x="6053441" y="2484184"/>
              <a:ext cx="1617098" cy="307777"/>
            </a:xfrm>
            <a:prstGeom prst="rect">
              <a:avLst/>
            </a:prstGeom>
            <a:noFill/>
          </p:spPr>
          <p:txBody>
            <a:bodyPr wrap="square" rtlCol="0">
              <a:spAutoFit/>
            </a:bodyPr>
            <a:lstStyle/>
            <a:p>
              <a:pPr defTabSz="914400">
                <a:buClrTx/>
                <a:buSzTx/>
                <a:buFontTx/>
                <a:buNone/>
                <a:defRPr/>
              </a:pPr>
              <a:r>
                <a:rPr lang="en-US" sz="1400" dirty="0" smtClean="0">
                  <a:solidFill>
                    <a:srgbClr val="000000"/>
                  </a:solidFill>
                  <a:latin typeface="Times New Roman" pitchFamily="18" charset="0"/>
                  <a:ea typeface="+mn-ea"/>
                </a:rPr>
                <a:t>PS-TOA measured</a:t>
              </a:r>
              <a:endParaRPr lang="en-US" sz="1400" dirty="0">
                <a:solidFill>
                  <a:srgbClr val="000000"/>
                </a:solidFill>
                <a:latin typeface="Times New Roman" pitchFamily="18" charset="0"/>
                <a:ea typeface="+mn-ea"/>
              </a:endParaRPr>
            </a:p>
          </p:txBody>
        </p:sp>
      </p:grpSp>
    </p:spTree>
    <p:extLst>
      <p:ext uri="{BB962C8B-B14F-4D97-AF65-F5344CB8AC3E}">
        <p14:creationId xmlns:p14="http://schemas.microsoft.com/office/powerpoint/2010/main" val="26746005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59F313A6-8FAD-441C-A5DB-513D1CD3CF02}"/>
              </a:ext>
            </a:extLst>
          </p:cNvPr>
          <p:cNvSpPr>
            <a:spLocks noGrp="1"/>
          </p:cNvSpPr>
          <p:nvPr>
            <p:ph type="title"/>
          </p:nvPr>
        </p:nvSpPr>
        <p:spPr>
          <a:xfrm>
            <a:off x="356137" y="784151"/>
            <a:ext cx="7434232" cy="567088"/>
          </a:xfrm>
        </p:spPr>
        <p:txBody>
          <a:bodyPr/>
          <a:lstStyle/>
          <a:p>
            <a:r>
              <a:rPr lang="en-US" sz="2400" dirty="0" smtClean="0"/>
              <a:t>Passive Location Ranging with PS-TOA reporting</a:t>
            </a:r>
            <a:endParaRPr lang="en-US" sz="2400" dirty="0"/>
          </a:p>
        </p:txBody>
      </p:sp>
      <p:sp>
        <p:nvSpPr>
          <p:cNvPr id="4" name="Footer Placeholder 3">
            <a:extLst>
              <a:ext uri="{FF2B5EF4-FFF2-40B4-BE49-F238E27FC236}">
                <a16:creationId xmlns:a16="http://schemas.microsoft.com/office/drawing/2014/main" xmlns="" id="{646741AA-80A3-4400-982C-AF6F7BA3DAA9}"/>
              </a:ext>
            </a:extLst>
          </p:cNvPr>
          <p:cNvSpPr>
            <a:spLocks noGrp="1"/>
          </p:cNvSpPr>
          <p:nvPr>
            <p:ph type="ftr" idx="11"/>
          </p:nvPr>
        </p:nvSpPr>
        <p:spPr>
          <a:xfrm>
            <a:off x="4344988" y="6475412"/>
            <a:ext cx="4531198" cy="193947"/>
          </a:xfrm>
        </p:spPr>
        <p:txBody>
          <a:bodyPr/>
          <a:lstStyle/>
          <a:p>
            <a:pPr>
              <a:defRPr/>
            </a:pPr>
            <a:r>
              <a:rPr lang="en-US" smtClean="0">
                <a:solidFill>
                  <a:srgbClr val="000000"/>
                </a:solidFill>
              </a:rPr>
              <a:t>Erik Lindskog, Samsung</a:t>
            </a:r>
            <a:endParaRPr lang="en-GB" i="1" dirty="0">
              <a:solidFill>
                <a:srgbClr val="000000"/>
              </a:solidFill>
            </a:endParaRPr>
          </a:p>
        </p:txBody>
      </p:sp>
      <p:sp>
        <p:nvSpPr>
          <p:cNvPr id="5" name="Slide Number Placeholder 4">
            <a:extLst>
              <a:ext uri="{FF2B5EF4-FFF2-40B4-BE49-F238E27FC236}">
                <a16:creationId xmlns:a16="http://schemas.microsoft.com/office/drawing/2014/main" xmlns="" id="{0CB852F5-A8D4-40FB-8DB2-972A9BC8E9AC}"/>
              </a:ext>
            </a:extLst>
          </p:cNvPr>
          <p:cNvSpPr>
            <a:spLocks noGrp="1"/>
          </p:cNvSpPr>
          <p:nvPr>
            <p:ph type="sldNum" idx="12"/>
          </p:nvPr>
        </p:nvSpPr>
        <p:spPr/>
        <p:txBody>
          <a:bodyPr/>
          <a:lstStyle/>
          <a:p>
            <a:pPr>
              <a:defRPr/>
            </a:pPr>
            <a:r>
              <a:rPr lang="en-GB">
                <a:solidFill>
                  <a:srgbClr val="000000"/>
                </a:solidFill>
                <a:ea typeface="MS Gothic"/>
              </a:rPr>
              <a:t>Slide </a:t>
            </a:r>
            <a:fld id="{291230A6-1ED8-40C7-B3D0-82B1B9814FDB}" type="slidenum">
              <a:rPr lang="en-GB" smtClean="0">
                <a:solidFill>
                  <a:srgbClr val="000000"/>
                </a:solidFill>
                <a:ea typeface="MS Gothic"/>
              </a:rPr>
              <a:pPr>
                <a:defRPr/>
              </a:pPr>
              <a:t>14</a:t>
            </a:fld>
            <a:endParaRPr lang="en-GB">
              <a:solidFill>
                <a:srgbClr val="000000"/>
              </a:solidFill>
              <a:ea typeface="MS Gothic"/>
            </a:endParaRPr>
          </a:p>
        </p:txBody>
      </p:sp>
      <p:sp>
        <p:nvSpPr>
          <p:cNvPr id="23" name="Rectangle 108">
            <a:extLst>
              <a:ext uri="{FF2B5EF4-FFF2-40B4-BE49-F238E27FC236}">
                <a16:creationId xmlns:a16="http://schemas.microsoft.com/office/drawing/2014/main" xmlns="" id="{7CB4EB41-2FC8-4990-9C43-56EB432EDB6B}"/>
              </a:ext>
            </a:extLst>
          </p:cNvPr>
          <p:cNvSpPr>
            <a:spLocks noChangeArrowheads="1"/>
          </p:cNvSpPr>
          <p:nvPr/>
        </p:nvSpPr>
        <p:spPr bwMode="auto">
          <a:xfrm>
            <a:off x="143910" y="3940289"/>
            <a:ext cx="72006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600" dirty="0" smtClean="0">
                <a:solidFill>
                  <a:srgbClr val="000000"/>
                </a:solidFill>
                <a:latin typeface="Calibri" panose="020F0502020204030204" pitchFamily="34" charset="0"/>
                <a:ea typeface="+mn-ea"/>
              </a:rPr>
              <a:t>ISTA </a:t>
            </a:r>
            <a:r>
              <a:rPr lang="en-US" altLang="en-US" sz="1600" dirty="0">
                <a:solidFill>
                  <a:srgbClr val="000000"/>
                </a:solidFill>
                <a:latin typeface="Calibri" panose="020F0502020204030204" pitchFamily="34" charset="0"/>
                <a:ea typeface="+mn-ea"/>
              </a:rPr>
              <a:t>1 </a:t>
            </a:r>
            <a:endParaRPr lang="en-US" altLang="en-US" sz="1800" dirty="0">
              <a:solidFill>
                <a:srgbClr val="000000"/>
              </a:solidFill>
              <a:ea typeface="+mn-ea"/>
            </a:endParaRPr>
          </a:p>
        </p:txBody>
      </p:sp>
      <p:sp>
        <p:nvSpPr>
          <p:cNvPr id="24" name="Rectangle 110">
            <a:extLst>
              <a:ext uri="{FF2B5EF4-FFF2-40B4-BE49-F238E27FC236}">
                <a16:creationId xmlns:a16="http://schemas.microsoft.com/office/drawing/2014/main" xmlns="" id="{D5128088-74F4-409B-9915-9AE8E2E5E8BE}"/>
              </a:ext>
            </a:extLst>
          </p:cNvPr>
          <p:cNvSpPr>
            <a:spLocks noChangeArrowheads="1"/>
          </p:cNvSpPr>
          <p:nvPr/>
        </p:nvSpPr>
        <p:spPr bwMode="auto">
          <a:xfrm>
            <a:off x="97659" y="4771105"/>
            <a:ext cx="79635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600" dirty="0" smtClean="0">
                <a:solidFill>
                  <a:srgbClr val="000000"/>
                </a:solidFill>
                <a:latin typeface="Calibri" panose="020F0502020204030204" pitchFamily="34" charset="0"/>
                <a:ea typeface="+mn-ea"/>
              </a:rPr>
              <a:t>ISTA </a:t>
            </a:r>
            <a:r>
              <a:rPr lang="en-US" altLang="en-US" sz="1600" dirty="0">
                <a:solidFill>
                  <a:srgbClr val="000000"/>
                </a:solidFill>
                <a:latin typeface="Calibri" panose="020F0502020204030204" pitchFamily="34" charset="0"/>
                <a:ea typeface="+mn-ea"/>
              </a:rPr>
              <a:t>2</a:t>
            </a:r>
          </a:p>
        </p:txBody>
      </p:sp>
      <p:sp>
        <p:nvSpPr>
          <p:cNvPr id="80" name="TextBox 79">
            <a:extLst>
              <a:ext uri="{FF2B5EF4-FFF2-40B4-BE49-F238E27FC236}">
                <a16:creationId xmlns:a16="http://schemas.microsoft.com/office/drawing/2014/main" xmlns="" id="{7559FA04-C66E-4A4A-9E7C-E90D94A092AB}"/>
              </a:ext>
            </a:extLst>
          </p:cNvPr>
          <p:cNvSpPr txBox="1"/>
          <p:nvPr/>
        </p:nvSpPr>
        <p:spPr>
          <a:xfrm>
            <a:off x="4552898" y="6093139"/>
            <a:ext cx="184731" cy="369332"/>
          </a:xfrm>
          <a:prstGeom prst="rect">
            <a:avLst/>
          </a:prstGeom>
          <a:noFill/>
        </p:spPr>
        <p:txBody>
          <a:bodyPr wrap="none" rtlCol="0">
            <a:spAutoFit/>
          </a:bodyPr>
          <a:lstStyle/>
          <a:p>
            <a:pPr defTabSz="914400">
              <a:buClrTx/>
              <a:buSzTx/>
              <a:buFontTx/>
              <a:buNone/>
              <a:defRPr/>
            </a:pPr>
            <a:endParaRPr lang="en-US" sz="1800" b="1" dirty="0">
              <a:solidFill>
                <a:srgbClr val="FF0000"/>
              </a:solidFill>
              <a:latin typeface="Times New Roman" pitchFamily="18" charset="0"/>
              <a:ea typeface="+mn-ea"/>
            </a:endParaRPr>
          </a:p>
        </p:txBody>
      </p:sp>
      <p:sp>
        <p:nvSpPr>
          <p:cNvPr id="9" name="Line 30">
            <a:extLst>
              <a:ext uri="{FF2B5EF4-FFF2-40B4-BE49-F238E27FC236}">
                <a16:creationId xmlns:a16="http://schemas.microsoft.com/office/drawing/2014/main" xmlns="" id="{F6A41C99-43FF-493B-A969-636AA063042F}"/>
              </a:ext>
            </a:extLst>
          </p:cNvPr>
          <p:cNvSpPr>
            <a:spLocks noChangeShapeType="1"/>
          </p:cNvSpPr>
          <p:nvPr/>
        </p:nvSpPr>
        <p:spPr bwMode="auto">
          <a:xfrm flipV="1">
            <a:off x="1019417" y="3147417"/>
            <a:ext cx="7833698" cy="11218"/>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10" name="Line 33">
            <a:extLst>
              <a:ext uri="{FF2B5EF4-FFF2-40B4-BE49-F238E27FC236}">
                <a16:creationId xmlns:a16="http://schemas.microsoft.com/office/drawing/2014/main" xmlns="" id="{58D697DB-8B64-4CEA-B525-F67FB58A5C5D}"/>
              </a:ext>
            </a:extLst>
          </p:cNvPr>
          <p:cNvSpPr>
            <a:spLocks noChangeShapeType="1"/>
          </p:cNvSpPr>
          <p:nvPr/>
        </p:nvSpPr>
        <p:spPr bwMode="auto">
          <a:xfrm flipV="1">
            <a:off x="1019417" y="4083521"/>
            <a:ext cx="7833698" cy="11739"/>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11" name="Rectangle 52">
            <a:extLst>
              <a:ext uri="{FF2B5EF4-FFF2-40B4-BE49-F238E27FC236}">
                <a16:creationId xmlns:a16="http://schemas.microsoft.com/office/drawing/2014/main" xmlns="" id="{8CC8B88F-778B-4246-A3B1-A23169EC2651}"/>
              </a:ext>
            </a:extLst>
          </p:cNvPr>
          <p:cNvSpPr>
            <a:spLocks noChangeArrowheads="1"/>
          </p:cNvSpPr>
          <p:nvPr/>
        </p:nvSpPr>
        <p:spPr bwMode="auto">
          <a:xfrm>
            <a:off x="5194218" y="2334363"/>
            <a:ext cx="48656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12" name="Rectangle 53">
            <a:extLst>
              <a:ext uri="{FF2B5EF4-FFF2-40B4-BE49-F238E27FC236}">
                <a16:creationId xmlns:a16="http://schemas.microsoft.com/office/drawing/2014/main" xmlns="" id="{FC20DC54-EAED-4156-9C8D-9A8D0D08D9ED}"/>
              </a:ext>
            </a:extLst>
          </p:cNvPr>
          <p:cNvSpPr>
            <a:spLocks noChangeArrowheads="1"/>
          </p:cNvSpPr>
          <p:nvPr/>
        </p:nvSpPr>
        <p:spPr bwMode="auto">
          <a:xfrm>
            <a:off x="5244222" y="2543047"/>
            <a:ext cx="4365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500" dirty="0">
                <a:solidFill>
                  <a:srgbClr val="000000"/>
                </a:solidFill>
                <a:latin typeface="Calibri" panose="020F0502020204030204" pitchFamily="34" charset="0"/>
                <a:ea typeface="+mn-ea"/>
              </a:rPr>
              <a:t>DL</a:t>
            </a:r>
          </a:p>
          <a:p>
            <a:pPr algn="ctr" defTabSz="914400">
              <a:buClrTx/>
              <a:buSzTx/>
              <a:buFontTx/>
              <a:buNone/>
              <a:defRPr/>
            </a:pPr>
            <a:r>
              <a:rPr lang="en-US" altLang="en-US" sz="1500" dirty="0">
                <a:solidFill>
                  <a:srgbClr val="000000"/>
                </a:solidFill>
                <a:latin typeface="Calibri" panose="020F0502020204030204" pitchFamily="34" charset="0"/>
                <a:ea typeface="+mn-ea"/>
              </a:rPr>
              <a:t>NDP</a:t>
            </a:r>
            <a:endParaRPr lang="en-US" altLang="en-US" sz="1800" dirty="0">
              <a:solidFill>
                <a:srgbClr val="000000"/>
              </a:solidFill>
              <a:ea typeface="+mn-ea"/>
            </a:endParaRPr>
          </a:p>
        </p:txBody>
      </p:sp>
      <p:pic>
        <p:nvPicPr>
          <p:cNvPr id="13" name="Picture 60">
            <a:extLst>
              <a:ext uri="{FF2B5EF4-FFF2-40B4-BE49-F238E27FC236}">
                <a16:creationId xmlns:a16="http://schemas.microsoft.com/office/drawing/2014/main" xmlns="" id="{606FFE1C-DCCE-48A1-B446-EDC90E1381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5484" y="3254727"/>
            <a:ext cx="487363"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69">
            <a:extLst>
              <a:ext uri="{FF2B5EF4-FFF2-40B4-BE49-F238E27FC236}">
                <a16:creationId xmlns:a16="http://schemas.microsoft.com/office/drawing/2014/main" xmlns="" id="{BB458C49-EB0F-471D-AD92-46DAC3A4FD89}"/>
              </a:ext>
            </a:extLst>
          </p:cNvPr>
          <p:cNvSpPr>
            <a:spLocks noChangeArrowheads="1"/>
          </p:cNvSpPr>
          <p:nvPr/>
        </p:nvSpPr>
        <p:spPr bwMode="auto">
          <a:xfrm>
            <a:off x="3699116" y="2334723"/>
            <a:ext cx="544513" cy="87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15" name="Rectangle 85">
            <a:extLst>
              <a:ext uri="{FF2B5EF4-FFF2-40B4-BE49-F238E27FC236}">
                <a16:creationId xmlns:a16="http://schemas.microsoft.com/office/drawing/2014/main" xmlns="" id="{86F1AFCA-D524-4E00-8F1F-21146D42210F}"/>
              </a:ext>
            </a:extLst>
          </p:cNvPr>
          <p:cNvSpPr>
            <a:spLocks noChangeArrowheads="1"/>
          </p:cNvSpPr>
          <p:nvPr/>
        </p:nvSpPr>
        <p:spPr bwMode="auto">
          <a:xfrm>
            <a:off x="2108640" y="2339096"/>
            <a:ext cx="464473"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16" name="Rectangle 86">
            <a:extLst>
              <a:ext uri="{FF2B5EF4-FFF2-40B4-BE49-F238E27FC236}">
                <a16:creationId xmlns:a16="http://schemas.microsoft.com/office/drawing/2014/main" xmlns="" id="{964C33AD-063A-4215-A8D5-A18E6A089288}"/>
              </a:ext>
            </a:extLst>
          </p:cNvPr>
          <p:cNvSpPr>
            <a:spLocks noChangeArrowheads="1"/>
          </p:cNvSpPr>
          <p:nvPr/>
        </p:nvSpPr>
        <p:spPr bwMode="auto">
          <a:xfrm>
            <a:off x="2148515" y="2480717"/>
            <a:ext cx="384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200" dirty="0">
                <a:solidFill>
                  <a:srgbClr val="000000"/>
                </a:solidFill>
                <a:latin typeface="Calibri" panose="020F0502020204030204" pitchFamily="34" charset="0"/>
                <a:ea typeface="+mn-ea"/>
              </a:rPr>
              <a:t> </a:t>
            </a:r>
            <a:r>
              <a:rPr lang="en-US" altLang="en-US" sz="1400" dirty="0">
                <a:solidFill>
                  <a:srgbClr val="000000"/>
                </a:solidFill>
                <a:latin typeface="Calibri" panose="020F0502020204030204" pitchFamily="34" charset="0"/>
                <a:ea typeface="+mn-ea"/>
              </a:rPr>
              <a:t>UL</a:t>
            </a:r>
          </a:p>
          <a:p>
            <a:pPr algn="ctr" defTabSz="914400">
              <a:buClrTx/>
              <a:buSzTx/>
              <a:buFontTx/>
              <a:buNone/>
              <a:defRPr/>
            </a:pPr>
            <a:r>
              <a:rPr lang="en-US" altLang="en-US" sz="1400" dirty="0">
                <a:solidFill>
                  <a:srgbClr val="000000"/>
                </a:solidFill>
                <a:latin typeface="Calibri" panose="020F0502020204030204" pitchFamily="34" charset="0"/>
                <a:ea typeface="+mn-ea"/>
              </a:rPr>
              <a:t>NDP</a:t>
            </a:r>
          </a:p>
          <a:p>
            <a:pPr algn="ctr" defTabSz="914400">
              <a:buClrTx/>
              <a:buSzTx/>
              <a:buFontTx/>
              <a:buNone/>
              <a:defRPr/>
            </a:pPr>
            <a:r>
              <a:rPr lang="en-US" altLang="en-US" sz="1400" dirty="0">
                <a:solidFill>
                  <a:srgbClr val="000000"/>
                </a:solidFill>
                <a:latin typeface="Calibri" panose="020F0502020204030204" pitchFamily="34" charset="0"/>
                <a:ea typeface="+mn-ea"/>
              </a:rPr>
              <a:t>TF </a:t>
            </a:r>
            <a:endParaRPr lang="en-US" altLang="en-US" sz="2000" dirty="0">
              <a:solidFill>
                <a:srgbClr val="000000"/>
              </a:solidFill>
              <a:ea typeface="+mn-ea"/>
            </a:endParaRPr>
          </a:p>
        </p:txBody>
      </p:sp>
      <p:sp>
        <p:nvSpPr>
          <p:cNvPr id="17" name="Line 90">
            <a:extLst>
              <a:ext uri="{FF2B5EF4-FFF2-40B4-BE49-F238E27FC236}">
                <a16:creationId xmlns:a16="http://schemas.microsoft.com/office/drawing/2014/main" xmlns="" id="{E66BC972-B9A3-4DAE-9732-634493D2AF9E}"/>
              </a:ext>
            </a:extLst>
          </p:cNvPr>
          <p:cNvSpPr>
            <a:spLocks noChangeShapeType="1"/>
          </p:cNvSpPr>
          <p:nvPr/>
        </p:nvSpPr>
        <p:spPr bwMode="auto">
          <a:xfrm flipV="1">
            <a:off x="1019417" y="4875609"/>
            <a:ext cx="7833698" cy="37214"/>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pic>
        <p:nvPicPr>
          <p:cNvPr id="21" name="Picture 100">
            <a:extLst>
              <a:ext uri="{FF2B5EF4-FFF2-40B4-BE49-F238E27FC236}">
                <a16:creationId xmlns:a16="http://schemas.microsoft.com/office/drawing/2014/main" xmlns="" id="{64CED2C9-0262-420C-B626-41CE7DC149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3579" y="3237850"/>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107">
            <a:extLst>
              <a:ext uri="{FF2B5EF4-FFF2-40B4-BE49-F238E27FC236}">
                <a16:creationId xmlns:a16="http://schemas.microsoft.com/office/drawing/2014/main" xmlns="" id="{F3CB0F27-B89E-4536-B362-E61D0B1CD80A}"/>
              </a:ext>
            </a:extLst>
          </p:cNvPr>
          <p:cNvSpPr>
            <a:spLocks noChangeArrowheads="1"/>
          </p:cNvSpPr>
          <p:nvPr/>
        </p:nvSpPr>
        <p:spPr bwMode="auto">
          <a:xfrm>
            <a:off x="334287" y="3033410"/>
            <a:ext cx="6785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buClrTx/>
              <a:buSzTx/>
              <a:buFontTx/>
              <a:buNone/>
              <a:defRPr/>
            </a:pPr>
            <a:r>
              <a:rPr lang="en-US" altLang="en-US" sz="1600" dirty="0" smtClean="0">
                <a:solidFill>
                  <a:srgbClr val="000000"/>
                </a:solidFill>
                <a:latin typeface="Calibri" panose="020F0502020204030204" pitchFamily="34" charset="0"/>
                <a:ea typeface="+mn-ea"/>
              </a:rPr>
              <a:t>RSTA</a:t>
            </a:r>
            <a:endParaRPr lang="en-US" altLang="en-US" sz="1800" dirty="0">
              <a:solidFill>
                <a:srgbClr val="000000"/>
              </a:solidFill>
              <a:ea typeface="+mn-ea"/>
            </a:endParaRPr>
          </a:p>
        </p:txBody>
      </p:sp>
      <p:sp>
        <p:nvSpPr>
          <p:cNvPr id="26" name="Rectangle 132">
            <a:extLst>
              <a:ext uri="{FF2B5EF4-FFF2-40B4-BE49-F238E27FC236}">
                <a16:creationId xmlns:a16="http://schemas.microsoft.com/office/drawing/2014/main" xmlns="" id="{24B9DED6-AF07-4283-ACD8-449CAF048F90}"/>
              </a:ext>
            </a:extLst>
          </p:cNvPr>
          <p:cNvSpPr>
            <a:spLocks noChangeArrowheads="1"/>
          </p:cNvSpPr>
          <p:nvPr/>
        </p:nvSpPr>
        <p:spPr bwMode="auto">
          <a:xfrm>
            <a:off x="2742928" y="3533007"/>
            <a:ext cx="388888"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27" name="Rectangle 133">
            <a:extLst>
              <a:ext uri="{FF2B5EF4-FFF2-40B4-BE49-F238E27FC236}">
                <a16:creationId xmlns:a16="http://schemas.microsoft.com/office/drawing/2014/main" xmlns="" id="{EF4888F9-57DB-41BB-B851-A09B9D91EADF}"/>
              </a:ext>
            </a:extLst>
          </p:cNvPr>
          <p:cNvSpPr>
            <a:spLocks noChangeArrowheads="1"/>
          </p:cNvSpPr>
          <p:nvPr/>
        </p:nvSpPr>
        <p:spPr bwMode="auto">
          <a:xfrm>
            <a:off x="2734697" y="3614949"/>
            <a:ext cx="4381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500" dirty="0">
                <a:solidFill>
                  <a:srgbClr val="000000"/>
                </a:solidFill>
                <a:latin typeface="Calibri" panose="020F0502020204030204" pitchFamily="34" charset="0"/>
                <a:ea typeface="+mn-ea"/>
              </a:rPr>
              <a:t>UL</a:t>
            </a:r>
          </a:p>
          <a:p>
            <a:pPr algn="ctr" defTabSz="914400">
              <a:buClrTx/>
              <a:buSzTx/>
              <a:buFontTx/>
              <a:buNone/>
              <a:defRPr/>
            </a:pPr>
            <a:r>
              <a:rPr lang="en-US" altLang="en-US" sz="1500" dirty="0">
                <a:solidFill>
                  <a:srgbClr val="000000"/>
                </a:solidFill>
                <a:latin typeface="Calibri" panose="020F0502020204030204" pitchFamily="34" charset="0"/>
                <a:ea typeface="+mn-ea"/>
              </a:rPr>
              <a:t>NDP</a:t>
            </a:r>
            <a:endParaRPr lang="en-US" altLang="en-US" sz="1800" dirty="0">
              <a:solidFill>
                <a:srgbClr val="000000"/>
              </a:solidFill>
              <a:ea typeface="+mn-ea"/>
            </a:endParaRPr>
          </a:p>
        </p:txBody>
      </p:sp>
      <p:sp>
        <p:nvSpPr>
          <p:cNvPr id="28" name="Rectangle 158">
            <a:extLst>
              <a:ext uri="{FF2B5EF4-FFF2-40B4-BE49-F238E27FC236}">
                <a16:creationId xmlns:a16="http://schemas.microsoft.com/office/drawing/2014/main" xmlns="" id="{1A9D9081-7B92-4E97-923A-6543FDCA7D65}"/>
              </a:ext>
            </a:extLst>
          </p:cNvPr>
          <p:cNvSpPr>
            <a:spLocks noChangeArrowheads="1"/>
          </p:cNvSpPr>
          <p:nvPr/>
        </p:nvSpPr>
        <p:spPr bwMode="auto">
          <a:xfrm>
            <a:off x="3907952" y="4347279"/>
            <a:ext cx="387729"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29" name="Rectangle 159">
            <a:extLst>
              <a:ext uri="{FF2B5EF4-FFF2-40B4-BE49-F238E27FC236}">
                <a16:creationId xmlns:a16="http://schemas.microsoft.com/office/drawing/2014/main" xmlns="" id="{057889DB-50F4-4C90-84B9-8DC8AB83F038}"/>
              </a:ext>
            </a:extLst>
          </p:cNvPr>
          <p:cNvSpPr>
            <a:spLocks noChangeArrowheads="1"/>
          </p:cNvSpPr>
          <p:nvPr/>
        </p:nvSpPr>
        <p:spPr bwMode="auto">
          <a:xfrm>
            <a:off x="3905751" y="4401330"/>
            <a:ext cx="3853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500" dirty="0">
                <a:solidFill>
                  <a:srgbClr val="000000"/>
                </a:solidFill>
                <a:latin typeface="Calibri" panose="020F0502020204030204" pitchFamily="34" charset="0"/>
                <a:ea typeface="+mn-ea"/>
              </a:rPr>
              <a:t>UL</a:t>
            </a:r>
          </a:p>
          <a:p>
            <a:pPr algn="ctr" defTabSz="914400">
              <a:buClrTx/>
              <a:buSzTx/>
              <a:buFontTx/>
              <a:buNone/>
              <a:defRPr/>
            </a:pPr>
            <a:r>
              <a:rPr lang="en-US" altLang="en-US" sz="1500" dirty="0">
                <a:solidFill>
                  <a:srgbClr val="000000"/>
                </a:solidFill>
                <a:latin typeface="Calibri" panose="020F0502020204030204" pitchFamily="34" charset="0"/>
                <a:ea typeface="+mn-ea"/>
              </a:rPr>
              <a:t>NDP</a:t>
            </a:r>
            <a:endParaRPr lang="en-US" altLang="en-US" sz="1800" dirty="0">
              <a:solidFill>
                <a:srgbClr val="000000"/>
              </a:solidFill>
              <a:ea typeface="+mn-ea"/>
            </a:endParaRPr>
          </a:p>
        </p:txBody>
      </p:sp>
      <p:pic>
        <p:nvPicPr>
          <p:cNvPr id="30" name="Picture 160">
            <a:extLst>
              <a:ext uri="{FF2B5EF4-FFF2-40B4-BE49-F238E27FC236}">
                <a16:creationId xmlns:a16="http://schemas.microsoft.com/office/drawing/2014/main" xmlns="" id="{E8269F01-9CA9-47EE-881D-6D765046C50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02578" y="4985848"/>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161">
            <a:extLst>
              <a:ext uri="{FF2B5EF4-FFF2-40B4-BE49-F238E27FC236}">
                <a16:creationId xmlns:a16="http://schemas.microsoft.com/office/drawing/2014/main" xmlns="" id="{90FFDC0B-EDF2-4259-85B6-D620DF13AB5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02578" y="4985848"/>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Rectangle 52">
            <a:extLst>
              <a:ext uri="{FF2B5EF4-FFF2-40B4-BE49-F238E27FC236}">
                <a16:creationId xmlns:a16="http://schemas.microsoft.com/office/drawing/2014/main" xmlns="" id="{1B1C0EF1-A1C7-4D98-B12B-DEC91916F4D9}"/>
              </a:ext>
            </a:extLst>
          </p:cNvPr>
          <p:cNvSpPr>
            <a:spLocks noChangeArrowheads="1"/>
          </p:cNvSpPr>
          <p:nvPr/>
        </p:nvSpPr>
        <p:spPr bwMode="auto">
          <a:xfrm>
            <a:off x="4510382" y="2338427"/>
            <a:ext cx="536575"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35" name="Rectangle 53">
            <a:extLst>
              <a:ext uri="{FF2B5EF4-FFF2-40B4-BE49-F238E27FC236}">
                <a16:creationId xmlns:a16="http://schemas.microsoft.com/office/drawing/2014/main" xmlns="" id="{15BC1A65-046C-402F-9902-A2D959115AE5}"/>
              </a:ext>
            </a:extLst>
          </p:cNvPr>
          <p:cNvSpPr>
            <a:spLocks noChangeArrowheads="1"/>
          </p:cNvSpPr>
          <p:nvPr/>
        </p:nvSpPr>
        <p:spPr bwMode="auto">
          <a:xfrm>
            <a:off x="4565192" y="2518774"/>
            <a:ext cx="43787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500" dirty="0">
                <a:solidFill>
                  <a:srgbClr val="000000"/>
                </a:solidFill>
                <a:latin typeface="Calibri" panose="020F0502020204030204" pitchFamily="34" charset="0"/>
                <a:ea typeface="+mn-ea"/>
              </a:rPr>
              <a:t>DL</a:t>
            </a:r>
          </a:p>
          <a:p>
            <a:pPr algn="ctr" defTabSz="914400">
              <a:buClrTx/>
              <a:buSzTx/>
              <a:buFontTx/>
              <a:buNone/>
              <a:defRPr/>
            </a:pPr>
            <a:r>
              <a:rPr lang="en-US" altLang="en-US" sz="1500" dirty="0">
                <a:solidFill>
                  <a:srgbClr val="000000"/>
                </a:solidFill>
                <a:latin typeface="Calibri" panose="020F0502020204030204" pitchFamily="34" charset="0"/>
                <a:ea typeface="+mn-ea"/>
              </a:rPr>
              <a:t>NDPA</a:t>
            </a:r>
            <a:endParaRPr lang="en-US" altLang="en-US" sz="1800" dirty="0">
              <a:solidFill>
                <a:srgbClr val="000000"/>
              </a:solidFill>
              <a:ea typeface="+mn-ea"/>
            </a:endParaRPr>
          </a:p>
        </p:txBody>
      </p:sp>
      <p:cxnSp>
        <p:nvCxnSpPr>
          <p:cNvPr id="36" name="Straight Arrow Connector 35">
            <a:extLst>
              <a:ext uri="{FF2B5EF4-FFF2-40B4-BE49-F238E27FC236}">
                <a16:creationId xmlns:a16="http://schemas.microsoft.com/office/drawing/2014/main" xmlns="" id="{A734338D-69EC-4100-B7B8-10EE30E1F37C}"/>
              </a:ext>
            </a:extLst>
          </p:cNvPr>
          <p:cNvCxnSpPr>
            <a:cxnSpLocks/>
            <a:stCxn id="26" idx="0"/>
          </p:cNvCxnSpPr>
          <p:nvPr/>
        </p:nvCxnSpPr>
        <p:spPr bwMode="auto">
          <a:xfrm flipV="1">
            <a:off x="2937372" y="3160873"/>
            <a:ext cx="0" cy="372134"/>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Arrow Connector 41">
            <a:extLst>
              <a:ext uri="{FF2B5EF4-FFF2-40B4-BE49-F238E27FC236}">
                <a16:creationId xmlns:a16="http://schemas.microsoft.com/office/drawing/2014/main" xmlns="" id="{B8713C5B-940F-458B-A7DC-BEE92C3E1CD0}"/>
              </a:ext>
            </a:extLst>
          </p:cNvPr>
          <p:cNvCxnSpPr>
            <a:cxnSpLocks/>
            <a:stCxn id="28" idx="0"/>
          </p:cNvCxnSpPr>
          <p:nvPr/>
        </p:nvCxnSpPr>
        <p:spPr bwMode="auto">
          <a:xfrm flipH="1" flipV="1">
            <a:off x="4098420" y="3160873"/>
            <a:ext cx="3397" cy="1186406"/>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Arrow Connector 43">
            <a:extLst>
              <a:ext uri="{FF2B5EF4-FFF2-40B4-BE49-F238E27FC236}">
                <a16:creationId xmlns:a16="http://schemas.microsoft.com/office/drawing/2014/main" xmlns="" id="{24F4A985-A952-4B38-ADCC-A04E0323E2D8}"/>
              </a:ext>
            </a:extLst>
          </p:cNvPr>
          <p:cNvCxnSpPr>
            <a:cxnSpLocks/>
            <a:stCxn id="11" idx="2"/>
          </p:cNvCxnSpPr>
          <p:nvPr/>
        </p:nvCxnSpPr>
        <p:spPr bwMode="auto">
          <a:xfrm>
            <a:off x="5437502" y="3153513"/>
            <a:ext cx="38932" cy="1755475"/>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Arrow Connector 45">
            <a:extLst>
              <a:ext uri="{FF2B5EF4-FFF2-40B4-BE49-F238E27FC236}">
                <a16:creationId xmlns:a16="http://schemas.microsoft.com/office/drawing/2014/main" xmlns="" id="{E6C30112-8BCD-4A53-8FAB-00CDF9F86A9B}"/>
              </a:ext>
            </a:extLst>
          </p:cNvPr>
          <p:cNvCxnSpPr>
            <a:cxnSpLocks/>
            <a:stCxn id="11" idx="2"/>
          </p:cNvCxnSpPr>
          <p:nvPr/>
        </p:nvCxnSpPr>
        <p:spPr bwMode="auto">
          <a:xfrm>
            <a:off x="5437502" y="3153513"/>
            <a:ext cx="242490" cy="925697"/>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Rectangle 85">
            <a:extLst>
              <a:ext uri="{FF2B5EF4-FFF2-40B4-BE49-F238E27FC236}">
                <a16:creationId xmlns:a16="http://schemas.microsoft.com/office/drawing/2014/main" xmlns="" id="{2592C66C-CFDA-4903-B80B-2C9D284C949E}"/>
              </a:ext>
            </a:extLst>
          </p:cNvPr>
          <p:cNvSpPr>
            <a:spLocks noChangeArrowheads="1"/>
          </p:cNvSpPr>
          <p:nvPr/>
        </p:nvSpPr>
        <p:spPr bwMode="auto">
          <a:xfrm>
            <a:off x="3264823" y="2326515"/>
            <a:ext cx="456614"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64" name="Rectangle 85">
            <a:extLst>
              <a:ext uri="{FF2B5EF4-FFF2-40B4-BE49-F238E27FC236}">
                <a16:creationId xmlns:a16="http://schemas.microsoft.com/office/drawing/2014/main" xmlns="" id="{5CE3E043-863E-4124-BDD0-D49E9901979F}"/>
              </a:ext>
            </a:extLst>
          </p:cNvPr>
          <p:cNvSpPr>
            <a:spLocks noChangeArrowheads="1"/>
          </p:cNvSpPr>
          <p:nvPr/>
        </p:nvSpPr>
        <p:spPr bwMode="auto">
          <a:xfrm>
            <a:off x="1053091" y="2339137"/>
            <a:ext cx="476539"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65" name="Rectangle 86">
            <a:extLst>
              <a:ext uri="{FF2B5EF4-FFF2-40B4-BE49-F238E27FC236}">
                <a16:creationId xmlns:a16="http://schemas.microsoft.com/office/drawing/2014/main" xmlns="" id="{56E2105A-C50F-4349-9CA5-512A39924E6D}"/>
              </a:ext>
            </a:extLst>
          </p:cNvPr>
          <p:cNvSpPr>
            <a:spLocks noChangeArrowheads="1"/>
          </p:cNvSpPr>
          <p:nvPr/>
        </p:nvSpPr>
        <p:spPr bwMode="auto">
          <a:xfrm>
            <a:off x="1091726" y="2519964"/>
            <a:ext cx="38472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400" dirty="0">
                <a:solidFill>
                  <a:srgbClr val="000000"/>
                </a:solidFill>
                <a:latin typeface="Calibri" panose="020F0502020204030204" pitchFamily="34" charset="0"/>
                <a:ea typeface="+mn-ea"/>
              </a:rPr>
              <a:t>Poll</a:t>
            </a:r>
          </a:p>
          <a:p>
            <a:pPr algn="ctr" defTabSz="914400">
              <a:buClrTx/>
              <a:buSzTx/>
              <a:buFontTx/>
              <a:buNone/>
              <a:defRPr/>
            </a:pPr>
            <a:r>
              <a:rPr lang="en-US" altLang="en-US" sz="1400" dirty="0">
                <a:solidFill>
                  <a:srgbClr val="000000"/>
                </a:solidFill>
                <a:latin typeface="Calibri" panose="020F0502020204030204" pitchFamily="34" charset="0"/>
                <a:ea typeface="+mn-ea"/>
              </a:rPr>
              <a:t> TF</a:t>
            </a:r>
          </a:p>
        </p:txBody>
      </p:sp>
      <p:sp>
        <p:nvSpPr>
          <p:cNvPr id="66" name="Rectangle 132">
            <a:extLst>
              <a:ext uri="{FF2B5EF4-FFF2-40B4-BE49-F238E27FC236}">
                <a16:creationId xmlns:a16="http://schemas.microsoft.com/office/drawing/2014/main" xmlns="" id="{EE1DF093-0538-458B-9755-3E0C4C5439B3}"/>
              </a:ext>
            </a:extLst>
          </p:cNvPr>
          <p:cNvSpPr>
            <a:spLocks noChangeArrowheads="1"/>
          </p:cNvSpPr>
          <p:nvPr/>
        </p:nvSpPr>
        <p:spPr bwMode="auto">
          <a:xfrm>
            <a:off x="1674391" y="3533007"/>
            <a:ext cx="277984"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67" name="Rectangle 132">
            <a:extLst>
              <a:ext uri="{FF2B5EF4-FFF2-40B4-BE49-F238E27FC236}">
                <a16:creationId xmlns:a16="http://schemas.microsoft.com/office/drawing/2014/main" xmlns="" id="{4B81C40A-102E-4C97-BEA1-CFE815E1ADF7}"/>
              </a:ext>
            </a:extLst>
          </p:cNvPr>
          <p:cNvSpPr>
            <a:spLocks noChangeArrowheads="1"/>
          </p:cNvSpPr>
          <p:nvPr/>
        </p:nvSpPr>
        <p:spPr bwMode="auto">
          <a:xfrm>
            <a:off x="1686263" y="4356538"/>
            <a:ext cx="277984"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69" name="Rectangle 133">
            <a:extLst>
              <a:ext uri="{FF2B5EF4-FFF2-40B4-BE49-F238E27FC236}">
                <a16:creationId xmlns:a16="http://schemas.microsoft.com/office/drawing/2014/main" xmlns="" id="{A249F3E0-9F94-4180-BE1A-3CF81DC6173F}"/>
              </a:ext>
            </a:extLst>
          </p:cNvPr>
          <p:cNvSpPr>
            <a:spLocks noChangeArrowheads="1"/>
          </p:cNvSpPr>
          <p:nvPr/>
        </p:nvSpPr>
        <p:spPr bwMode="auto">
          <a:xfrm>
            <a:off x="1725468" y="3664776"/>
            <a:ext cx="24119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buClrTx/>
              <a:buSzTx/>
              <a:buFontTx/>
              <a:buNone/>
              <a:defRPr/>
            </a:pPr>
            <a:r>
              <a:rPr lang="en-US" altLang="en-US" sz="1500" dirty="0">
                <a:solidFill>
                  <a:srgbClr val="000000"/>
                </a:solidFill>
                <a:latin typeface="Calibri" panose="020F0502020204030204" pitchFamily="34" charset="0"/>
                <a:ea typeface="+mn-ea"/>
              </a:rPr>
              <a:t>PR</a:t>
            </a:r>
            <a:endParaRPr lang="en-US" altLang="en-US" sz="1800" dirty="0">
              <a:solidFill>
                <a:srgbClr val="000000"/>
              </a:solidFill>
              <a:ea typeface="+mn-ea"/>
            </a:endParaRPr>
          </a:p>
        </p:txBody>
      </p:sp>
      <p:sp>
        <p:nvSpPr>
          <p:cNvPr id="70" name="Rectangle 133">
            <a:extLst>
              <a:ext uri="{FF2B5EF4-FFF2-40B4-BE49-F238E27FC236}">
                <a16:creationId xmlns:a16="http://schemas.microsoft.com/office/drawing/2014/main" xmlns="" id="{2C38F23E-1201-4A7F-A981-1B1AED079FC1}"/>
              </a:ext>
            </a:extLst>
          </p:cNvPr>
          <p:cNvSpPr>
            <a:spLocks noChangeArrowheads="1"/>
          </p:cNvSpPr>
          <p:nvPr/>
        </p:nvSpPr>
        <p:spPr bwMode="auto">
          <a:xfrm>
            <a:off x="1746760" y="4514380"/>
            <a:ext cx="24119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buClrTx/>
              <a:buSzTx/>
              <a:buFontTx/>
              <a:buNone/>
              <a:defRPr/>
            </a:pPr>
            <a:r>
              <a:rPr lang="en-US" altLang="en-US" sz="1500" dirty="0">
                <a:solidFill>
                  <a:srgbClr val="000000"/>
                </a:solidFill>
                <a:latin typeface="Calibri" panose="020F0502020204030204" pitchFamily="34" charset="0"/>
                <a:ea typeface="+mn-ea"/>
              </a:rPr>
              <a:t>PR</a:t>
            </a:r>
            <a:endParaRPr lang="en-US" altLang="en-US" sz="1800" dirty="0">
              <a:solidFill>
                <a:srgbClr val="000000"/>
              </a:solidFill>
              <a:ea typeface="+mn-ea"/>
            </a:endParaRPr>
          </a:p>
        </p:txBody>
      </p:sp>
      <p:sp>
        <p:nvSpPr>
          <p:cNvPr id="72" name="Rectangle 52">
            <a:extLst>
              <a:ext uri="{FF2B5EF4-FFF2-40B4-BE49-F238E27FC236}">
                <a16:creationId xmlns:a16="http://schemas.microsoft.com/office/drawing/2014/main" xmlns="" id="{F5B559FF-4016-4CCC-8242-370B99883062}"/>
              </a:ext>
            </a:extLst>
          </p:cNvPr>
          <p:cNvSpPr>
            <a:spLocks noChangeArrowheads="1"/>
          </p:cNvSpPr>
          <p:nvPr/>
        </p:nvSpPr>
        <p:spPr bwMode="auto">
          <a:xfrm>
            <a:off x="6443690" y="2329791"/>
            <a:ext cx="45722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73" name="Rectangle 52">
            <a:extLst>
              <a:ext uri="{FF2B5EF4-FFF2-40B4-BE49-F238E27FC236}">
                <a16:creationId xmlns:a16="http://schemas.microsoft.com/office/drawing/2014/main" xmlns="" id="{6F331C25-2F41-45FF-B891-227E1C2490CD}"/>
              </a:ext>
            </a:extLst>
          </p:cNvPr>
          <p:cNvSpPr>
            <a:spLocks noChangeArrowheads="1"/>
          </p:cNvSpPr>
          <p:nvPr/>
        </p:nvSpPr>
        <p:spPr bwMode="auto">
          <a:xfrm>
            <a:off x="7119090" y="3284241"/>
            <a:ext cx="536575" cy="788515"/>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90" name="Rectangle 52">
            <a:extLst>
              <a:ext uri="{FF2B5EF4-FFF2-40B4-BE49-F238E27FC236}">
                <a16:creationId xmlns:a16="http://schemas.microsoft.com/office/drawing/2014/main" xmlns="" id="{5B1E0989-DA06-4552-8770-6C4AD9AA77FF}"/>
              </a:ext>
            </a:extLst>
          </p:cNvPr>
          <p:cNvSpPr>
            <a:spLocks noChangeArrowheads="1"/>
          </p:cNvSpPr>
          <p:nvPr/>
        </p:nvSpPr>
        <p:spPr bwMode="auto">
          <a:xfrm>
            <a:off x="7135253" y="4136561"/>
            <a:ext cx="536575" cy="735841"/>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92" name="Rectangle 53">
            <a:extLst>
              <a:ext uri="{FF2B5EF4-FFF2-40B4-BE49-F238E27FC236}">
                <a16:creationId xmlns:a16="http://schemas.microsoft.com/office/drawing/2014/main" xmlns="" id="{EE898653-C426-4341-BD13-29E14C202D42}"/>
              </a:ext>
            </a:extLst>
          </p:cNvPr>
          <p:cNvSpPr>
            <a:spLocks noChangeArrowheads="1"/>
          </p:cNvSpPr>
          <p:nvPr/>
        </p:nvSpPr>
        <p:spPr bwMode="auto">
          <a:xfrm>
            <a:off x="6454022" y="2418689"/>
            <a:ext cx="436563"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100" dirty="0">
                <a:solidFill>
                  <a:srgbClr val="000000"/>
                </a:solidFill>
                <a:latin typeface="Calibri" panose="020F0502020204030204" pitchFamily="34" charset="0"/>
                <a:ea typeface="+mn-ea"/>
              </a:rPr>
              <a:t>iSTA to </a:t>
            </a:r>
            <a:r>
              <a:rPr lang="en-US" altLang="en-US" sz="1100" dirty="0" err="1">
                <a:solidFill>
                  <a:srgbClr val="000000"/>
                </a:solidFill>
                <a:latin typeface="Calibri" panose="020F0502020204030204" pitchFamily="34" charset="0"/>
                <a:ea typeface="+mn-ea"/>
              </a:rPr>
              <a:t>rSTA</a:t>
            </a:r>
            <a:endParaRPr lang="en-US" altLang="en-US" sz="1100" dirty="0">
              <a:solidFill>
                <a:srgbClr val="000000"/>
              </a:solidFill>
              <a:latin typeface="Calibri" panose="020F0502020204030204" pitchFamily="34" charset="0"/>
              <a:ea typeface="+mn-ea"/>
            </a:endParaRPr>
          </a:p>
          <a:p>
            <a:pPr algn="ctr" defTabSz="914400">
              <a:buClrTx/>
              <a:buSzTx/>
              <a:buFontTx/>
              <a:buNone/>
              <a:defRPr/>
            </a:pPr>
            <a:r>
              <a:rPr lang="en-US" altLang="en-US" sz="1100" dirty="0">
                <a:solidFill>
                  <a:srgbClr val="000000"/>
                </a:solidFill>
                <a:latin typeface="Calibri" panose="020F0502020204030204" pitchFamily="34" charset="0"/>
                <a:ea typeface="+mn-ea"/>
              </a:rPr>
              <a:t>LMR</a:t>
            </a:r>
          </a:p>
          <a:p>
            <a:pPr algn="ctr" defTabSz="914400">
              <a:buClrTx/>
              <a:buSzTx/>
              <a:buFontTx/>
              <a:buNone/>
              <a:defRPr/>
            </a:pPr>
            <a:r>
              <a:rPr lang="en-US" altLang="en-US" sz="1100" dirty="0">
                <a:solidFill>
                  <a:srgbClr val="000000"/>
                </a:solidFill>
                <a:latin typeface="Calibri" panose="020F0502020204030204" pitchFamily="34" charset="0"/>
                <a:ea typeface="+mn-ea"/>
              </a:rPr>
              <a:t>TF</a:t>
            </a:r>
            <a:endParaRPr lang="en-US" altLang="en-US" sz="1800" dirty="0">
              <a:solidFill>
                <a:srgbClr val="000000"/>
              </a:solidFill>
              <a:ea typeface="+mn-ea"/>
            </a:endParaRPr>
          </a:p>
        </p:txBody>
      </p:sp>
      <p:sp>
        <p:nvSpPr>
          <p:cNvPr id="93" name="Rectangle 52">
            <a:extLst>
              <a:ext uri="{FF2B5EF4-FFF2-40B4-BE49-F238E27FC236}">
                <a16:creationId xmlns:a16="http://schemas.microsoft.com/office/drawing/2014/main" xmlns="" id="{9EDAC50B-0260-4BEF-AE55-E730F6F08351}"/>
              </a:ext>
            </a:extLst>
          </p:cNvPr>
          <p:cNvSpPr>
            <a:spLocks noChangeArrowheads="1"/>
          </p:cNvSpPr>
          <p:nvPr/>
        </p:nvSpPr>
        <p:spPr bwMode="auto">
          <a:xfrm>
            <a:off x="5828047" y="2331315"/>
            <a:ext cx="45722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94" name="Rectangle 53">
            <a:extLst>
              <a:ext uri="{FF2B5EF4-FFF2-40B4-BE49-F238E27FC236}">
                <a16:creationId xmlns:a16="http://schemas.microsoft.com/office/drawing/2014/main" xmlns="" id="{0544C364-EDF9-492E-BE50-E71403FC1D2E}"/>
              </a:ext>
            </a:extLst>
          </p:cNvPr>
          <p:cNvSpPr>
            <a:spLocks noChangeArrowheads="1"/>
          </p:cNvSpPr>
          <p:nvPr/>
        </p:nvSpPr>
        <p:spPr bwMode="auto">
          <a:xfrm>
            <a:off x="5848278" y="2357532"/>
            <a:ext cx="43787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200" dirty="0" err="1">
                <a:solidFill>
                  <a:srgbClr val="000000"/>
                </a:solidFill>
                <a:latin typeface="Calibri" panose="020F0502020204030204" pitchFamily="34" charset="0"/>
                <a:ea typeface="+mn-ea"/>
              </a:rPr>
              <a:t>rSTA</a:t>
            </a:r>
            <a:r>
              <a:rPr lang="en-US" altLang="en-US" sz="1200" dirty="0">
                <a:solidFill>
                  <a:srgbClr val="000000"/>
                </a:solidFill>
                <a:latin typeface="Calibri" panose="020F0502020204030204" pitchFamily="34" charset="0"/>
                <a:ea typeface="+mn-ea"/>
              </a:rPr>
              <a:t> to</a:t>
            </a:r>
          </a:p>
          <a:p>
            <a:pPr algn="ctr" defTabSz="914400">
              <a:buClrTx/>
              <a:buSzTx/>
              <a:buFontTx/>
              <a:buNone/>
              <a:defRPr/>
            </a:pPr>
            <a:r>
              <a:rPr lang="en-US" altLang="en-US" sz="1200" dirty="0">
                <a:solidFill>
                  <a:srgbClr val="000000"/>
                </a:solidFill>
                <a:latin typeface="Calibri" panose="020F0502020204030204" pitchFamily="34" charset="0"/>
                <a:ea typeface="+mn-ea"/>
              </a:rPr>
              <a:t>iSTA</a:t>
            </a:r>
          </a:p>
          <a:p>
            <a:pPr algn="ctr" defTabSz="914400">
              <a:buClrTx/>
              <a:buSzTx/>
              <a:buFontTx/>
              <a:buNone/>
              <a:defRPr/>
            </a:pPr>
            <a:r>
              <a:rPr lang="en-US" altLang="en-US" sz="1200" dirty="0">
                <a:solidFill>
                  <a:srgbClr val="000000"/>
                </a:solidFill>
                <a:latin typeface="Calibri" panose="020F0502020204030204" pitchFamily="34" charset="0"/>
                <a:ea typeface="+mn-ea"/>
              </a:rPr>
              <a:t>LMR</a:t>
            </a:r>
            <a:endParaRPr lang="en-US" altLang="en-US" sz="1500" dirty="0">
              <a:solidFill>
                <a:srgbClr val="000000"/>
              </a:solidFill>
              <a:latin typeface="Calibri" panose="020F0502020204030204" pitchFamily="34" charset="0"/>
              <a:ea typeface="+mn-ea"/>
            </a:endParaRPr>
          </a:p>
        </p:txBody>
      </p:sp>
      <p:sp>
        <p:nvSpPr>
          <p:cNvPr id="96" name="Rectangle 86">
            <a:extLst>
              <a:ext uri="{FF2B5EF4-FFF2-40B4-BE49-F238E27FC236}">
                <a16:creationId xmlns:a16="http://schemas.microsoft.com/office/drawing/2014/main" xmlns="" id="{6552E1E5-EFEE-498A-8BB4-D8AD885EC59A}"/>
              </a:ext>
            </a:extLst>
          </p:cNvPr>
          <p:cNvSpPr>
            <a:spLocks noChangeArrowheads="1"/>
          </p:cNvSpPr>
          <p:nvPr/>
        </p:nvSpPr>
        <p:spPr bwMode="auto">
          <a:xfrm>
            <a:off x="3321164" y="2442209"/>
            <a:ext cx="384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050" dirty="0">
                <a:solidFill>
                  <a:srgbClr val="000000"/>
                </a:solidFill>
                <a:latin typeface="Calibri" panose="020F0502020204030204" pitchFamily="34" charset="0"/>
                <a:ea typeface="+mn-ea"/>
              </a:rPr>
              <a:t> </a:t>
            </a:r>
            <a:r>
              <a:rPr lang="en-US" altLang="en-US" sz="1400" dirty="0">
                <a:solidFill>
                  <a:srgbClr val="000000"/>
                </a:solidFill>
                <a:latin typeface="Calibri" panose="020F0502020204030204" pitchFamily="34" charset="0"/>
                <a:ea typeface="+mn-ea"/>
              </a:rPr>
              <a:t>UL</a:t>
            </a:r>
          </a:p>
          <a:p>
            <a:pPr algn="ctr" defTabSz="914400">
              <a:buClrTx/>
              <a:buSzTx/>
              <a:buFontTx/>
              <a:buNone/>
              <a:defRPr/>
            </a:pPr>
            <a:r>
              <a:rPr lang="en-US" altLang="en-US" sz="1400" dirty="0">
                <a:solidFill>
                  <a:srgbClr val="000000"/>
                </a:solidFill>
                <a:latin typeface="Calibri" panose="020F0502020204030204" pitchFamily="34" charset="0"/>
                <a:ea typeface="+mn-ea"/>
              </a:rPr>
              <a:t>NDP</a:t>
            </a:r>
          </a:p>
          <a:p>
            <a:pPr algn="ctr" defTabSz="914400">
              <a:buClrTx/>
              <a:buSzTx/>
              <a:buFontTx/>
              <a:buNone/>
              <a:defRPr/>
            </a:pPr>
            <a:r>
              <a:rPr lang="en-US" altLang="en-US" sz="1400" dirty="0">
                <a:solidFill>
                  <a:srgbClr val="000000"/>
                </a:solidFill>
                <a:latin typeface="Calibri" panose="020F0502020204030204" pitchFamily="34" charset="0"/>
                <a:ea typeface="+mn-ea"/>
              </a:rPr>
              <a:t>TF </a:t>
            </a:r>
            <a:endParaRPr lang="en-US" altLang="en-US" sz="2000" dirty="0">
              <a:solidFill>
                <a:srgbClr val="000000"/>
              </a:solidFill>
              <a:ea typeface="+mn-ea"/>
            </a:endParaRPr>
          </a:p>
        </p:txBody>
      </p:sp>
      <p:sp>
        <p:nvSpPr>
          <p:cNvPr id="98" name="Rectangle 133">
            <a:extLst>
              <a:ext uri="{FF2B5EF4-FFF2-40B4-BE49-F238E27FC236}">
                <a16:creationId xmlns:a16="http://schemas.microsoft.com/office/drawing/2014/main" xmlns="" id="{3091DDAE-E704-4C4A-91DD-B177F6500ADD}"/>
              </a:ext>
            </a:extLst>
          </p:cNvPr>
          <p:cNvSpPr>
            <a:spLocks noChangeArrowheads="1"/>
          </p:cNvSpPr>
          <p:nvPr/>
        </p:nvSpPr>
        <p:spPr bwMode="auto">
          <a:xfrm>
            <a:off x="7168302" y="3378296"/>
            <a:ext cx="4381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200" dirty="0">
                <a:solidFill>
                  <a:srgbClr val="000000"/>
                </a:solidFill>
                <a:latin typeface="Calibri" panose="020F0502020204030204" pitchFamily="34" charset="0"/>
                <a:ea typeface="+mn-ea"/>
              </a:rPr>
              <a:t>iSTA to </a:t>
            </a:r>
            <a:r>
              <a:rPr lang="en-US" altLang="en-US" sz="1200" dirty="0" err="1">
                <a:solidFill>
                  <a:srgbClr val="000000"/>
                </a:solidFill>
                <a:latin typeface="Calibri" panose="020F0502020204030204" pitchFamily="34" charset="0"/>
                <a:ea typeface="+mn-ea"/>
              </a:rPr>
              <a:t>rSTA</a:t>
            </a:r>
            <a:endParaRPr lang="en-US" altLang="en-US" sz="1200" dirty="0">
              <a:solidFill>
                <a:srgbClr val="000000"/>
              </a:solidFill>
              <a:latin typeface="Calibri" panose="020F0502020204030204" pitchFamily="34" charset="0"/>
              <a:ea typeface="+mn-ea"/>
            </a:endParaRPr>
          </a:p>
          <a:p>
            <a:pPr algn="ctr" defTabSz="914400">
              <a:buClrTx/>
              <a:buSzTx/>
              <a:buFontTx/>
              <a:buNone/>
              <a:defRPr/>
            </a:pPr>
            <a:r>
              <a:rPr lang="en-US" altLang="en-US" sz="1200" dirty="0">
                <a:solidFill>
                  <a:srgbClr val="000000"/>
                </a:solidFill>
                <a:latin typeface="Calibri" panose="020F0502020204030204" pitchFamily="34" charset="0"/>
                <a:ea typeface="+mn-ea"/>
              </a:rPr>
              <a:t>LMR</a:t>
            </a:r>
            <a:endParaRPr lang="en-US" altLang="en-US" sz="1400" dirty="0">
              <a:solidFill>
                <a:srgbClr val="000000"/>
              </a:solidFill>
              <a:latin typeface="Calibri" panose="020F0502020204030204" pitchFamily="34" charset="0"/>
              <a:ea typeface="+mn-ea"/>
            </a:endParaRPr>
          </a:p>
        </p:txBody>
      </p:sp>
      <p:sp>
        <p:nvSpPr>
          <p:cNvPr id="100" name="Rectangle 52">
            <a:extLst>
              <a:ext uri="{FF2B5EF4-FFF2-40B4-BE49-F238E27FC236}">
                <a16:creationId xmlns:a16="http://schemas.microsoft.com/office/drawing/2014/main" xmlns="" id="{B825992D-8FFE-4C8D-AB76-074DAC271B0F}"/>
              </a:ext>
            </a:extLst>
          </p:cNvPr>
          <p:cNvSpPr>
            <a:spLocks noChangeArrowheads="1"/>
          </p:cNvSpPr>
          <p:nvPr/>
        </p:nvSpPr>
        <p:spPr bwMode="auto">
          <a:xfrm>
            <a:off x="7727635" y="2313781"/>
            <a:ext cx="457228" cy="834392"/>
          </a:xfrm>
          <a:prstGeom prst="rect">
            <a:avLst/>
          </a:prstGeom>
          <a:solidFill>
            <a:srgbClr val="FF9900"/>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dirty="0">
              <a:solidFill>
                <a:srgbClr val="000000"/>
              </a:solidFill>
              <a:latin typeface="Times New Roman" pitchFamily="18" charset="0"/>
              <a:ea typeface="+mn-ea"/>
            </a:endParaRPr>
          </a:p>
        </p:txBody>
      </p:sp>
      <p:sp>
        <p:nvSpPr>
          <p:cNvPr id="101" name="Rectangle 52">
            <a:extLst>
              <a:ext uri="{FF2B5EF4-FFF2-40B4-BE49-F238E27FC236}">
                <a16:creationId xmlns:a16="http://schemas.microsoft.com/office/drawing/2014/main" xmlns="" id="{6A5EFF42-55EA-4E4C-8A2E-CC2E46F59428}"/>
              </a:ext>
            </a:extLst>
          </p:cNvPr>
          <p:cNvSpPr>
            <a:spLocks noChangeArrowheads="1"/>
          </p:cNvSpPr>
          <p:nvPr/>
        </p:nvSpPr>
        <p:spPr bwMode="auto">
          <a:xfrm>
            <a:off x="8289880" y="2313781"/>
            <a:ext cx="457228" cy="834392"/>
          </a:xfrm>
          <a:prstGeom prst="rect">
            <a:avLst/>
          </a:prstGeom>
          <a:solidFill>
            <a:srgbClr val="FF9900"/>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102" name="Rectangle 53">
            <a:extLst>
              <a:ext uri="{FF2B5EF4-FFF2-40B4-BE49-F238E27FC236}">
                <a16:creationId xmlns:a16="http://schemas.microsoft.com/office/drawing/2014/main" xmlns="" id="{5352F5BD-2B72-445C-AB3D-5FA839C095DF}"/>
              </a:ext>
            </a:extLst>
          </p:cNvPr>
          <p:cNvSpPr>
            <a:spLocks noChangeArrowheads="1"/>
          </p:cNvSpPr>
          <p:nvPr/>
        </p:nvSpPr>
        <p:spPr bwMode="auto">
          <a:xfrm>
            <a:off x="7790369" y="2405758"/>
            <a:ext cx="3590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400" dirty="0">
                <a:solidFill>
                  <a:srgbClr val="000000"/>
                </a:solidFill>
                <a:latin typeface="Calibri" panose="020F0502020204030204" pitchFamily="34" charset="0"/>
                <a:ea typeface="+mn-ea"/>
              </a:rPr>
              <a:t>LCI, DL LMR</a:t>
            </a:r>
          </a:p>
        </p:txBody>
      </p:sp>
      <p:sp>
        <p:nvSpPr>
          <p:cNvPr id="103" name="Rectangle 53">
            <a:extLst>
              <a:ext uri="{FF2B5EF4-FFF2-40B4-BE49-F238E27FC236}">
                <a16:creationId xmlns:a16="http://schemas.microsoft.com/office/drawing/2014/main" xmlns="" id="{FCEC3ACA-D71B-4FD1-ACB9-3DD0AB53031F}"/>
              </a:ext>
            </a:extLst>
          </p:cNvPr>
          <p:cNvSpPr>
            <a:spLocks noChangeArrowheads="1"/>
          </p:cNvSpPr>
          <p:nvPr/>
        </p:nvSpPr>
        <p:spPr bwMode="auto">
          <a:xfrm>
            <a:off x="8315879" y="2470150"/>
            <a:ext cx="431229"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600" dirty="0">
                <a:solidFill>
                  <a:srgbClr val="000000"/>
                </a:solidFill>
                <a:latin typeface="Calibri" panose="020F0502020204030204" pitchFamily="34" charset="0"/>
                <a:ea typeface="+mn-ea"/>
              </a:rPr>
              <a:t> UL LMR</a:t>
            </a:r>
          </a:p>
        </p:txBody>
      </p:sp>
      <p:sp>
        <p:nvSpPr>
          <p:cNvPr id="68" name="Rectangle 133">
            <a:extLst>
              <a:ext uri="{FF2B5EF4-FFF2-40B4-BE49-F238E27FC236}">
                <a16:creationId xmlns:a16="http://schemas.microsoft.com/office/drawing/2014/main" xmlns="" id="{30A05A1E-3EF9-4239-B1F4-F901DEAA1F79}"/>
              </a:ext>
            </a:extLst>
          </p:cNvPr>
          <p:cNvSpPr>
            <a:spLocks noChangeArrowheads="1"/>
          </p:cNvSpPr>
          <p:nvPr/>
        </p:nvSpPr>
        <p:spPr bwMode="auto">
          <a:xfrm>
            <a:off x="7184465" y="4203666"/>
            <a:ext cx="4381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200" dirty="0">
                <a:solidFill>
                  <a:srgbClr val="000000"/>
                </a:solidFill>
                <a:latin typeface="Calibri" panose="020F0502020204030204" pitchFamily="34" charset="0"/>
                <a:ea typeface="+mn-ea"/>
              </a:rPr>
              <a:t>iSTA to </a:t>
            </a:r>
            <a:r>
              <a:rPr lang="en-US" altLang="en-US" sz="1200" dirty="0" err="1">
                <a:solidFill>
                  <a:srgbClr val="000000"/>
                </a:solidFill>
                <a:latin typeface="Calibri" panose="020F0502020204030204" pitchFamily="34" charset="0"/>
                <a:ea typeface="+mn-ea"/>
              </a:rPr>
              <a:t>rSTA</a:t>
            </a:r>
            <a:endParaRPr lang="en-US" altLang="en-US" sz="1200" dirty="0">
              <a:solidFill>
                <a:srgbClr val="000000"/>
              </a:solidFill>
              <a:latin typeface="Calibri" panose="020F0502020204030204" pitchFamily="34" charset="0"/>
              <a:ea typeface="+mn-ea"/>
            </a:endParaRPr>
          </a:p>
          <a:p>
            <a:pPr algn="ctr" defTabSz="914400">
              <a:buClrTx/>
              <a:buSzTx/>
              <a:buFontTx/>
              <a:buNone/>
              <a:defRPr/>
            </a:pPr>
            <a:r>
              <a:rPr lang="en-US" altLang="en-US" sz="1200" dirty="0">
                <a:solidFill>
                  <a:srgbClr val="000000"/>
                </a:solidFill>
                <a:latin typeface="Calibri" panose="020F0502020204030204" pitchFamily="34" charset="0"/>
                <a:ea typeface="+mn-ea"/>
              </a:rPr>
              <a:t>LMR</a:t>
            </a:r>
            <a:endParaRPr lang="en-US" altLang="en-US" sz="1400" dirty="0">
              <a:solidFill>
                <a:srgbClr val="000000"/>
              </a:solidFill>
              <a:latin typeface="Calibri" panose="020F0502020204030204" pitchFamily="34" charset="0"/>
              <a:ea typeface="+mn-ea"/>
            </a:endParaRPr>
          </a:p>
        </p:txBody>
      </p:sp>
      <p:sp>
        <p:nvSpPr>
          <p:cNvPr id="82" name="TextBox 81">
            <a:extLst>
              <a:ext uri="{FF2B5EF4-FFF2-40B4-BE49-F238E27FC236}">
                <a16:creationId xmlns:a16="http://schemas.microsoft.com/office/drawing/2014/main" xmlns="" id="{1F07F36B-A5EE-4F99-8481-5CE15544FB0E}"/>
              </a:ext>
            </a:extLst>
          </p:cNvPr>
          <p:cNvSpPr txBox="1"/>
          <p:nvPr/>
        </p:nvSpPr>
        <p:spPr>
          <a:xfrm>
            <a:off x="6885550" y="4988796"/>
            <a:ext cx="1031919" cy="646331"/>
          </a:xfrm>
          <a:prstGeom prst="rect">
            <a:avLst/>
          </a:prstGeom>
          <a:noFill/>
        </p:spPr>
        <p:txBody>
          <a:bodyPr wrap="square" rtlCol="0">
            <a:spAutoFit/>
          </a:bodyPr>
          <a:lstStyle/>
          <a:p>
            <a:pPr algn="ctr" defTabSz="914400">
              <a:buClrTx/>
              <a:buSzTx/>
              <a:buFontTx/>
              <a:buNone/>
              <a:defRPr/>
            </a:pPr>
            <a:r>
              <a:rPr lang="en-US" sz="1200" dirty="0">
                <a:solidFill>
                  <a:srgbClr val="FF0000"/>
                </a:solidFill>
                <a:latin typeface="Times New Roman" pitchFamily="18" charset="0"/>
                <a:ea typeface="+mn-ea"/>
              </a:rPr>
              <a:t>I</a:t>
            </a:r>
            <a:r>
              <a:rPr lang="en-US" sz="1200" dirty="0" smtClean="0">
                <a:solidFill>
                  <a:srgbClr val="FF0000"/>
                </a:solidFill>
                <a:latin typeface="Times New Roman" pitchFamily="18" charset="0"/>
                <a:ea typeface="+mn-ea"/>
              </a:rPr>
              <a:t>STA reports </a:t>
            </a:r>
            <a:endParaRPr lang="en-US" sz="1200" dirty="0">
              <a:solidFill>
                <a:srgbClr val="FF0000"/>
              </a:solidFill>
              <a:latin typeface="Times New Roman" pitchFamily="18" charset="0"/>
              <a:ea typeface="+mn-ea"/>
            </a:endParaRPr>
          </a:p>
          <a:p>
            <a:pPr algn="ctr" defTabSz="914400">
              <a:buClrTx/>
              <a:buSzTx/>
              <a:buFontTx/>
              <a:buNone/>
              <a:defRPr/>
            </a:pPr>
            <a:r>
              <a:rPr lang="en-US" sz="1200" dirty="0" smtClean="0">
                <a:solidFill>
                  <a:srgbClr val="FF0000"/>
                </a:solidFill>
                <a:latin typeface="Times New Roman" pitchFamily="18" charset="0"/>
                <a:ea typeface="+mn-ea"/>
              </a:rPr>
              <a:t>PS-TOAs </a:t>
            </a:r>
          </a:p>
          <a:p>
            <a:pPr algn="ctr" defTabSz="914400">
              <a:buClrTx/>
              <a:buSzTx/>
              <a:buFontTx/>
              <a:buNone/>
              <a:defRPr/>
            </a:pPr>
            <a:endParaRPr lang="en-US" sz="1200" dirty="0">
              <a:solidFill>
                <a:srgbClr val="FF0000"/>
              </a:solidFill>
              <a:latin typeface="Times New Roman" pitchFamily="18" charset="0"/>
              <a:ea typeface="+mn-ea"/>
            </a:endParaRPr>
          </a:p>
        </p:txBody>
      </p:sp>
      <p:sp>
        <p:nvSpPr>
          <p:cNvPr id="55" name="TextBox 54">
            <a:extLst>
              <a:ext uri="{FF2B5EF4-FFF2-40B4-BE49-F238E27FC236}">
                <a16:creationId xmlns:a16="http://schemas.microsoft.com/office/drawing/2014/main" xmlns="" id="{1F07F36B-A5EE-4F99-8481-5CE15544FB0E}"/>
              </a:ext>
            </a:extLst>
          </p:cNvPr>
          <p:cNvSpPr txBox="1"/>
          <p:nvPr/>
        </p:nvSpPr>
        <p:spPr>
          <a:xfrm>
            <a:off x="4025469" y="5105492"/>
            <a:ext cx="1092496" cy="1015663"/>
          </a:xfrm>
          <a:prstGeom prst="rect">
            <a:avLst/>
          </a:prstGeom>
          <a:noFill/>
        </p:spPr>
        <p:txBody>
          <a:bodyPr wrap="square" rtlCol="0">
            <a:spAutoFit/>
          </a:bodyPr>
          <a:lstStyle/>
          <a:p>
            <a:pPr algn="ctr" defTabSz="914400">
              <a:buClrTx/>
              <a:buSzTx/>
              <a:buFontTx/>
              <a:buNone/>
              <a:defRPr/>
            </a:pPr>
            <a:r>
              <a:rPr lang="en-US" sz="1200" dirty="0" smtClean="0">
                <a:solidFill>
                  <a:srgbClr val="FF0000"/>
                </a:solidFill>
                <a:latin typeface="Times New Roman" pitchFamily="18" charset="0"/>
                <a:ea typeface="+mn-ea"/>
              </a:rPr>
              <a:t>RSTA starts computing the PS-TOA for the last ISTA</a:t>
            </a:r>
            <a:endParaRPr lang="en-US" sz="1200" dirty="0">
              <a:solidFill>
                <a:srgbClr val="FF0000"/>
              </a:solidFill>
              <a:latin typeface="Times New Roman" pitchFamily="18" charset="0"/>
              <a:ea typeface="+mn-ea"/>
            </a:endParaRPr>
          </a:p>
          <a:p>
            <a:pPr algn="ctr" defTabSz="914400">
              <a:buClrTx/>
              <a:buSzTx/>
              <a:buFontTx/>
              <a:buNone/>
              <a:defRPr/>
            </a:pPr>
            <a:endParaRPr lang="en-US" sz="1200" dirty="0">
              <a:solidFill>
                <a:srgbClr val="000000"/>
              </a:solidFill>
              <a:latin typeface="Times New Roman" pitchFamily="18" charset="0"/>
              <a:ea typeface="+mn-ea"/>
            </a:endParaRPr>
          </a:p>
        </p:txBody>
      </p:sp>
      <p:cxnSp>
        <p:nvCxnSpPr>
          <p:cNvPr id="3" name="Straight Arrow Connector 2"/>
          <p:cNvCxnSpPr/>
          <p:nvPr/>
        </p:nvCxnSpPr>
        <p:spPr bwMode="auto">
          <a:xfrm flipH="1" flipV="1">
            <a:off x="4207543" y="3237850"/>
            <a:ext cx="364174" cy="180575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Curved Down Arrow 6"/>
          <p:cNvSpPr/>
          <p:nvPr/>
        </p:nvSpPr>
        <p:spPr bwMode="auto">
          <a:xfrm>
            <a:off x="4250239" y="1968516"/>
            <a:ext cx="3618907" cy="297014"/>
          </a:xfrm>
          <a:prstGeom prst="curved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mtClean="0">
              <a:solidFill>
                <a:srgbClr val="FFFFFF"/>
              </a:solidFill>
              <a:ea typeface="+mn-ea"/>
            </a:endParaRPr>
          </a:p>
        </p:txBody>
      </p:sp>
      <p:sp>
        <p:nvSpPr>
          <p:cNvPr id="60" name="TextBox 59">
            <a:extLst>
              <a:ext uri="{FF2B5EF4-FFF2-40B4-BE49-F238E27FC236}">
                <a16:creationId xmlns:a16="http://schemas.microsoft.com/office/drawing/2014/main" xmlns="" id="{1F07F36B-A5EE-4F99-8481-5CE15544FB0E}"/>
              </a:ext>
            </a:extLst>
          </p:cNvPr>
          <p:cNvSpPr txBox="1"/>
          <p:nvPr/>
        </p:nvSpPr>
        <p:spPr>
          <a:xfrm>
            <a:off x="2961367" y="1490391"/>
            <a:ext cx="4144783" cy="461665"/>
          </a:xfrm>
          <a:prstGeom prst="rect">
            <a:avLst/>
          </a:prstGeom>
          <a:noFill/>
        </p:spPr>
        <p:txBody>
          <a:bodyPr wrap="square" rtlCol="0">
            <a:spAutoFit/>
          </a:bodyPr>
          <a:lstStyle/>
          <a:p>
            <a:pPr algn="ctr" defTabSz="914400">
              <a:buClrTx/>
              <a:buSzTx/>
              <a:buFontTx/>
              <a:buNone/>
              <a:defRPr/>
            </a:pPr>
            <a:r>
              <a:rPr lang="en-US" sz="1200" dirty="0" smtClean="0">
                <a:solidFill>
                  <a:srgbClr val="FF0000"/>
                </a:solidFill>
                <a:latin typeface="Times New Roman" pitchFamily="18" charset="0"/>
                <a:ea typeface="+mn-ea"/>
              </a:rPr>
              <a:t>Measurement of (last) ISTA’s PS-TOA and reporting in the </a:t>
            </a:r>
            <a:r>
              <a:rPr lang="en-US" sz="1200" dirty="0" err="1" smtClean="0">
                <a:solidFill>
                  <a:srgbClr val="FF0000"/>
                </a:solidFill>
                <a:latin typeface="Times New Roman" pitchFamily="18" charset="0"/>
                <a:ea typeface="+mn-ea"/>
              </a:rPr>
              <a:t>rSTA</a:t>
            </a:r>
            <a:r>
              <a:rPr lang="en-US" sz="1200" dirty="0" smtClean="0">
                <a:solidFill>
                  <a:srgbClr val="FF0000"/>
                </a:solidFill>
                <a:latin typeface="Times New Roman" pitchFamily="18" charset="0"/>
                <a:ea typeface="+mn-ea"/>
              </a:rPr>
              <a:t> to </a:t>
            </a:r>
            <a:r>
              <a:rPr lang="en-US" sz="1200" dirty="0" err="1" smtClean="0">
                <a:solidFill>
                  <a:srgbClr val="FF0000"/>
                </a:solidFill>
                <a:latin typeface="Times New Roman" pitchFamily="18" charset="0"/>
                <a:ea typeface="+mn-ea"/>
              </a:rPr>
              <a:t>iSTA</a:t>
            </a:r>
            <a:r>
              <a:rPr lang="en-US" sz="1200" dirty="0" smtClean="0">
                <a:solidFill>
                  <a:srgbClr val="FF0000"/>
                </a:solidFill>
                <a:latin typeface="Times New Roman" pitchFamily="18" charset="0"/>
                <a:ea typeface="+mn-ea"/>
              </a:rPr>
              <a:t> LMR and Primus broadcast frame.</a:t>
            </a:r>
            <a:endParaRPr lang="en-US" sz="1200" dirty="0">
              <a:solidFill>
                <a:srgbClr val="FF0000"/>
              </a:solidFill>
              <a:latin typeface="Times New Roman" pitchFamily="18" charset="0"/>
              <a:ea typeface="+mn-ea"/>
            </a:endParaRPr>
          </a:p>
        </p:txBody>
      </p:sp>
      <p:sp>
        <p:nvSpPr>
          <p:cNvPr id="61" name="TextBox 60">
            <a:extLst>
              <a:ext uri="{FF2B5EF4-FFF2-40B4-BE49-F238E27FC236}">
                <a16:creationId xmlns:a16="http://schemas.microsoft.com/office/drawing/2014/main" xmlns="" id="{1F07F36B-A5EE-4F99-8481-5CE15544FB0E}"/>
              </a:ext>
            </a:extLst>
          </p:cNvPr>
          <p:cNvSpPr txBox="1"/>
          <p:nvPr/>
        </p:nvSpPr>
        <p:spPr>
          <a:xfrm>
            <a:off x="7724580" y="5017326"/>
            <a:ext cx="780992" cy="830997"/>
          </a:xfrm>
          <a:prstGeom prst="rect">
            <a:avLst/>
          </a:prstGeom>
          <a:noFill/>
        </p:spPr>
        <p:txBody>
          <a:bodyPr wrap="square" rtlCol="0">
            <a:spAutoFit/>
          </a:bodyPr>
          <a:lstStyle/>
          <a:p>
            <a:pPr algn="ctr" defTabSz="914400">
              <a:buClrTx/>
              <a:buSzTx/>
              <a:buFontTx/>
              <a:buNone/>
              <a:defRPr/>
            </a:pPr>
            <a:r>
              <a:rPr lang="en-US" sz="1200" dirty="0" smtClean="0">
                <a:solidFill>
                  <a:srgbClr val="FF0000"/>
                </a:solidFill>
                <a:latin typeface="Times New Roman" pitchFamily="18" charset="0"/>
                <a:ea typeface="+mn-ea"/>
              </a:rPr>
              <a:t>RSTA reports  ISTAs’  PS-TOA</a:t>
            </a:r>
            <a:endParaRPr lang="en-US" sz="1200" dirty="0">
              <a:solidFill>
                <a:srgbClr val="FF0000"/>
              </a:solidFill>
              <a:latin typeface="Times New Roman" pitchFamily="18" charset="0"/>
              <a:ea typeface="+mn-ea"/>
            </a:endParaRPr>
          </a:p>
        </p:txBody>
      </p:sp>
      <p:sp>
        <p:nvSpPr>
          <p:cNvPr id="71" name="TextBox 70">
            <a:extLst>
              <a:ext uri="{FF2B5EF4-FFF2-40B4-BE49-F238E27FC236}">
                <a16:creationId xmlns:a16="http://schemas.microsoft.com/office/drawing/2014/main" xmlns="" id="{1F07F36B-A5EE-4F99-8481-5CE15544FB0E}"/>
              </a:ext>
            </a:extLst>
          </p:cNvPr>
          <p:cNvSpPr txBox="1"/>
          <p:nvPr/>
        </p:nvSpPr>
        <p:spPr>
          <a:xfrm>
            <a:off x="5194218" y="5121032"/>
            <a:ext cx="886784" cy="646331"/>
          </a:xfrm>
          <a:prstGeom prst="rect">
            <a:avLst/>
          </a:prstGeom>
          <a:noFill/>
        </p:spPr>
        <p:txBody>
          <a:bodyPr wrap="square" rtlCol="0">
            <a:spAutoFit/>
          </a:bodyPr>
          <a:lstStyle/>
          <a:p>
            <a:pPr algn="ctr" defTabSz="914400">
              <a:buClrTx/>
              <a:buSzTx/>
              <a:buFontTx/>
              <a:buNone/>
              <a:defRPr/>
            </a:pPr>
            <a:r>
              <a:rPr lang="en-US" sz="1200" dirty="0" smtClean="0">
                <a:solidFill>
                  <a:srgbClr val="FF0000"/>
                </a:solidFill>
                <a:latin typeface="Times New Roman" pitchFamily="18" charset="0"/>
                <a:ea typeface="+mn-ea"/>
              </a:rPr>
              <a:t>ISTAs measures </a:t>
            </a:r>
            <a:endParaRPr lang="en-US" sz="1200" dirty="0">
              <a:solidFill>
                <a:srgbClr val="FF0000"/>
              </a:solidFill>
              <a:latin typeface="Times New Roman" pitchFamily="18" charset="0"/>
              <a:ea typeface="+mn-ea"/>
            </a:endParaRPr>
          </a:p>
          <a:p>
            <a:pPr algn="ctr" defTabSz="914400">
              <a:buClrTx/>
              <a:buSzTx/>
              <a:buFontTx/>
              <a:buNone/>
              <a:defRPr/>
            </a:pPr>
            <a:r>
              <a:rPr lang="en-US" sz="1200" dirty="0" smtClean="0">
                <a:solidFill>
                  <a:srgbClr val="FF0000"/>
                </a:solidFill>
                <a:latin typeface="Times New Roman" pitchFamily="18" charset="0"/>
                <a:ea typeface="+mn-ea"/>
              </a:rPr>
              <a:t>PS-TOAs</a:t>
            </a:r>
          </a:p>
        </p:txBody>
      </p:sp>
      <p:sp>
        <p:nvSpPr>
          <p:cNvPr id="2" name="Curved Up Arrow 1"/>
          <p:cNvSpPr/>
          <p:nvPr/>
        </p:nvSpPr>
        <p:spPr bwMode="auto">
          <a:xfrm>
            <a:off x="5764794" y="6047309"/>
            <a:ext cx="1544750" cy="241328"/>
          </a:xfrm>
          <a:prstGeom prst="curvedUp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mtClean="0">
              <a:solidFill>
                <a:srgbClr val="FFFFFF"/>
              </a:solidFill>
              <a:ea typeface="+mn-ea"/>
            </a:endParaRPr>
          </a:p>
        </p:txBody>
      </p:sp>
      <p:cxnSp>
        <p:nvCxnSpPr>
          <p:cNvPr id="18" name="Straight Arrow Connector 17"/>
          <p:cNvCxnSpPr>
            <a:endCxn id="21" idx="1"/>
          </p:cNvCxnSpPr>
          <p:nvPr/>
        </p:nvCxnSpPr>
        <p:spPr bwMode="auto">
          <a:xfrm flipH="1" flipV="1">
            <a:off x="7983579" y="3296588"/>
            <a:ext cx="121226" cy="168926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TextBox 61">
            <a:extLst>
              <a:ext uri="{FF2B5EF4-FFF2-40B4-BE49-F238E27FC236}">
                <a16:creationId xmlns="" xmlns:a16="http://schemas.microsoft.com/office/drawing/2014/main" id="{1F07F36B-A5EE-4F99-8481-5CE15544FB0E}"/>
              </a:ext>
            </a:extLst>
          </p:cNvPr>
          <p:cNvSpPr txBox="1"/>
          <p:nvPr/>
        </p:nvSpPr>
        <p:spPr>
          <a:xfrm>
            <a:off x="7654890" y="1046099"/>
            <a:ext cx="1135682" cy="1015663"/>
          </a:xfrm>
          <a:prstGeom prst="rect">
            <a:avLst/>
          </a:prstGeom>
          <a:noFill/>
        </p:spPr>
        <p:txBody>
          <a:bodyPr wrap="square" rtlCol="0">
            <a:spAutoFit/>
          </a:bodyPr>
          <a:lstStyle/>
          <a:p>
            <a:pPr algn="ctr" defTabSz="914400">
              <a:buClrTx/>
              <a:buSzTx/>
              <a:buFontTx/>
              <a:buNone/>
              <a:defRPr/>
            </a:pPr>
            <a:r>
              <a:rPr lang="en-US" sz="1200" dirty="0" smtClean="0">
                <a:solidFill>
                  <a:srgbClr val="000000"/>
                </a:solidFill>
                <a:latin typeface="Times New Roman" pitchFamily="18" charset="0"/>
                <a:ea typeface="+mn-ea"/>
              </a:rPr>
              <a:t>Primus and Secundus LCI/LMR </a:t>
            </a:r>
            <a:r>
              <a:rPr lang="en-US" sz="1200" dirty="0">
                <a:solidFill>
                  <a:srgbClr val="000000"/>
                </a:solidFill>
                <a:latin typeface="Times New Roman" pitchFamily="18" charset="0"/>
                <a:ea typeface="+mn-ea"/>
              </a:rPr>
              <a:t>broadcasting </a:t>
            </a:r>
            <a:r>
              <a:rPr lang="en-US" sz="1200" dirty="0" smtClean="0">
                <a:solidFill>
                  <a:srgbClr val="000000"/>
                </a:solidFill>
                <a:latin typeface="Times New Roman" pitchFamily="18" charset="0"/>
                <a:ea typeface="+mn-ea"/>
              </a:rPr>
              <a:t>frames</a:t>
            </a:r>
            <a:endParaRPr lang="en-US" sz="1200" dirty="0">
              <a:solidFill>
                <a:srgbClr val="000000"/>
              </a:solidFill>
              <a:latin typeface="Times New Roman" pitchFamily="18" charset="0"/>
              <a:ea typeface="+mn-ea"/>
            </a:endParaRPr>
          </a:p>
        </p:txBody>
      </p:sp>
      <p:sp>
        <p:nvSpPr>
          <p:cNvPr id="74" name="Left Brace 73">
            <a:extLst>
              <a:ext uri="{FF2B5EF4-FFF2-40B4-BE49-F238E27FC236}">
                <a16:creationId xmlns="" xmlns:a16="http://schemas.microsoft.com/office/drawing/2014/main" id="{83FAF085-D4E2-4D40-9D15-0CA6333052C2}"/>
              </a:ext>
            </a:extLst>
          </p:cNvPr>
          <p:cNvSpPr/>
          <p:nvPr/>
        </p:nvSpPr>
        <p:spPr bwMode="auto">
          <a:xfrm rot="5400000">
            <a:off x="8136324" y="1679822"/>
            <a:ext cx="172814" cy="946850"/>
          </a:xfrm>
          <a:prstGeom prst="lef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76" name="TextBox 75">
            <a:extLst>
              <a:ext uri="{FF2B5EF4-FFF2-40B4-BE49-F238E27FC236}">
                <a16:creationId xmlns="" xmlns:a16="http://schemas.microsoft.com/office/drawing/2014/main" id="{1F07F36B-A5EE-4F99-8481-5CE15544FB0E}"/>
              </a:ext>
            </a:extLst>
          </p:cNvPr>
          <p:cNvSpPr txBox="1"/>
          <p:nvPr/>
        </p:nvSpPr>
        <p:spPr>
          <a:xfrm>
            <a:off x="8447858" y="5019711"/>
            <a:ext cx="653626" cy="1200329"/>
          </a:xfrm>
          <a:prstGeom prst="rect">
            <a:avLst/>
          </a:prstGeom>
          <a:noFill/>
        </p:spPr>
        <p:txBody>
          <a:bodyPr wrap="square" rtlCol="0">
            <a:spAutoFit/>
          </a:bodyPr>
          <a:lstStyle/>
          <a:p>
            <a:pPr algn="ctr" defTabSz="914400">
              <a:buClrTx/>
              <a:buSzTx/>
              <a:buFontTx/>
              <a:buNone/>
              <a:defRPr/>
            </a:pPr>
            <a:r>
              <a:rPr lang="en-US" sz="1200" dirty="0" smtClean="0">
                <a:solidFill>
                  <a:srgbClr val="FF0000"/>
                </a:solidFill>
                <a:latin typeface="Times New Roman" pitchFamily="18" charset="0"/>
                <a:ea typeface="+mn-ea"/>
              </a:rPr>
              <a:t>Re-broad-casting ISTA LMR reports</a:t>
            </a:r>
            <a:endParaRPr lang="en-US" sz="1600" dirty="0">
              <a:solidFill>
                <a:srgbClr val="FF0000"/>
              </a:solidFill>
              <a:latin typeface="Times New Roman" pitchFamily="18" charset="0"/>
              <a:ea typeface="+mn-ea"/>
            </a:endParaRPr>
          </a:p>
        </p:txBody>
      </p:sp>
      <p:cxnSp>
        <p:nvCxnSpPr>
          <p:cNvPr id="77" name="Straight Arrow Connector 76"/>
          <p:cNvCxnSpPr/>
          <p:nvPr/>
        </p:nvCxnSpPr>
        <p:spPr bwMode="auto">
          <a:xfrm flipH="1" flipV="1">
            <a:off x="8505572" y="3304159"/>
            <a:ext cx="151419" cy="168168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 name="Curved Down Arrow 74"/>
          <p:cNvSpPr/>
          <p:nvPr/>
        </p:nvSpPr>
        <p:spPr bwMode="auto">
          <a:xfrm>
            <a:off x="4308306" y="2035746"/>
            <a:ext cx="1786089" cy="297014"/>
          </a:xfrm>
          <a:prstGeom prst="curved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mtClean="0">
              <a:solidFill>
                <a:srgbClr val="FFFFFF"/>
              </a:solidFill>
              <a:ea typeface="+mn-ea"/>
            </a:endParaRPr>
          </a:p>
        </p:txBody>
      </p:sp>
      <p:sp>
        <p:nvSpPr>
          <p:cNvPr id="8" name="TextBox 7"/>
          <p:cNvSpPr txBox="1"/>
          <p:nvPr/>
        </p:nvSpPr>
        <p:spPr>
          <a:xfrm>
            <a:off x="80533" y="5161441"/>
            <a:ext cx="2738867" cy="1015663"/>
          </a:xfrm>
          <a:prstGeom prst="rect">
            <a:avLst/>
          </a:prstGeom>
          <a:noFill/>
        </p:spPr>
        <p:txBody>
          <a:bodyPr wrap="square" rtlCol="0">
            <a:spAutoFit/>
          </a:bodyPr>
          <a:lstStyle/>
          <a:p>
            <a:r>
              <a:rPr lang="en-US" sz="2000" dirty="0" smtClean="0">
                <a:solidFill>
                  <a:srgbClr val="FF0000"/>
                </a:solidFill>
              </a:rPr>
              <a:t>Basically the only change is to measure and report PS-TOAs!</a:t>
            </a:r>
            <a:endParaRPr lang="en-US" sz="2000" dirty="0">
              <a:solidFill>
                <a:srgbClr val="FF0000"/>
              </a:solidFill>
            </a:endParaRPr>
          </a:p>
        </p:txBody>
      </p:sp>
      <p:sp>
        <p:nvSpPr>
          <p:cNvPr id="78" name="TextBox 77">
            <a:extLst>
              <a:ext uri="{FF2B5EF4-FFF2-40B4-BE49-F238E27FC236}">
                <a16:creationId xmlns:a16="http://schemas.microsoft.com/office/drawing/2014/main" xmlns="" id="{1F07F36B-A5EE-4F99-8481-5CE15544FB0E}"/>
              </a:ext>
            </a:extLst>
          </p:cNvPr>
          <p:cNvSpPr txBox="1"/>
          <p:nvPr/>
        </p:nvSpPr>
        <p:spPr>
          <a:xfrm>
            <a:off x="5626509" y="3304159"/>
            <a:ext cx="1031919" cy="646331"/>
          </a:xfrm>
          <a:prstGeom prst="rect">
            <a:avLst/>
          </a:prstGeom>
          <a:noFill/>
        </p:spPr>
        <p:txBody>
          <a:bodyPr wrap="square" rtlCol="0">
            <a:spAutoFit/>
          </a:bodyPr>
          <a:lstStyle/>
          <a:p>
            <a:pPr algn="ctr" defTabSz="914400">
              <a:buClrTx/>
              <a:buSzTx/>
              <a:buFontTx/>
              <a:buNone/>
              <a:defRPr/>
            </a:pPr>
            <a:r>
              <a:rPr lang="en-US" sz="1200" dirty="0">
                <a:solidFill>
                  <a:srgbClr val="FF0000"/>
                </a:solidFill>
                <a:latin typeface="Times New Roman" pitchFamily="18" charset="0"/>
                <a:ea typeface="+mn-ea"/>
              </a:rPr>
              <a:t>R</a:t>
            </a:r>
            <a:r>
              <a:rPr lang="en-US" sz="1200" dirty="0" smtClean="0">
                <a:solidFill>
                  <a:srgbClr val="FF0000"/>
                </a:solidFill>
                <a:latin typeface="Times New Roman" pitchFamily="18" charset="0"/>
                <a:ea typeface="+mn-ea"/>
              </a:rPr>
              <a:t>STA reports </a:t>
            </a:r>
            <a:endParaRPr lang="en-US" sz="1200" dirty="0">
              <a:solidFill>
                <a:srgbClr val="FF0000"/>
              </a:solidFill>
              <a:latin typeface="Times New Roman" pitchFamily="18" charset="0"/>
              <a:ea typeface="+mn-ea"/>
            </a:endParaRPr>
          </a:p>
          <a:p>
            <a:pPr algn="ctr" defTabSz="914400">
              <a:buClrTx/>
              <a:buSzTx/>
              <a:buFontTx/>
              <a:buNone/>
              <a:defRPr/>
            </a:pPr>
            <a:r>
              <a:rPr lang="en-US" sz="1200" dirty="0" smtClean="0">
                <a:solidFill>
                  <a:srgbClr val="FF0000"/>
                </a:solidFill>
                <a:latin typeface="Times New Roman" pitchFamily="18" charset="0"/>
                <a:ea typeface="+mn-ea"/>
              </a:rPr>
              <a:t>PS-TOA </a:t>
            </a:r>
          </a:p>
          <a:p>
            <a:pPr algn="ctr" defTabSz="914400">
              <a:buClrTx/>
              <a:buSzTx/>
              <a:buFontTx/>
              <a:buNone/>
              <a:defRPr/>
            </a:pPr>
            <a:endParaRPr lang="en-US" sz="1200" dirty="0">
              <a:solidFill>
                <a:srgbClr val="FF0000"/>
              </a:solidFill>
              <a:latin typeface="Times New Roman" pitchFamily="18" charset="0"/>
              <a:ea typeface="+mn-ea"/>
            </a:endParaRPr>
          </a:p>
        </p:txBody>
      </p:sp>
      <p:cxnSp>
        <p:nvCxnSpPr>
          <p:cNvPr id="79" name="Straight Arrow Connector 78">
            <a:extLst>
              <a:ext uri="{FF2B5EF4-FFF2-40B4-BE49-F238E27FC236}">
                <a16:creationId xmlns:a16="http://schemas.microsoft.com/office/drawing/2014/main" xmlns="" id="{24F4A985-A952-4B38-ADCC-A04E0323E2D8}"/>
              </a:ext>
            </a:extLst>
          </p:cNvPr>
          <p:cNvCxnSpPr>
            <a:cxnSpLocks/>
          </p:cNvCxnSpPr>
          <p:nvPr/>
        </p:nvCxnSpPr>
        <p:spPr bwMode="auto">
          <a:xfrm>
            <a:off x="2959578" y="4091392"/>
            <a:ext cx="1789" cy="830893"/>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Arrow Connector 80">
            <a:extLst>
              <a:ext uri="{FF2B5EF4-FFF2-40B4-BE49-F238E27FC236}">
                <a16:creationId xmlns:a16="http://schemas.microsoft.com/office/drawing/2014/main" xmlns="" id="{24F4A985-A952-4B38-ADCC-A04E0323E2D8}"/>
              </a:ext>
            </a:extLst>
          </p:cNvPr>
          <p:cNvCxnSpPr>
            <a:cxnSpLocks/>
            <a:stCxn id="28" idx="0"/>
          </p:cNvCxnSpPr>
          <p:nvPr/>
        </p:nvCxnSpPr>
        <p:spPr bwMode="auto">
          <a:xfrm flipV="1">
            <a:off x="4101817" y="4087379"/>
            <a:ext cx="131751" cy="259900"/>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3" name="TextBox 82">
            <a:extLst>
              <a:ext uri="{FF2B5EF4-FFF2-40B4-BE49-F238E27FC236}">
                <a16:creationId xmlns:a16="http://schemas.microsoft.com/office/drawing/2014/main" xmlns="" id="{1F07F36B-A5EE-4F99-8481-5CE15544FB0E}"/>
              </a:ext>
            </a:extLst>
          </p:cNvPr>
          <p:cNvSpPr txBox="1"/>
          <p:nvPr/>
        </p:nvSpPr>
        <p:spPr>
          <a:xfrm>
            <a:off x="3111123" y="5530773"/>
            <a:ext cx="886784" cy="646331"/>
          </a:xfrm>
          <a:prstGeom prst="rect">
            <a:avLst/>
          </a:prstGeom>
          <a:noFill/>
        </p:spPr>
        <p:txBody>
          <a:bodyPr wrap="square" rtlCol="0">
            <a:spAutoFit/>
          </a:bodyPr>
          <a:lstStyle/>
          <a:p>
            <a:pPr algn="ctr" defTabSz="914400">
              <a:buClrTx/>
              <a:buSzTx/>
              <a:buFontTx/>
              <a:buNone/>
              <a:defRPr/>
            </a:pPr>
            <a:r>
              <a:rPr lang="en-US" sz="1200" dirty="0" smtClean="0">
                <a:solidFill>
                  <a:srgbClr val="FF0000"/>
                </a:solidFill>
                <a:latin typeface="Times New Roman" pitchFamily="18" charset="0"/>
                <a:ea typeface="+mn-ea"/>
              </a:rPr>
              <a:t>ISTAs measures </a:t>
            </a:r>
            <a:endParaRPr lang="en-US" sz="1200" dirty="0">
              <a:solidFill>
                <a:srgbClr val="FF0000"/>
              </a:solidFill>
              <a:latin typeface="Times New Roman" pitchFamily="18" charset="0"/>
              <a:ea typeface="+mn-ea"/>
            </a:endParaRPr>
          </a:p>
          <a:p>
            <a:pPr algn="ctr" defTabSz="914400">
              <a:buClrTx/>
              <a:buSzTx/>
              <a:buFontTx/>
              <a:buNone/>
              <a:defRPr/>
            </a:pPr>
            <a:r>
              <a:rPr lang="en-US" sz="1200" dirty="0" smtClean="0">
                <a:solidFill>
                  <a:srgbClr val="FF0000"/>
                </a:solidFill>
                <a:latin typeface="Times New Roman" pitchFamily="18" charset="0"/>
                <a:ea typeface="+mn-ea"/>
              </a:rPr>
              <a:t>PS-TOAs</a:t>
            </a:r>
          </a:p>
        </p:txBody>
      </p:sp>
      <p:cxnSp>
        <p:nvCxnSpPr>
          <p:cNvPr id="84" name="Straight Arrow Connector 83"/>
          <p:cNvCxnSpPr/>
          <p:nvPr/>
        </p:nvCxnSpPr>
        <p:spPr bwMode="auto">
          <a:xfrm flipH="1" flipV="1">
            <a:off x="3036050" y="5017326"/>
            <a:ext cx="305540" cy="477348"/>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Arrow Connector 84"/>
          <p:cNvCxnSpPr/>
          <p:nvPr/>
        </p:nvCxnSpPr>
        <p:spPr bwMode="auto">
          <a:xfrm flipV="1">
            <a:off x="3762337" y="4145004"/>
            <a:ext cx="490072" cy="1423403"/>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3542542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8788" y="685800"/>
            <a:ext cx="7772400" cy="1066800"/>
          </a:xfrm>
        </p:spPr>
        <p:txBody>
          <a:bodyPr/>
          <a:lstStyle/>
          <a:p>
            <a:r>
              <a:rPr lang="en-US" dirty="0" smtClean="0"/>
              <a:t>PS-TOA Reporting Benefits in Passive Location Ranging</a:t>
            </a:r>
            <a:endParaRPr lang="en-US" dirty="0"/>
          </a:p>
        </p:txBody>
      </p:sp>
      <p:sp>
        <p:nvSpPr>
          <p:cNvPr id="6" name="Content Placeholder 5"/>
          <p:cNvSpPr>
            <a:spLocks noGrp="1"/>
          </p:cNvSpPr>
          <p:nvPr>
            <p:ph idx="1"/>
          </p:nvPr>
        </p:nvSpPr>
        <p:spPr>
          <a:xfrm>
            <a:off x="685800" y="1828800"/>
            <a:ext cx="7772400" cy="4310608"/>
          </a:xfrm>
        </p:spPr>
        <p:txBody>
          <a:bodyPr/>
          <a:lstStyle/>
          <a:p>
            <a:pPr>
              <a:buFont typeface="Arial" panose="020B0604020202020204" pitchFamily="34" charset="0"/>
              <a:buChar char="•"/>
            </a:pPr>
            <a:r>
              <a:rPr lang="en-US" dirty="0" smtClean="0">
                <a:solidFill>
                  <a:srgbClr val="FF0000"/>
                </a:solidFill>
              </a:rPr>
              <a:t>Has the potential of increasing </a:t>
            </a:r>
            <a:r>
              <a:rPr lang="en-US" dirty="0">
                <a:solidFill>
                  <a:srgbClr val="FF0000"/>
                </a:solidFill>
              </a:rPr>
              <a:t>the accuracy of the location calculation for the PSTA</a:t>
            </a:r>
          </a:p>
          <a:p>
            <a:pPr>
              <a:buFont typeface="Arial" panose="020B0604020202020204" pitchFamily="34" charset="0"/>
              <a:buChar char="•"/>
            </a:pPr>
            <a:r>
              <a:rPr lang="en-US" b="0" dirty="0" smtClean="0"/>
              <a:t>Enables simple design of both RSTAs and ISTAs</a:t>
            </a:r>
          </a:p>
          <a:p>
            <a:pPr lvl="1">
              <a:buFont typeface="Arial" panose="020B0604020202020204" pitchFamily="34" charset="0"/>
              <a:buChar char="•"/>
            </a:pPr>
            <a:r>
              <a:rPr lang="en-US" dirty="0" smtClean="0"/>
              <a:t>As they don’t have to measure TOAs</a:t>
            </a:r>
            <a:r>
              <a:rPr lang="en-US" b="0" dirty="0" smtClean="0"/>
              <a:t> (quickly)</a:t>
            </a:r>
          </a:p>
          <a:p>
            <a:pPr>
              <a:buFont typeface="Arial" panose="020B0604020202020204" pitchFamily="34" charset="0"/>
              <a:buChar char="•"/>
            </a:pPr>
            <a:r>
              <a:rPr lang="en-US" b="0" dirty="0" smtClean="0"/>
              <a:t>Simplifies immediate feedback for ISTAs and RSTAs</a:t>
            </a:r>
          </a:p>
          <a:p>
            <a:pPr lvl="1">
              <a:buFont typeface="Arial" panose="020B0604020202020204" pitchFamily="34" charset="0"/>
              <a:buChar char="•"/>
            </a:pPr>
            <a:r>
              <a:rPr lang="en-US" dirty="0" smtClean="0"/>
              <a:t>The PS-TOA more or less already calculated in the PHY</a:t>
            </a:r>
            <a:endParaRPr lang="en-US" b="0" dirty="0" smtClean="0"/>
          </a:p>
          <a:p>
            <a:pPr>
              <a:buFont typeface="Arial" panose="020B0604020202020204" pitchFamily="34" charset="0"/>
              <a:buChar char="•"/>
            </a:pPr>
            <a:r>
              <a:rPr lang="en-US" dirty="0" smtClean="0">
                <a:solidFill>
                  <a:srgbClr val="FF0000"/>
                </a:solidFill>
              </a:rPr>
              <a:t>Enables simpler immediate feedback of all time-stamps</a:t>
            </a:r>
            <a:r>
              <a:rPr lang="en-US" b="0" dirty="0" smtClean="0"/>
              <a:t>.</a:t>
            </a:r>
          </a:p>
          <a:p>
            <a:pPr>
              <a:buFont typeface="Arial" panose="020B0604020202020204" pitchFamily="34" charset="0"/>
              <a:buChar char="•"/>
            </a:pPr>
            <a:r>
              <a:rPr lang="en-US" b="0" dirty="0" smtClean="0"/>
              <a:t>Also enables ISTA to ISTA ranging with PS-TOA reporting.</a:t>
            </a:r>
          </a:p>
          <a:p>
            <a:pPr marL="0" indent="0"/>
            <a:endParaRPr lang="en-US" b="0" dirty="0"/>
          </a:p>
        </p:txBody>
      </p:sp>
      <p:sp>
        <p:nvSpPr>
          <p:cNvPr id="4" name="Slide Number Placeholder 3"/>
          <p:cNvSpPr>
            <a:spLocks noGrp="1"/>
          </p:cNvSpPr>
          <p:nvPr>
            <p:ph type="sldNum" idx="12"/>
          </p:nvPr>
        </p:nvSpPr>
        <p:spPr>
          <a:prstGeom prst="rect">
            <a:avLst/>
          </a:prstGeom>
        </p:spPr>
        <p:txBody>
          <a:bodyPr/>
          <a:lstStyle/>
          <a:p>
            <a:pPr>
              <a:defRPr/>
            </a:pPr>
            <a:r>
              <a:rPr lang="en-GB" smtClean="0">
                <a:solidFill>
                  <a:srgbClr val="000000"/>
                </a:solidFill>
              </a:rPr>
              <a:t>Slide </a:t>
            </a:r>
            <a:fld id="{F122555B-E558-466E-8574-043BF9D9A5F0}" type="slidenum">
              <a:rPr lang="en-GB" smtClean="0">
                <a:solidFill>
                  <a:srgbClr val="000000"/>
                </a:solidFill>
              </a:rPr>
              <a:pPr>
                <a:defRPr/>
              </a:pPr>
              <a:t>15</a:t>
            </a:fld>
            <a:endParaRPr lang="en-GB">
              <a:solidFill>
                <a:srgbClr val="000000"/>
              </a:solidFill>
            </a:endParaRPr>
          </a:p>
        </p:txBody>
      </p:sp>
      <p:sp>
        <p:nvSpPr>
          <p:cNvPr id="3" name="Footer Placeholder 2"/>
          <p:cNvSpPr>
            <a:spLocks noGrp="1"/>
          </p:cNvSpPr>
          <p:nvPr>
            <p:ph type="ftr" idx="14"/>
          </p:nvPr>
        </p:nvSpPr>
        <p:spPr>
          <a:prstGeom prst="rect">
            <a:avLst/>
          </a:prstGeom>
        </p:spPr>
        <p:txBody>
          <a:bodyPr/>
          <a:lstStyle/>
          <a:p>
            <a:pPr>
              <a:defRPr/>
            </a:pPr>
            <a:r>
              <a:rPr lang="en-US" smtClean="0">
                <a:solidFill>
                  <a:srgbClr val="000000"/>
                </a:solidFill>
              </a:rPr>
              <a:t>Erik Lindskog, Samsung</a:t>
            </a:r>
            <a:endParaRPr lang="en-GB" dirty="0">
              <a:solidFill>
                <a:srgbClr val="000000"/>
              </a:solidFill>
            </a:endParaRPr>
          </a:p>
        </p:txBody>
      </p:sp>
    </p:spTree>
    <p:extLst>
      <p:ext uri="{BB962C8B-B14F-4D97-AF65-F5344CB8AC3E}">
        <p14:creationId xmlns:p14="http://schemas.microsoft.com/office/powerpoint/2010/main" val="23028229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1"/>
          </p:nvPr>
        </p:nvSpPr>
        <p:spPr/>
        <p:txBody>
          <a:bodyPr/>
          <a:lstStyle/>
          <a:p>
            <a:pPr>
              <a:defRPr/>
            </a:pPr>
            <a:r>
              <a:rPr lang="en-US" smtClean="0">
                <a:solidFill>
                  <a:srgbClr val="000000"/>
                </a:solidFill>
              </a:rPr>
              <a:t>Erik Lindskog, Samsung</a:t>
            </a:r>
            <a:endParaRPr lang="en-GB" dirty="0">
              <a:solidFill>
                <a:srgbClr val="000000"/>
              </a:solidFill>
            </a:endParaRPr>
          </a:p>
        </p:txBody>
      </p:sp>
      <p:sp>
        <p:nvSpPr>
          <p:cNvPr id="3" name="Slide Number Placeholder 2"/>
          <p:cNvSpPr>
            <a:spLocks noGrp="1"/>
          </p:cNvSpPr>
          <p:nvPr>
            <p:ph type="sldNum" idx="12"/>
          </p:nvPr>
        </p:nvSpPr>
        <p:spPr/>
        <p:txBody>
          <a:bodyPr/>
          <a:lstStyle/>
          <a:p>
            <a:pPr>
              <a:defRPr/>
            </a:pPr>
            <a:r>
              <a:rPr lang="en-GB" smtClean="0">
                <a:solidFill>
                  <a:srgbClr val="000000"/>
                </a:solidFill>
              </a:rPr>
              <a:t>Slide </a:t>
            </a:r>
            <a:fld id="{35C880F8-9C7D-4760-B738-53F7D5677438}" type="slidenum">
              <a:rPr lang="en-GB" smtClean="0">
                <a:solidFill>
                  <a:srgbClr val="000000"/>
                </a:solidFill>
              </a:rPr>
              <a:pPr>
                <a:defRPr/>
              </a:pPr>
              <a:t>16</a:t>
            </a:fld>
            <a:endParaRPr lang="en-GB">
              <a:solidFill>
                <a:srgbClr val="000000"/>
              </a:solidFill>
            </a:endParaRPr>
          </a:p>
        </p:txBody>
      </p:sp>
      <p:sp>
        <p:nvSpPr>
          <p:cNvPr id="4" name="TextBox 3"/>
          <p:cNvSpPr txBox="1"/>
          <p:nvPr/>
        </p:nvSpPr>
        <p:spPr>
          <a:xfrm>
            <a:off x="2339752" y="2924944"/>
            <a:ext cx="5328592" cy="584775"/>
          </a:xfrm>
          <a:prstGeom prst="rect">
            <a:avLst/>
          </a:prstGeom>
          <a:solidFill>
            <a:srgbClr val="FFFF00"/>
          </a:solidFill>
        </p:spPr>
        <p:txBody>
          <a:bodyPr wrap="square" rtlCol="0">
            <a:spAutoFit/>
          </a:bodyPr>
          <a:lstStyle/>
          <a:p>
            <a:pPr defTabSz="914400">
              <a:buClrTx/>
              <a:buSzTx/>
              <a:buFontTx/>
              <a:buNone/>
            </a:pPr>
            <a:r>
              <a:rPr lang="en-US" sz="3200" b="1" dirty="0" smtClean="0">
                <a:solidFill>
                  <a:srgbClr val="000000"/>
                </a:solidFill>
                <a:latin typeface="Times New Roman" pitchFamily="18" charset="0"/>
                <a:ea typeface="+mn-ea"/>
              </a:rPr>
              <a:t>Proposed Protocol Addition:</a:t>
            </a:r>
            <a:endParaRPr lang="en-US" sz="3200" b="1" dirty="0">
              <a:solidFill>
                <a:srgbClr val="000000"/>
              </a:solidFill>
              <a:latin typeface="Times New Roman" pitchFamily="18" charset="0"/>
              <a:ea typeface="+mn-ea"/>
            </a:endParaRPr>
          </a:p>
        </p:txBody>
      </p:sp>
      <p:sp>
        <p:nvSpPr>
          <p:cNvPr id="5" name="TextBox 4"/>
          <p:cNvSpPr txBox="1"/>
          <p:nvPr/>
        </p:nvSpPr>
        <p:spPr>
          <a:xfrm>
            <a:off x="4344988" y="4191000"/>
            <a:ext cx="1066800" cy="584775"/>
          </a:xfrm>
          <a:prstGeom prst="rect">
            <a:avLst/>
          </a:prstGeom>
          <a:solidFill>
            <a:srgbClr val="FFFF00"/>
          </a:solidFill>
        </p:spPr>
        <p:txBody>
          <a:bodyPr wrap="square" rtlCol="0">
            <a:spAutoFit/>
          </a:bodyPr>
          <a:lstStyle/>
          <a:p>
            <a:pPr defTabSz="914400">
              <a:buClrTx/>
              <a:buSzTx/>
              <a:buFontTx/>
              <a:buNone/>
            </a:pPr>
            <a:r>
              <a:rPr lang="en-US" sz="3200" b="1" dirty="0" smtClean="0">
                <a:solidFill>
                  <a:srgbClr val="FF0000"/>
                </a:solidFill>
                <a:latin typeface="Times New Roman" pitchFamily="18" charset="0"/>
                <a:ea typeface="+mn-ea"/>
              </a:rPr>
              <a:t>1 bit</a:t>
            </a:r>
            <a:endParaRPr lang="en-US" sz="3200" b="1" dirty="0">
              <a:solidFill>
                <a:srgbClr val="FF0000"/>
              </a:solidFill>
              <a:latin typeface="Times New Roman" pitchFamily="18" charset="0"/>
              <a:ea typeface="+mn-ea"/>
            </a:endParaRPr>
          </a:p>
        </p:txBody>
      </p:sp>
    </p:spTree>
    <p:extLst>
      <p:ext uri="{BB962C8B-B14F-4D97-AF65-F5344CB8AC3E}">
        <p14:creationId xmlns:p14="http://schemas.microsoft.com/office/powerpoint/2010/main" val="39740380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30428" cy="654968"/>
          </a:xfrm>
        </p:spPr>
        <p:txBody>
          <a:bodyPr/>
          <a:lstStyle/>
          <a:p>
            <a:r>
              <a:rPr lang="en-US" dirty="0"/>
              <a:t>Passive Location </a:t>
            </a:r>
            <a:r>
              <a:rPr lang="en-US" dirty="0" smtClean="0"/>
              <a:t>ISTA </a:t>
            </a:r>
            <a:r>
              <a:rPr lang="en-US" dirty="0"/>
              <a:t>to R</a:t>
            </a:r>
            <a:r>
              <a:rPr lang="en-US" dirty="0" smtClean="0"/>
              <a:t>STA </a:t>
            </a:r>
            <a:r>
              <a:rPr lang="en-US" dirty="0"/>
              <a:t>LMR</a:t>
            </a:r>
          </a:p>
        </p:txBody>
      </p:sp>
      <p:sp>
        <p:nvSpPr>
          <p:cNvPr id="3" name="Content Placeholder 2"/>
          <p:cNvSpPr>
            <a:spLocks noGrp="1"/>
          </p:cNvSpPr>
          <p:nvPr>
            <p:ph idx="1"/>
          </p:nvPr>
        </p:nvSpPr>
        <p:spPr>
          <a:xfrm>
            <a:off x="685800" y="1418506"/>
            <a:ext cx="7772400" cy="4968552"/>
          </a:xfrm>
        </p:spPr>
        <p:txBody>
          <a:bodyPr>
            <a:normAutofit/>
          </a:bodyPr>
          <a:lstStyle/>
          <a:p>
            <a:pPr marL="0" indent="0">
              <a:buNone/>
            </a:pPr>
            <a:r>
              <a:rPr lang="en-US" dirty="0" smtClean="0"/>
              <a:t>‘ISTA Passive Location Measurement Report Element’:</a:t>
            </a:r>
          </a:p>
          <a:p>
            <a:pPr>
              <a:buFont typeface="Arial" panose="020B0604020202020204" pitchFamily="34" charset="0"/>
              <a:buChar char="•"/>
            </a:pPr>
            <a:r>
              <a:rPr lang="en-US" dirty="0" smtClean="0"/>
              <a:t>Dialog Token, CFO </a:t>
            </a:r>
            <a:r>
              <a:rPr lang="en-US" dirty="0"/>
              <a:t>to </a:t>
            </a:r>
            <a:r>
              <a:rPr lang="en-US" dirty="0" smtClean="0"/>
              <a:t>Responder, N Time Stamps, etc.</a:t>
            </a:r>
            <a:endParaRPr lang="en-US" dirty="0"/>
          </a:p>
          <a:p>
            <a:pPr>
              <a:buFont typeface="Arial" panose="020B0604020202020204" pitchFamily="34" charset="0"/>
              <a:buChar char="•"/>
            </a:pPr>
            <a:r>
              <a:rPr lang="en-US" dirty="0"/>
              <a:t>Per </a:t>
            </a:r>
            <a:r>
              <a:rPr lang="en-US" dirty="0" smtClean="0"/>
              <a:t>time-stamp – ‘Time </a:t>
            </a:r>
            <a:r>
              <a:rPr lang="en-US" dirty="0"/>
              <a:t>Stamp Measurement Report </a:t>
            </a:r>
            <a:r>
              <a:rPr lang="en-US" dirty="0" smtClean="0"/>
              <a:t>field’:</a:t>
            </a:r>
            <a:endParaRPr lang="en-US" dirty="0"/>
          </a:p>
          <a:p>
            <a:pPr marL="800100" lvl="1" indent="-342900">
              <a:buFont typeface="Arial" panose="020B0604020202020204" pitchFamily="34" charset="0"/>
              <a:buChar char="•"/>
            </a:pPr>
            <a:r>
              <a:rPr lang="en-US" dirty="0" smtClean="0"/>
              <a:t>Type</a:t>
            </a:r>
          </a:p>
          <a:p>
            <a:pPr marL="1143000" lvl="2" indent="-342900">
              <a:buFont typeface="Arial" panose="020B0604020202020204" pitchFamily="34" charset="0"/>
              <a:buChar char="•"/>
            </a:pPr>
            <a:r>
              <a:rPr lang="en-US" dirty="0" smtClean="0"/>
              <a:t>TOD</a:t>
            </a:r>
          </a:p>
          <a:p>
            <a:pPr marL="1143000" lvl="2" indent="-342900">
              <a:buFont typeface="Arial" panose="020B0604020202020204" pitchFamily="34" charset="0"/>
              <a:buChar char="•"/>
            </a:pPr>
            <a:r>
              <a:rPr lang="en-US" dirty="0" smtClean="0"/>
              <a:t>TOA</a:t>
            </a:r>
          </a:p>
          <a:p>
            <a:pPr marL="1143000" lvl="2" indent="-342900">
              <a:buFont typeface="Arial" panose="020B0604020202020204" pitchFamily="34" charset="0"/>
              <a:buChar char="•"/>
            </a:pPr>
            <a:r>
              <a:rPr lang="en-US" dirty="0" smtClean="0">
                <a:solidFill>
                  <a:srgbClr val="FF0000"/>
                </a:solidFill>
              </a:rPr>
              <a:t>PS-TOA</a:t>
            </a:r>
          </a:p>
          <a:p>
            <a:pPr marL="1143000" lvl="2" indent="-342900">
              <a:buFont typeface="Arial" panose="020B0604020202020204" pitchFamily="34" charset="0"/>
              <a:buChar char="•"/>
            </a:pPr>
            <a:r>
              <a:rPr lang="en-US" dirty="0" smtClean="0">
                <a:solidFill>
                  <a:srgbClr val="FF0000"/>
                </a:solidFill>
              </a:rPr>
              <a:t>Reserved</a:t>
            </a:r>
            <a:endParaRPr lang="en-US" dirty="0" smtClean="0"/>
          </a:p>
          <a:p>
            <a:pPr lvl="1">
              <a:buFont typeface="Arial" panose="020B0604020202020204" pitchFamily="34" charset="0"/>
              <a:buChar char="•"/>
            </a:pPr>
            <a:r>
              <a:rPr lang="en-US" dirty="0" smtClean="0"/>
              <a:t>Valid</a:t>
            </a:r>
          </a:p>
          <a:p>
            <a:pPr lvl="1">
              <a:buFont typeface="Arial" panose="020B0604020202020204" pitchFamily="34" charset="0"/>
              <a:buChar char="•"/>
            </a:pPr>
            <a:r>
              <a:rPr lang="en-US" dirty="0" smtClean="0"/>
              <a:t>Time-Stamp</a:t>
            </a:r>
          </a:p>
          <a:p>
            <a:pPr marL="800100" lvl="1" indent="-342900">
              <a:buFont typeface="Arial" panose="020B0604020202020204" pitchFamily="34" charset="0"/>
              <a:buChar char="•"/>
            </a:pPr>
            <a:r>
              <a:rPr lang="en-US" dirty="0" smtClean="0"/>
              <a:t>Time-Stamp Error</a:t>
            </a:r>
          </a:p>
          <a:p>
            <a:pPr marL="800100" lvl="1" indent="-342900">
              <a:buFont typeface="Arial" panose="020B0604020202020204" pitchFamily="34" charset="0"/>
              <a:buChar char="•"/>
            </a:pPr>
            <a:r>
              <a:rPr lang="en-US" dirty="0" smtClean="0"/>
              <a:t>RID (of transmitter)</a:t>
            </a:r>
          </a:p>
          <a:p>
            <a:pPr marL="800100" lvl="2" indent="0"/>
            <a:endParaRPr lang="en-US" dirty="0">
              <a:solidFill>
                <a:srgbClr val="FF0000"/>
              </a:solidFill>
            </a:endParaRPr>
          </a:p>
        </p:txBody>
      </p:sp>
      <p:sp>
        <p:nvSpPr>
          <p:cNvPr id="5" name="Slide Number Placeholder 4"/>
          <p:cNvSpPr>
            <a:spLocks noGrp="1"/>
          </p:cNvSpPr>
          <p:nvPr>
            <p:ph type="sldNum" idx="12"/>
          </p:nvPr>
        </p:nvSpPr>
        <p:spPr/>
        <p:txBody>
          <a:bodyPr/>
          <a:lstStyle/>
          <a:p>
            <a:pPr>
              <a:defRPr/>
            </a:pPr>
            <a:r>
              <a:rPr lang="en-GB">
                <a:solidFill>
                  <a:srgbClr val="000000"/>
                </a:solidFill>
              </a:rPr>
              <a:t>Slide </a:t>
            </a:r>
            <a:fld id="{291230A6-1ED8-40C7-B3D0-82B1B9814FDB}" type="slidenum">
              <a:rPr lang="en-GB" smtClean="0">
                <a:solidFill>
                  <a:srgbClr val="000000"/>
                </a:solidFill>
              </a:rPr>
              <a:pPr>
                <a:defRPr/>
              </a:pPr>
              <a:t>17</a:t>
            </a:fld>
            <a:endParaRPr lang="en-GB">
              <a:solidFill>
                <a:srgbClr val="000000"/>
              </a:solidFill>
            </a:endParaRPr>
          </a:p>
        </p:txBody>
      </p:sp>
      <p:sp>
        <p:nvSpPr>
          <p:cNvPr id="4" name="Footer Placeholder 3"/>
          <p:cNvSpPr>
            <a:spLocks noGrp="1"/>
          </p:cNvSpPr>
          <p:nvPr>
            <p:ph type="ftr" idx="14"/>
          </p:nvPr>
        </p:nvSpPr>
        <p:spPr/>
        <p:txBody>
          <a:bodyPr/>
          <a:lstStyle/>
          <a:p>
            <a:pPr>
              <a:defRPr/>
            </a:pPr>
            <a:r>
              <a:rPr lang="en-US" smtClean="0">
                <a:solidFill>
                  <a:srgbClr val="000000"/>
                </a:solidFill>
              </a:rPr>
              <a:t>Erik Lindskog, Samsung</a:t>
            </a:r>
            <a:endParaRPr lang="en-GB" i="1" dirty="0">
              <a:solidFill>
                <a:srgbClr val="000000"/>
              </a:solidFill>
            </a:endParaRPr>
          </a:p>
        </p:txBody>
      </p:sp>
      <p:sp>
        <p:nvSpPr>
          <p:cNvPr id="6" name="Right Brace 5"/>
          <p:cNvSpPr/>
          <p:nvPr/>
        </p:nvSpPr>
        <p:spPr bwMode="auto">
          <a:xfrm>
            <a:off x="5141794" y="4223321"/>
            <a:ext cx="216024" cy="504056"/>
          </a:xfrm>
          <a:prstGeom prst="rightBrace">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smtClean="0">
              <a:solidFill>
                <a:srgbClr val="000000"/>
              </a:solidFill>
              <a:latin typeface="Times New Roman" pitchFamily="18" charset="0"/>
              <a:ea typeface="+mn-ea"/>
            </a:endParaRPr>
          </a:p>
        </p:txBody>
      </p:sp>
      <p:sp>
        <p:nvSpPr>
          <p:cNvPr id="7" name="TextBox 6"/>
          <p:cNvSpPr txBox="1"/>
          <p:nvPr/>
        </p:nvSpPr>
        <p:spPr>
          <a:xfrm>
            <a:off x="5640309" y="4321460"/>
            <a:ext cx="2779791" cy="307777"/>
          </a:xfrm>
          <a:prstGeom prst="rect">
            <a:avLst/>
          </a:prstGeom>
          <a:noFill/>
        </p:spPr>
        <p:txBody>
          <a:bodyPr wrap="square" rtlCol="0">
            <a:spAutoFit/>
          </a:bodyPr>
          <a:lstStyle/>
          <a:p>
            <a:pPr defTabSz="914400">
              <a:buClrTx/>
              <a:buSzTx/>
              <a:buFontTx/>
              <a:buNone/>
            </a:pPr>
            <a:r>
              <a:rPr lang="en-US" sz="1400" b="1" dirty="0" smtClean="0">
                <a:solidFill>
                  <a:srgbClr val="FF0000"/>
                </a:solidFill>
                <a:latin typeface="Times New Roman" pitchFamily="18" charset="0"/>
                <a:ea typeface="+mn-ea"/>
              </a:rPr>
              <a:t>Add a bit to add one new type.</a:t>
            </a:r>
            <a:endParaRPr lang="en-US" sz="1400" b="1" dirty="0">
              <a:solidFill>
                <a:srgbClr val="FF0000"/>
              </a:solidFill>
              <a:latin typeface="Times New Roman" pitchFamily="18" charset="0"/>
              <a:ea typeface="+mn-ea"/>
            </a:endParaRPr>
          </a:p>
        </p:txBody>
      </p:sp>
    </p:spTree>
    <p:extLst>
      <p:ext uri="{BB962C8B-B14F-4D97-AF65-F5344CB8AC3E}">
        <p14:creationId xmlns:p14="http://schemas.microsoft.com/office/powerpoint/2010/main" val="27635006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85800"/>
            <a:ext cx="7918648" cy="798984"/>
          </a:xfrm>
        </p:spPr>
        <p:txBody>
          <a:bodyPr/>
          <a:lstStyle/>
          <a:p>
            <a:r>
              <a:rPr lang="en-US" sz="2800" dirty="0" smtClean="0"/>
              <a:t>Primus RSTA Broadcast </a:t>
            </a:r>
            <a:r>
              <a:rPr lang="en-US" sz="2800" dirty="0"/>
              <a:t>F</a:t>
            </a:r>
            <a:r>
              <a:rPr lang="en-US" sz="2800" dirty="0" smtClean="0"/>
              <a:t>rame </a:t>
            </a:r>
            <a:endParaRPr lang="en-US" sz="2800" dirty="0"/>
          </a:p>
        </p:txBody>
      </p:sp>
      <p:sp>
        <p:nvSpPr>
          <p:cNvPr id="3" name="Content Placeholder 2"/>
          <p:cNvSpPr>
            <a:spLocks noGrp="1"/>
          </p:cNvSpPr>
          <p:nvPr>
            <p:ph idx="1"/>
          </p:nvPr>
        </p:nvSpPr>
        <p:spPr>
          <a:xfrm>
            <a:off x="685800" y="1484784"/>
            <a:ext cx="7772400" cy="4902274"/>
          </a:xfrm>
        </p:spPr>
        <p:txBody>
          <a:bodyPr>
            <a:normAutofit/>
          </a:bodyPr>
          <a:lstStyle/>
          <a:p>
            <a:pPr>
              <a:buFont typeface="Arial" panose="020B0604020202020204" pitchFamily="34" charset="0"/>
              <a:buChar char="•"/>
            </a:pPr>
            <a:r>
              <a:rPr lang="en-US" dirty="0"/>
              <a:t>LCI </a:t>
            </a:r>
            <a:r>
              <a:rPr lang="en-US" dirty="0" smtClean="0"/>
              <a:t>table, optional</a:t>
            </a:r>
            <a:endParaRPr lang="en-US" dirty="0"/>
          </a:p>
          <a:p>
            <a:pPr>
              <a:buFont typeface="Arial" panose="020B0604020202020204" pitchFamily="34" charset="0"/>
              <a:buChar char="•"/>
            </a:pPr>
            <a:r>
              <a:rPr lang="en-US" dirty="0"/>
              <a:t>RSTA Passive Location </a:t>
            </a:r>
            <a:r>
              <a:rPr lang="en-US" dirty="0" smtClean="0"/>
              <a:t>LMR:</a:t>
            </a:r>
            <a:endParaRPr lang="en-US" dirty="0"/>
          </a:p>
          <a:p>
            <a:pPr marL="800100" lvl="1" indent="-342900">
              <a:buFont typeface="Arial" panose="020B0604020202020204" pitchFamily="34" charset="0"/>
              <a:buChar char="•"/>
            </a:pPr>
            <a:r>
              <a:rPr lang="en-US" dirty="0"/>
              <a:t>Dialog Token, CFO to Responder, N Time Stamps, etc.</a:t>
            </a:r>
          </a:p>
          <a:p>
            <a:pPr marL="800100" lvl="1" indent="-342900">
              <a:buFont typeface="Arial" panose="020B0604020202020204" pitchFamily="34" charset="0"/>
              <a:buChar char="•"/>
            </a:pPr>
            <a:r>
              <a:rPr lang="en-US" dirty="0"/>
              <a:t>Per time-stamp – ‘Time Stamp Measurement Report field’:</a:t>
            </a:r>
          </a:p>
          <a:p>
            <a:pPr marL="1143000" lvl="2" indent="-342900">
              <a:buFont typeface="Arial" panose="020B0604020202020204" pitchFamily="34" charset="0"/>
              <a:buChar char="•"/>
            </a:pPr>
            <a:r>
              <a:rPr lang="en-US" dirty="0"/>
              <a:t>Type</a:t>
            </a:r>
          </a:p>
          <a:p>
            <a:pPr marL="1485900" lvl="3" indent="-342900">
              <a:buFont typeface="Arial" panose="020B0604020202020204" pitchFamily="34" charset="0"/>
              <a:buChar char="•"/>
            </a:pPr>
            <a:r>
              <a:rPr lang="en-US" dirty="0"/>
              <a:t>TOD</a:t>
            </a:r>
          </a:p>
          <a:p>
            <a:pPr marL="1485900" lvl="3" indent="-342900">
              <a:buFont typeface="Arial" panose="020B0604020202020204" pitchFamily="34" charset="0"/>
              <a:buChar char="•"/>
            </a:pPr>
            <a:r>
              <a:rPr lang="en-US" dirty="0"/>
              <a:t>TOA</a:t>
            </a:r>
          </a:p>
          <a:p>
            <a:pPr marL="1485900" lvl="3" indent="-342900">
              <a:buFont typeface="Arial" panose="020B0604020202020204" pitchFamily="34" charset="0"/>
              <a:buChar char="•"/>
            </a:pPr>
            <a:r>
              <a:rPr lang="en-US" dirty="0" smtClean="0">
                <a:solidFill>
                  <a:srgbClr val="FF0000"/>
                </a:solidFill>
              </a:rPr>
              <a:t>PS-TOA</a:t>
            </a:r>
          </a:p>
          <a:p>
            <a:pPr marL="1485900" lvl="3" indent="-342900">
              <a:buFont typeface="Arial" panose="020B0604020202020204" pitchFamily="34" charset="0"/>
              <a:buChar char="•"/>
            </a:pPr>
            <a:r>
              <a:rPr lang="en-US" dirty="0" smtClean="0">
                <a:solidFill>
                  <a:srgbClr val="FF0000"/>
                </a:solidFill>
              </a:rPr>
              <a:t>Reserved</a:t>
            </a:r>
            <a:endParaRPr lang="en-US" dirty="0">
              <a:solidFill>
                <a:srgbClr val="FF0000"/>
              </a:solidFill>
            </a:endParaRPr>
          </a:p>
          <a:p>
            <a:pPr marL="1143000" lvl="2" indent="-342900">
              <a:buFont typeface="Arial" panose="020B0604020202020204" pitchFamily="34" charset="0"/>
              <a:buChar char="•"/>
            </a:pPr>
            <a:r>
              <a:rPr lang="en-US" dirty="0"/>
              <a:t>Valid</a:t>
            </a:r>
          </a:p>
          <a:p>
            <a:pPr marL="1143000" lvl="2" indent="-342900">
              <a:buFont typeface="Arial" panose="020B0604020202020204" pitchFamily="34" charset="0"/>
              <a:buChar char="•"/>
            </a:pPr>
            <a:r>
              <a:rPr lang="en-US" dirty="0"/>
              <a:t>Time-Stamp</a:t>
            </a:r>
          </a:p>
          <a:p>
            <a:pPr marL="1143000" lvl="2" indent="-342900">
              <a:buFont typeface="Arial" panose="020B0604020202020204" pitchFamily="34" charset="0"/>
              <a:buChar char="•"/>
            </a:pPr>
            <a:r>
              <a:rPr lang="en-US" dirty="0"/>
              <a:t>Time-Stamp Error</a:t>
            </a:r>
          </a:p>
          <a:p>
            <a:pPr marL="1143000" lvl="2" indent="-342900">
              <a:buFont typeface="Arial" panose="020B0604020202020204" pitchFamily="34" charset="0"/>
              <a:buChar char="•"/>
            </a:pPr>
            <a:r>
              <a:rPr lang="en-US" dirty="0"/>
              <a:t>RID (of transmitter</a:t>
            </a:r>
            <a:r>
              <a:rPr lang="en-US" dirty="0" smtClean="0"/>
              <a:t>)</a:t>
            </a:r>
            <a:endParaRPr lang="en-US" dirty="0">
              <a:solidFill>
                <a:srgbClr val="FF0000"/>
              </a:solidFill>
            </a:endParaRPr>
          </a:p>
          <a:p>
            <a:pPr lvl="2"/>
            <a:endParaRPr lang="en-US" dirty="0"/>
          </a:p>
          <a:p>
            <a:endParaRPr lang="en-US" dirty="0"/>
          </a:p>
        </p:txBody>
      </p:sp>
      <p:sp>
        <p:nvSpPr>
          <p:cNvPr id="5" name="Slide Number Placeholder 4"/>
          <p:cNvSpPr>
            <a:spLocks noGrp="1"/>
          </p:cNvSpPr>
          <p:nvPr>
            <p:ph type="sldNum" idx="12"/>
          </p:nvPr>
        </p:nvSpPr>
        <p:spPr/>
        <p:txBody>
          <a:bodyPr/>
          <a:lstStyle/>
          <a:p>
            <a:pPr>
              <a:defRPr/>
            </a:pPr>
            <a:r>
              <a:rPr lang="en-GB">
                <a:solidFill>
                  <a:srgbClr val="000000"/>
                </a:solidFill>
              </a:rPr>
              <a:t>Slide </a:t>
            </a:r>
            <a:fld id="{291230A6-1ED8-40C7-B3D0-82B1B9814FDB}" type="slidenum">
              <a:rPr lang="en-GB" smtClean="0">
                <a:solidFill>
                  <a:srgbClr val="000000"/>
                </a:solidFill>
              </a:rPr>
              <a:pPr>
                <a:defRPr/>
              </a:pPr>
              <a:t>18</a:t>
            </a:fld>
            <a:endParaRPr lang="en-GB">
              <a:solidFill>
                <a:srgbClr val="000000"/>
              </a:solidFill>
            </a:endParaRPr>
          </a:p>
        </p:txBody>
      </p:sp>
      <p:sp>
        <p:nvSpPr>
          <p:cNvPr id="4" name="Footer Placeholder 3"/>
          <p:cNvSpPr>
            <a:spLocks noGrp="1"/>
          </p:cNvSpPr>
          <p:nvPr>
            <p:ph type="ftr" idx="14"/>
          </p:nvPr>
        </p:nvSpPr>
        <p:spPr/>
        <p:txBody>
          <a:bodyPr/>
          <a:lstStyle/>
          <a:p>
            <a:pPr>
              <a:defRPr/>
            </a:pPr>
            <a:r>
              <a:rPr lang="en-US" smtClean="0">
                <a:solidFill>
                  <a:srgbClr val="000000"/>
                </a:solidFill>
              </a:rPr>
              <a:t>Erik Lindskog, Samsung</a:t>
            </a:r>
            <a:endParaRPr lang="en-GB" i="1" dirty="0">
              <a:solidFill>
                <a:srgbClr val="000000"/>
              </a:solidFill>
            </a:endParaRPr>
          </a:p>
        </p:txBody>
      </p:sp>
      <p:sp>
        <p:nvSpPr>
          <p:cNvPr id="6" name="Right Brace 5"/>
          <p:cNvSpPr/>
          <p:nvPr/>
        </p:nvSpPr>
        <p:spPr bwMode="auto">
          <a:xfrm>
            <a:off x="5126127" y="4027970"/>
            <a:ext cx="216024" cy="504056"/>
          </a:xfrm>
          <a:prstGeom prst="rightBrace">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smtClean="0">
              <a:solidFill>
                <a:srgbClr val="000000"/>
              </a:solidFill>
              <a:latin typeface="Times New Roman" pitchFamily="18" charset="0"/>
              <a:ea typeface="+mn-ea"/>
            </a:endParaRPr>
          </a:p>
        </p:txBody>
      </p:sp>
      <p:sp>
        <p:nvSpPr>
          <p:cNvPr id="7" name="TextBox 6"/>
          <p:cNvSpPr txBox="1"/>
          <p:nvPr/>
        </p:nvSpPr>
        <p:spPr>
          <a:xfrm>
            <a:off x="5457919" y="4126109"/>
            <a:ext cx="2779791" cy="307777"/>
          </a:xfrm>
          <a:prstGeom prst="rect">
            <a:avLst/>
          </a:prstGeom>
          <a:noFill/>
        </p:spPr>
        <p:txBody>
          <a:bodyPr wrap="square" rtlCol="0">
            <a:spAutoFit/>
          </a:bodyPr>
          <a:lstStyle/>
          <a:p>
            <a:pPr defTabSz="914400">
              <a:buClrTx/>
              <a:buSzTx/>
              <a:buFontTx/>
              <a:buNone/>
            </a:pPr>
            <a:r>
              <a:rPr lang="en-US" sz="1400" b="1" dirty="0" smtClean="0">
                <a:solidFill>
                  <a:srgbClr val="FF0000"/>
                </a:solidFill>
                <a:latin typeface="Times New Roman" pitchFamily="18" charset="0"/>
                <a:ea typeface="+mn-ea"/>
              </a:rPr>
              <a:t>Add a bit to add one new type.</a:t>
            </a:r>
            <a:endParaRPr lang="en-US" sz="1400" b="1" dirty="0">
              <a:solidFill>
                <a:srgbClr val="FF0000"/>
              </a:solidFill>
              <a:latin typeface="Times New Roman" pitchFamily="18" charset="0"/>
              <a:ea typeface="+mn-ea"/>
            </a:endParaRPr>
          </a:p>
        </p:txBody>
      </p:sp>
    </p:spTree>
    <p:extLst>
      <p:ext uri="{BB962C8B-B14F-4D97-AF65-F5344CB8AC3E}">
        <p14:creationId xmlns:p14="http://schemas.microsoft.com/office/powerpoint/2010/main" val="1728913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90656" cy="732706"/>
          </a:xfrm>
        </p:spPr>
        <p:txBody>
          <a:bodyPr/>
          <a:lstStyle/>
          <a:p>
            <a:r>
              <a:rPr lang="en-US" sz="2800" dirty="0" smtClean="0">
                <a:solidFill>
                  <a:srgbClr val="000000"/>
                </a:solidFill>
              </a:rPr>
              <a:t>Secundus </a:t>
            </a:r>
            <a:r>
              <a:rPr lang="en-US" sz="2800" dirty="0">
                <a:solidFill>
                  <a:srgbClr val="000000"/>
                </a:solidFill>
              </a:rPr>
              <a:t>RSTA </a:t>
            </a:r>
            <a:r>
              <a:rPr lang="en-US" sz="2800" dirty="0" smtClean="0">
                <a:solidFill>
                  <a:srgbClr val="000000"/>
                </a:solidFill>
              </a:rPr>
              <a:t>Broadcast Frame </a:t>
            </a:r>
            <a:endParaRPr lang="en-US" dirty="0"/>
          </a:p>
        </p:txBody>
      </p:sp>
      <p:sp>
        <p:nvSpPr>
          <p:cNvPr id="3" name="Content Placeholder 2"/>
          <p:cNvSpPr>
            <a:spLocks noGrp="1"/>
          </p:cNvSpPr>
          <p:nvPr>
            <p:ph idx="1"/>
          </p:nvPr>
        </p:nvSpPr>
        <p:spPr>
          <a:xfrm>
            <a:off x="771525" y="1619169"/>
            <a:ext cx="7772400" cy="4968552"/>
          </a:xfrm>
        </p:spPr>
        <p:txBody>
          <a:bodyPr>
            <a:normAutofit/>
          </a:bodyPr>
          <a:lstStyle/>
          <a:p>
            <a:pPr>
              <a:buFont typeface="Arial" panose="020B0604020202020204" pitchFamily="34" charset="0"/>
              <a:buChar char="•"/>
            </a:pPr>
            <a:r>
              <a:rPr lang="en-US" sz="2000" dirty="0"/>
              <a:t>Per </a:t>
            </a:r>
            <a:r>
              <a:rPr lang="en-US" sz="2000" dirty="0" smtClean="0"/>
              <a:t>I</a:t>
            </a:r>
            <a:r>
              <a:rPr lang="en-US" sz="2000" dirty="0"/>
              <a:t>STA - ‘ISTA Passive Location Measurement Report Element</a:t>
            </a:r>
            <a:r>
              <a:rPr lang="en-US" sz="2000" dirty="0" smtClean="0"/>
              <a:t>’:</a:t>
            </a:r>
            <a:endParaRPr lang="en-US" sz="2000" dirty="0"/>
          </a:p>
          <a:p>
            <a:pPr marL="800100" lvl="1" indent="-342900">
              <a:buFont typeface="Arial" panose="020B0604020202020204" pitchFamily="34" charset="0"/>
              <a:buChar char="•"/>
            </a:pPr>
            <a:r>
              <a:rPr lang="en-US" sz="1800" dirty="0"/>
              <a:t>Dialog Token, CFO to Responder, N Time Stamps, etc.</a:t>
            </a:r>
          </a:p>
          <a:p>
            <a:pPr marL="800100" lvl="1" indent="-342900">
              <a:buFont typeface="Arial" panose="020B0604020202020204" pitchFamily="34" charset="0"/>
              <a:buChar char="•"/>
            </a:pPr>
            <a:r>
              <a:rPr lang="en-US" sz="1800" dirty="0"/>
              <a:t>Per time-stamp – ‘Time Stamp Measurement Report field’:</a:t>
            </a:r>
          </a:p>
          <a:p>
            <a:pPr marL="1143000" lvl="2" indent="-342900">
              <a:buFont typeface="Arial" panose="020B0604020202020204" pitchFamily="34" charset="0"/>
              <a:buChar char="•"/>
            </a:pPr>
            <a:r>
              <a:rPr lang="en-US" sz="1600" dirty="0"/>
              <a:t>Type</a:t>
            </a:r>
          </a:p>
          <a:p>
            <a:pPr marL="1485900" lvl="3" indent="-342900">
              <a:buFont typeface="Arial" panose="020B0604020202020204" pitchFamily="34" charset="0"/>
              <a:buChar char="•"/>
            </a:pPr>
            <a:r>
              <a:rPr lang="en-US" sz="1400" dirty="0"/>
              <a:t>TOD</a:t>
            </a:r>
          </a:p>
          <a:p>
            <a:pPr marL="1485900" lvl="3" indent="-342900">
              <a:buFont typeface="Arial" panose="020B0604020202020204" pitchFamily="34" charset="0"/>
              <a:buChar char="•"/>
            </a:pPr>
            <a:r>
              <a:rPr lang="en-US" sz="1400" dirty="0"/>
              <a:t>TOA</a:t>
            </a:r>
          </a:p>
          <a:p>
            <a:pPr marL="1485900" lvl="3" indent="-342900">
              <a:buFont typeface="Arial" panose="020B0604020202020204" pitchFamily="34" charset="0"/>
              <a:buChar char="•"/>
            </a:pPr>
            <a:r>
              <a:rPr lang="en-US" sz="1400" dirty="0" smtClean="0">
                <a:solidFill>
                  <a:srgbClr val="FF0000"/>
                </a:solidFill>
              </a:rPr>
              <a:t>PS-TOA</a:t>
            </a:r>
          </a:p>
          <a:p>
            <a:pPr marL="1485900" lvl="3" indent="-342900">
              <a:buFont typeface="Arial" panose="020B0604020202020204" pitchFamily="34" charset="0"/>
              <a:buChar char="•"/>
            </a:pPr>
            <a:r>
              <a:rPr lang="en-US" sz="1400" dirty="0" smtClean="0">
                <a:solidFill>
                  <a:srgbClr val="FF0000"/>
                </a:solidFill>
              </a:rPr>
              <a:t>Reserved</a:t>
            </a:r>
            <a:endParaRPr lang="en-US" sz="1400" dirty="0">
              <a:solidFill>
                <a:srgbClr val="FF0000"/>
              </a:solidFill>
            </a:endParaRPr>
          </a:p>
          <a:p>
            <a:pPr marL="1143000" lvl="2" indent="-342900">
              <a:buFont typeface="Arial" panose="020B0604020202020204" pitchFamily="34" charset="0"/>
              <a:buChar char="•"/>
            </a:pPr>
            <a:r>
              <a:rPr lang="en-US" sz="1600" dirty="0"/>
              <a:t>Valid</a:t>
            </a:r>
          </a:p>
          <a:p>
            <a:pPr marL="1143000" lvl="2" indent="-342900">
              <a:buFont typeface="Arial" panose="020B0604020202020204" pitchFamily="34" charset="0"/>
              <a:buChar char="•"/>
            </a:pPr>
            <a:r>
              <a:rPr lang="en-US" sz="1600" dirty="0"/>
              <a:t>Time-Stamp</a:t>
            </a:r>
          </a:p>
          <a:p>
            <a:pPr marL="1143000" lvl="2" indent="-342900">
              <a:buFont typeface="Arial" panose="020B0604020202020204" pitchFamily="34" charset="0"/>
              <a:buChar char="•"/>
            </a:pPr>
            <a:r>
              <a:rPr lang="en-US" sz="1600" dirty="0"/>
              <a:t>Time-Stamp Error</a:t>
            </a:r>
          </a:p>
          <a:p>
            <a:pPr marL="1143000" lvl="2" indent="-342900">
              <a:buFont typeface="Arial" panose="020B0604020202020204" pitchFamily="34" charset="0"/>
              <a:buChar char="•"/>
            </a:pPr>
            <a:r>
              <a:rPr lang="en-US" sz="1600" dirty="0"/>
              <a:t>RID (of transmitter</a:t>
            </a:r>
            <a:r>
              <a:rPr lang="en-US" sz="1600" dirty="0" smtClean="0"/>
              <a:t>)</a:t>
            </a:r>
            <a:endParaRPr lang="en-US" sz="1600" dirty="0"/>
          </a:p>
        </p:txBody>
      </p:sp>
      <p:sp>
        <p:nvSpPr>
          <p:cNvPr id="5" name="Slide Number Placeholder 4"/>
          <p:cNvSpPr>
            <a:spLocks noGrp="1"/>
          </p:cNvSpPr>
          <p:nvPr>
            <p:ph type="sldNum" idx="12"/>
          </p:nvPr>
        </p:nvSpPr>
        <p:spPr/>
        <p:txBody>
          <a:bodyPr/>
          <a:lstStyle/>
          <a:p>
            <a:pPr>
              <a:defRPr/>
            </a:pPr>
            <a:r>
              <a:rPr lang="en-GB">
                <a:solidFill>
                  <a:srgbClr val="000000"/>
                </a:solidFill>
              </a:rPr>
              <a:t>Slide </a:t>
            </a:r>
            <a:fld id="{291230A6-1ED8-40C7-B3D0-82B1B9814FDB}" type="slidenum">
              <a:rPr lang="en-GB" smtClean="0">
                <a:solidFill>
                  <a:srgbClr val="000000"/>
                </a:solidFill>
              </a:rPr>
              <a:pPr>
                <a:defRPr/>
              </a:pPr>
              <a:t>19</a:t>
            </a:fld>
            <a:endParaRPr lang="en-GB">
              <a:solidFill>
                <a:srgbClr val="000000"/>
              </a:solidFill>
            </a:endParaRPr>
          </a:p>
        </p:txBody>
      </p:sp>
      <p:sp>
        <p:nvSpPr>
          <p:cNvPr id="4" name="Footer Placeholder 3"/>
          <p:cNvSpPr>
            <a:spLocks noGrp="1"/>
          </p:cNvSpPr>
          <p:nvPr>
            <p:ph type="ftr" idx="14"/>
          </p:nvPr>
        </p:nvSpPr>
        <p:spPr/>
        <p:txBody>
          <a:bodyPr/>
          <a:lstStyle/>
          <a:p>
            <a:pPr>
              <a:defRPr/>
            </a:pPr>
            <a:r>
              <a:rPr lang="en-US" smtClean="0">
                <a:solidFill>
                  <a:srgbClr val="000000"/>
                </a:solidFill>
              </a:rPr>
              <a:t>Erik Lindskog, Samsung</a:t>
            </a:r>
            <a:endParaRPr lang="en-GB" i="1" dirty="0">
              <a:solidFill>
                <a:srgbClr val="000000"/>
              </a:solidFill>
            </a:endParaRPr>
          </a:p>
        </p:txBody>
      </p:sp>
      <p:sp>
        <p:nvSpPr>
          <p:cNvPr id="6" name="Right Brace 5">
            <a:extLst>
              <a:ext uri="{FF2B5EF4-FFF2-40B4-BE49-F238E27FC236}">
                <a16:creationId xmlns="" xmlns:a16="http://schemas.microsoft.com/office/drawing/2014/main" id="{C422E282-48DB-4579-BEC1-A7E44E6B42D6}"/>
              </a:ext>
            </a:extLst>
          </p:cNvPr>
          <p:cNvSpPr/>
          <p:nvPr/>
        </p:nvSpPr>
        <p:spPr bwMode="auto">
          <a:xfrm>
            <a:off x="8314552" y="2420888"/>
            <a:ext cx="361904" cy="3476600"/>
          </a:xfrm>
          <a:prstGeom prst="rightBrace">
            <a:avLst/>
          </a:prstGeom>
          <a:noFill/>
          <a:ln w="25400" cap="flat" cmpd="sng" algn="ctr">
            <a:solidFill>
              <a:srgbClr val="0070C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7" name="TextBox 6">
            <a:extLst>
              <a:ext uri="{FF2B5EF4-FFF2-40B4-BE49-F238E27FC236}">
                <a16:creationId xmlns="" xmlns:a16="http://schemas.microsoft.com/office/drawing/2014/main" id="{D7D2EF31-DEC3-43BB-BFCC-C0E70307DFC3}"/>
              </a:ext>
            </a:extLst>
          </p:cNvPr>
          <p:cNvSpPr txBox="1"/>
          <p:nvPr/>
        </p:nvSpPr>
        <p:spPr>
          <a:xfrm>
            <a:off x="3189710" y="5934014"/>
            <a:ext cx="5844133" cy="400110"/>
          </a:xfrm>
          <a:prstGeom prst="rect">
            <a:avLst/>
          </a:prstGeom>
          <a:noFill/>
        </p:spPr>
        <p:txBody>
          <a:bodyPr wrap="square" rtlCol="0">
            <a:spAutoFit/>
          </a:bodyPr>
          <a:lstStyle/>
          <a:p>
            <a:pPr algn="ctr" defTabSz="914400">
              <a:buClrTx/>
              <a:buSzTx/>
              <a:buFontTx/>
              <a:buNone/>
              <a:defRPr/>
            </a:pPr>
            <a:r>
              <a:rPr lang="en-US" sz="2000" b="1" dirty="0" smtClean="0">
                <a:solidFill>
                  <a:srgbClr val="0070C0"/>
                </a:solidFill>
                <a:latin typeface="Times New Roman" pitchFamily="18" charset="0"/>
                <a:ea typeface="+mn-ea"/>
              </a:rPr>
              <a:t>Copy </a:t>
            </a:r>
            <a:r>
              <a:rPr lang="en-US" sz="2000" b="1" dirty="0">
                <a:solidFill>
                  <a:srgbClr val="0070C0"/>
                </a:solidFill>
                <a:latin typeface="Times New Roman" pitchFamily="18" charset="0"/>
                <a:ea typeface="+mn-ea"/>
              </a:rPr>
              <a:t>of the LMR report from </a:t>
            </a:r>
            <a:r>
              <a:rPr lang="en-US" sz="2000" b="1" dirty="0" smtClean="0">
                <a:solidFill>
                  <a:srgbClr val="0070C0"/>
                </a:solidFill>
                <a:latin typeface="Times New Roman" pitchFamily="18" charset="0"/>
                <a:ea typeface="+mn-ea"/>
              </a:rPr>
              <a:t>each ISTA</a:t>
            </a:r>
            <a:endParaRPr lang="en-US" sz="2000" b="1" dirty="0">
              <a:solidFill>
                <a:srgbClr val="0070C0"/>
              </a:solidFill>
              <a:latin typeface="Times New Roman" pitchFamily="18" charset="0"/>
              <a:ea typeface="+mn-ea"/>
            </a:endParaRPr>
          </a:p>
        </p:txBody>
      </p:sp>
      <p:sp>
        <p:nvSpPr>
          <p:cNvPr id="8" name="Arrow: Curved Up 7">
            <a:extLst>
              <a:ext uri="{FF2B5EF4-FFF2-40B4-BE49-F238E27FC236}">
                <a16:creationId xmlns="" xmlns:a16="http://schemas.microsoft.com/office/drawing/2014/main" id="{EA2685C4-F4F4-45C5-B5C2-A58A633E195F}"/>
              </a:ext>
            </a:extLst>
          </p:cNvPr>
          <p:cNvSpPr/>
          <p:nvPr/>
        </p:nvSpPr>
        <p:spPr bwMode="auto">
          <a:xfrm rot="16200000">
            <a:off x="7477694" y="4537147"/>
            <a:ext cx="2736304" cy="375993"/>
          </a:xfrm>
          <a:prstGeom prst="curvedUpArrow">
            <a:avLst/>
          </a:prstGeom>
          <a:solidFill>
            <a:srgbClr val="0070C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a:solidFill>
                <a:srgbClr val="000000"/>
              </a:solidFill>
              <a:latin typeface="Times New Roman" pitchFamily="18" charset="0"/>
              <a:ea typeface="+mn-ea"/>
            </a:endParaRPr>
          </a:p>
        </p:txBody>
      </p:sp>
      <p:sp>
        <p:nvSpPr>
          <p:cNvPr id="9" name="Right Brace 8"/>
          <p:cNvSpPr/>
          <p:nvPr/>
        </p:nvSpPr>
        <p:spPr bwMode="auto">
          <a:xfrm>
            <a:off x="5033729" y="3829797"/>
            <a:ext cx="216024" cy="504056"/>
          </a:xfrm>
          <a:prstGeom prst="rightBrace">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smtClean="0">
              <a:solidFill>
                <a:srgbClr val="000000"/>
              </a:solidFill>
              <a:latin typeface="Times New Roman" pitchFamily="18" charset="0"/>
              <a:ea typeface="+mn-ea"/>
            </a:endParaRPr>
          </a:p>
        </p:txBody>
      </p:sp>
      <p:sp>
        <p:nvSpPr>
          <p:cNvPr id="10" name="TextBox 9"/>
          <p:cNvSpPr txBox="1"/>
          <p:nvPr/>
        </p:nvSpPr>
        <p:spPr>
          <a:xfrm>
            <a:off x="5249753" y="3949556"/>
            <a:ext cx="2779791" cy="307777"/>
          </a:xfrm>
          <a:prstGeom prst="rect">
            <a:avLst/>
          </a:prstGeom>
          <a:noFill/>
        </p:spPr>
        <p:txBody>
          <a:bodyPr wrap="square" rtlCol="0">
            <a:spAutoFit/>
          </a:bodyPr>
          <a:lstStyle/>
          <a:p>
            <a:pPr defTabSz="914400">
              <a:buClrTx/>
              <a:buSzTx/>
              <a:buFontTx/>
              <a:buNone/>
            </a:pPr>
            <a:r>
              <a:rPr lang="en-US" sz="1400" b="1" dirty="0" smtClean="0">
                <a:solidFill>
                  <a:srgbClr val="FF0000"/>
                </a:solidFill>
                <a:latin typeface="Times New Roman" pitchFamily="18" charset="0"/>
                <a:ea typeface="+mn-ea"/>
              </a:rPr>
              <a:t>Add a bit to add one new type.</a:t>
            </a:r>
            <a:endParaRPr lang="en-US" sz="1400" b="1" dirty="0">
              <a:solidFill>
                <a:srgbClr val="FF0000"/>
              </a:solidFill>
              <a:latin typeface="Times New Roman" pitchFamily="18" charset="0"/>
              <a:ea typeface="+mn-ea"/>
            </a:endParaRPr>
          </a:p>
        </p:txBody>
      </p:sp>
    </p:spTree>
    <p:extLst>
      <p:ext uri="{BB962C8B-B14F-4D97-AF65-F5344CB8AC3E}">
        <p14:creationId xmlns:p14="http://schemas.microsoft.com/office/powerpoint/2010/main" val="31191239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da-DK" smtClean="0"/>
              <a:t>Erik Lindskog, Samsung</a:t>
            </a:r>
            <a:endParaRPr lang="en-GB" dirty="0"/>
          </a:p>
        </p:txBody>
      </p:sp>
      <p:sp>
        <p:nvSpPr>
          <p:cNvPr id="8" name="TextBox 7"/>
          <p:cNvSpPr txBox="1"/>
          <p:nvPr/>
        </p:nvSpPr>
        <p:spPr>
          <a:xfrm>
            <a:off x="1295400" y="2286000"/>
            <a:ext cx="7010400" cy="3046988"/>
          </a:xfrm>
          <a:prstGeom prst="rect">
            <a:avLst/>
          </a:prstGeom>
          <a:noFill/>
        </p:spPr>
        <p:txBody>
          <a:bodyPr wrap="square" rtlCol="0">
            <a:spAutoFit/>
          </a:bodyPr>
          <a:lstStyle/>
          <a:p>
            <a:r>
              <a:rPr lang="en-US" dirty="0" smtClean="0">
                <a:solidFill>
                  <a:schemeClr val="tx1"/>
                </a:solidFill>
              </a:rPr>
              <a:t>We now have the option to use phase shift based TOA reporting in TB Ranging. </a:t>
            </a:r>
          </a:p>
          <a:p>
            <a:endParaRPr lang="en-US" dirty="0">
              <a:solidFill>
                <a:schemeClr val="tx1"/>
              </a:solidFill>
            </a:endParaRPr>
          </a:p>
          <a:p>
            <a:r>
              <a:rPr lang="en-US" dirty="0" smtClean="0">
                <a:solidFill>
                  <a:schemeClr val="tx1"/>
                </a:solidFill>
              </a:rPr>
              <a:t>There is no reason why we should not also enable this for the Passive Location Ranging case.</a:t>
            </a:r>
          </a:p>
          <a:p>
            <a:endParaRPr lang="en-US" dirty="0">
              <a:solidFill>
                <a:schemeClr val="tx1"/>
              </a:solidFill>
            </a:endParaRPr>
          </a:p>
          <a:p>
            <a:r>
              <a:rPr lang="en-US" dirty="0" smtClean="0">
                <a:solidFill>
                  <a:schemeClr val="tx1"/>
                </a:solidFill>
              </a:rPr>
              <a:t>What is needed is some enabling in the time-stamp reporting protocol.</a:t>
            </a:r>
            <a:endParaRPr lang="en-US" dirty="0">
              <a:solidFill>
                <a:schemeClr val="tx1"/>
              </a:solidFill>
            </a:endParaRPr>
          </a:p>
        </p:txBody>
      </p:sp>
    </p:spTree>
    <p:extLst>
      <p:ext uri="{BB962C8B-B14F-4D97-AF65-F5344CB8AC3E}">
        <p14:creationId xmlns:p14="http://schemas.microsoft.com/office/powerpoint/2010/main" val="22346800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
            </a:r>
            <a:r>
              <a:rPr lang="en-US" dirty="0" smtClean="0"/>
              <a:t>ealization in the standard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da-DK" smtClean="0"/>
              <a:t>Erik Lindskog, Samsung</a:t>
            </a:r>
            <a:endParaRPr lang="en-GB" dirty="0"/>
          </a:p>
        </p:txBody>
      </p:sp>
      <p:sp>
        <p:nvSpPr>
          <p:cNvPr id="6" name="TextBox 5"/>
          <p:cNvSpPr txBox="1"/>
          <p:nvPr/>
        </p:nvSpPr>
        <p:spPr>
          <a:xfrm>
            <a:off x="1101725" y="2174221"/>
            <a:ext cx="7543800" cy="2308324"/>
          </a:xfrm>
          <a:prstGeom prst="rect">
            <a:avLst/>
          </a:prstGeom>
          <a:noFill/>
        </p:spPr>
        <p:txBody>
          <a:bodyPr wrap="square" rtlCol="0">
            <a:spAutoFit/>
          </a:bodyPr>
          <a:lstStyle/>
          <a:p>
            <a:pPr algn="just"/>
            <a:r>
              <a:rPr lang="en-US" dirty="0">
                <a:solidFill>
                  <a:schemeClr val="tx1"/>
                </a:solidFill>
              </a:rPr>
              <a:t>Such as to enable the PSTA to do its location calculations using TOAs or PS-TOAs, we are in the standards text proposing to feed </a:t>
            </a:r>
            <a:r>
              <a:rPr lang="en-US" dirty="0" smtClean="0">
                <a:solidFill>
                  <a:schemeClr val="tx1"/>
                </a:solidFill>
              </a:rPr>
              <a:t>back and broadcast both </a:t>
            </a:r>
            <a:r>
              <a:rPr lang="en-US" dirty="0">
                <a:solidFill>
                  <a:schemeClr val="tx1"/>
                </a:solidFill>
              </a:rPr>
              <a:t>PS-TOAs and TOAs </a:t>
            </a:r>
            <a:r>
              <a:rPr lang="en-US" dirty="0" smtClean="0">
                <a:solidFill>
                  <a:schemeClr val="tx1"/>
                </a:solidFill>
              </a:rPr>
              <a:t>to the PSTAs when </a:t>
            </a:r>
            <a:r>
              <a:rPr lang="en-US" dirty="0" smtClean="0">
                <a:solidFill>
                  <a:schemeClr val="tx1"/>
                </a:solidFill>
              </a:rPr>
              <a:t>phase shift feedback is negotiated for Passive TB Ranging.</a:t>
            </a:r>
            <a:endParaRPr lang="en-US" dirty="0">
              <a:solidFill>
                <a:schemeClr val="tx1"/>
              </a:solidFill>
            </a:endParaRPr>
          </a:p>
          <a:p>
            <a:endParaRPr lang="en-US" dirty="0"/>
          </a:p>
        </p:txBody>
      </p:sp>
    </p:spTree>
    <p:extLst>
      <p:ext uri="{BB962C8B-B14F-4D97-AF65-F5344CB8AC3E}">
        <p14:creationId xmlns:p14="http://schemas.microsoft.com/office/powerpoint/2010/main" val="23720650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0" indent="0">
              <a:buNone/>
            </a:pPr>
            <a:r>
              <a:rPr lang="en-US" b="0" dirty="0" smtClean="0"/>
              <a:t>[1] “</a:t>
            </a:r>
            <a:r>
              <a:rPr lang="en-US" b="0" dirty="0" smtClean="0">
                <a:latin typeface="Times New Roman" panose="02020603050405020304" pitchFamily="18" charset="0"/>
                <a:cs typeface="Times New Roman" panose="02020603050405020304" pitchFamily="18" charset="0"/>
              </a:rPr>
              <a:t>Passive Location”, IEEE 802.11-17/0417r0.</a:t>
            </a:r>
          </a:p>
          <a:p>
            <a:pPr marL="0" indent="0">
              <a:buNone/>
            </a:pPr>
            <a:r>
              <a:rPr lang="en-US" b="0" dirty="0">
                <a:latin typeface="Times New Roman" panose="02020603050405020304" pitchFamily="18" charset="0"/>
                <a:cs typeface="Times New Roman" panose="02020603050405020304" pitchFamily="18" charset="0"/>
              </a:rPr>
              <a:t>[2] “CIDs 46,47,48 Regarding Fine Timing Measurement</a:t>
            </a:r>
            <a:r>
              <a:rPr lang="en-US" b="0" dirty="0" smtClean="0">
                <a:latin typeface="Times New Roman" panose="02020603050405020304" pitchFamily="18" charset="0"/>
                <a:cs typeface="Times New Roman" panose="02020603050405020304" pitchFamily="18" charset="0"/>
              </a:rPr>
              <a:t>”,  11-12/1249r4</a:t>
            </a:r>
            <a:r>
              <a:rPr lang="en-US" b="0" dirty="0">
                <a:latin typeface="Times New Roman" panose="02020603050405020304" pitchFamily="18" charset="0"/>
                <a:cs typeface="Times New Roman" panose="02020603050405020304" pitchFamily="18" charset="0"/>
              </a:rPr>
              <a:t>, </a:t>
            </a:r>
            <a:r>
              <a:rPr lang="en-US" b="0" dirty="0" smtClean="0">
                <a:latin typeface="Times New Roman" panose="02020603050405020304" pitchFamily="18" charset="0"/>
                <a:cs typeface="Times New Roman" panose="02020603050405020304" pitchFamily="18" charset="0"/>
              </a:rPr>
              <a:t>Carlos </a:t>
            </a:r>
            <a:r>
              <a:rPr lang="en-US" b="0" dirty="0">
                <a:latin typeface="Times New Roman" panose="02020603050405020304" pitchFamily="18" charset="0"/>
                <a:cs typeface="Times New Roman" panose="02020603050405020304" pitchFamily="18" charset="0"/>
              </a:rPr>
              <a:t>Aldana (Qualcomm) et al</a:t>
            </a:r>
            <a:r>
              <a:rPr lang="en-US" b="0" dirty="0" smtClean="0">
                <a:latin typeface="Times New Roman" panose="02020603050405020304" pitchFamily="18" charset="0"/>
                <a:cs typeface="Times New Roman" panose="02020603050405020304" pitchFamily="18" charset="0"/>
              </a:rPr>
              <a:t>.</a:t>
            </a:r>
          </a:p>
          <a:p>
            <a:pPr marL="0" indent="0">
              <a:buNone/>
            </a:pPr>
            <a:r>
              <a:rPr lang="en-US" b="0" dirty="0" smtClean="0">
                <a:latin typeface="Times New Roman" panose="02020603050405020304" pitchFamily="18" charset="0"/>
                <a:cs typeface="Times New Roman" panose="02020603050405020304" pitchFamily="18" charset="0"/>
              </a:rPr>
              <a:t>[3</a:t>
            </a:r>
            <a:r>
              <a:rPr lang="en-US" b="0" dirty="0">
                <a:latin typeface="Times New Roman" panose="02020603050405020304" pitchFamily="18" charset="0"/>
                <a:cs typeface="Times New Roman" panose="02020603050405020304" pitchFamily="18" charset="0"/>
              </a:rPr>
              <a:t>] “Phase-Roll Based </a:t>
            </a:r>
            <a:r>
              <a:rPr lang="en-US" b="0" dirty="0" err="1">
                <a:latin typeface="Times New Roman" panose="02020603050405020304" pitchFamily="18" charset="0"/>
                <a:cs typeface="Times New Roman" panose="02020603050405020304" pitchFamily="18" charset="0"/>
              </a:rPr>
              <a:t>ToA</a:t>
            </a:r>
            <a:r>
              <a:rPr lang="en-US" b="0" dirty="0">
                <a:latin typeface="Times New Roman" panose="02020603050405020304" pitchFamily="18" charset="0"/>
                <a:cs typeface="Times New Roman" panose="02020603050405020304" pitchFamily="18" charset="0"/>
              </a:rPr>
              <a:t> for Low Complexity Devices and Immediate </a:t>
            </a:r>
            <a:r>
              <a:rPr lang="en-US" b="0" dirty="0" smtClean="0">
                <a:latin typeface="Times New Roman" panose="02020603050405020304" pitchFamily="18" charset="0"/>
                <a:cs typeface="Times New Roman" panose="02020603050405020304" pitchFamily="18" charset="0"/>
              </a:rPr>
              <a:t>Feedback</a:t>
            </a:r>
            <a:r>
              <a:rPr lang="en-US" b="0" dirty="0">
                <a:latin typeface="Times New Roman" panose="02020603050405020304" pitchFamily="18" charset="0"/>
                <a:cs typeface="Times New Roman" panose="02020603050405020304" pitchFamily="18" charset="0"/>
              </a:rPr>
              <a:t>”, IEEE </a:t>
            </a:r>
            <a:r>
              <a:rPr lang="en-US" b="0" dirty="0" smtClean="0">
                <a:latin typeface="Times New Roman" panose="02020603050405020304" pitchFamily="18" charset="0"/>
                <a:cs typeface="Times New Roman" panose="02020603050405020304" pitchFamily="18" charset="0"/>
              </a:rPr>
              <a:t>802.11-18/1996r0.</a:t>
            </a:r>
            <a:endParaRPr lang="en-US" b="0" dirty="0"/>
          </a:p>
        </p:txBody>
      </p:sp>
      <p:sp>
        <p:nvSpPr>
          <p:cNvPr id="5" name="Slide Number Placeholder 4"/>
          <p:cNvSpPr>
            <a:spLocks noGrp="1"/>
          </p:cNvSpPr>
          <p:nvPr>
            <p:ph type="sldNum" idx="12"/>
          </p:nvPr>
        </p:nvSpPr>
        <p:spPr/>
        <p:txBody>
          <a:bodyPr/>
          <a:lstStyle/>
          <a:p>
            <a:pPr>
              <a:defRPr/>
            </a:pPr>
            <a:r>
              <a:rPr lang="en-GB" smtClean="0">
                <a:solidFill>
                  <a:srgbClr val="000000"/>
                </a:solidFill>
              </a:rPr>
              <a:t>Slide </a:t>
            </a:r>
            <a:fld id="{291230A6-1ED8-40C7-B3D0-82B1B9814FDB}" type="slidenum">
              <a:rPr lang="en-GB" smtClean="0">
                <a:solidFill>
                  <a:srgbClr val="000000"/>
                </a:solidFill>
              </a:rPr>
              <a:pPr>
                <a:defRPr/>
              </a:pPr>
              <a:t>21</a:t>
            </a:fld>
            <a:endParaRPr lang="en-GB">
              <a:solidFill>
                <a:srgbClr val="000000"/>
              </a:solidFill>
            </a:endParaRPr>
          </a:p>
        </p:txBody>
      </p:sp>
      <p:sp>
        <p:nvSpPr>
          <p:cNvPr id="4" name="Footer Placeholder 3"/>
          <p:cNvSpPr>
            <a:spLocks noGrp="1"/>
          </p:cNvSpPr>
          <p:nvPr>
            <p:ph type="ftr" idx="14"/>
          </p:nvPr>
        </p:nvSpPr>
        <p:spPr/>
        <p:txBody>
          <a:bodyPr/>
          <a:lstStyle/>
          <a:p>
            <a:pPr>
              <a:defRPr/>
            </a:pPr>
            <a:r>
              <a:rPr lang="en-US" smtClean="0">
                <a:solidFill>
                  <a:srgbClr val="000000"/>
                </a:solidFill>
              </a:rPr>
              <a:t>Erik Lindskog, Samsung</a:t>
            </a:r>
            <a:endParaRPr lang="en-GB" dirty="0">
              <a:solidFill>
                <a:srgbClr val="000000"/>
              </a:solidFill>
            </a:endParaRPr>
          </a:p>
        </p:txBody>
      </p:sp>
    </p:spTree>
    <p:extLst>
      <p:ext uri="{BB962C8B-B14F-4D97-AF65-F5344CB8AC3E}">
        <p14:creationId xmlns:p14="http://schemas.microsoft.com/office/powerpoint/2010/main" val="21269619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3"/>
          <p:cNvSpPr>
            <a:spLocks noGrp="1"/>
          </p:cNvSpPr>
          <p:nvPr>
            <p:ph type="ftr" idx="11"/>
          </p:nvPr>
        </p:nvSpPr>
        <p:spPr>
          <a:xfrm>
            <a:off x="4902371" y="6582086"/>
            <a:ext cx="3960440" cy="151778"/>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mtClean="0">
                <a:solidFill>
                  <a:srgbClr val="000000"/>
                </a:solidFill>
              </a:rPr>
              <a:t>Erik Lindskog, Samsung</a:t>
            </a:r>
            <a:endParaRPr lang="en-GB" altLang="en-US" dirty="0">
              <a:solidFill>
                <a:srgbClr val="000000"/>
              </a:solidFill>
            </a:endParaRPr>
          </a:p>
        </p:txBody>
      </p:sp>
      <p:sp>
        <p:nvSpPr>
          <p:cNvPr id="6148" name="Slide Number Placeholder 4"/>
          <p:cNvSpPr>
            <a:spLocks noGrp="1"/>
          </p:cNvSpPr>
          <p:nvPr>
            <p:ph type="sldNum" idx="12"/>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a:solidFill>
                  <a:srgbClr val="000000"/>
                </a:solidFill>
              </a:rPr>
              <a:t>Slide </a:t>
            </a:r>
            <a:fld id="{180A7CBB-D779-47FF-8121-3D1EAC5BC8AA}" type="slidenum">
              <a:rPr lang="en-GB" altLang="en-US">
                <a:solidFill>
                  <a:srgbClr val="000000"/>
                </a:solidFill>
              </a:rPr>
              <a:pPr/>
              <a:t>22</a:t>
            </a:fld>
            <a:endParaRPr lang="en-GB" altLang="en-US">
              <a:solidFill>
                <a:srgbClr val="000000"/>
              </a:solidFill>
            </a:endParaRPr>
          </a:p>
        </p:txBody>
      </p:sp>
      <p:sp>
        <p:nvSpPr>
          <p:cNvPr id="6146" name="Content Placeholder 2"/>
          <p:cNvSpPr>
            <a:spLocks noGrp="1"/>
          </p:cNvSpPr>
          <p:nvPr>
            <p:ph idx="4294967295"/>
          </p:nvPr>
        </p:nvSpPr>
        <p:spPr>
          <a:xfrm>
            <a:off x="2963068" y="3200400"/>
            <a:ext cx="3292475" cy="719138"/>
          </a:xfrm>
          <a:solidFill>
            <a:srgbClr val="FFFF00"/>
          </a:solidFill>
        </p:spPr>
        <p:txBody>
          <a:bodyPr/>
          <a:lstStyle/>
          <a:p>
            <a:pPr marL="0" indent="0" algn="ctr">
              <a:buFontTx/>
              <a:buNone/>
            </a:pPr>
            <a:r>
              <a:rPr lang="en-US" altLang="en-US" sz="3600" dirty="0"/>
              <a:t>Thank You!</a:t>
            </a:r>
          </a:p>
        </p:txBody>
      </p:sp>
    </p:spTree>
    <p:extLst>
      <p:ext uri="{BB962C8B-B14F-4D97-AF65-F5344CB8AC3E}">
        <p14:creationId xmlns:p14="http://schemas.microsoft.com/office/powerpoint/2010/main" val="2589819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1"/>
          </p:nvPr>
        </p:nvSpPr>
        <p:spPr/>
        <p:txBody>
          <a:bodyPr/>
          <a:lstStyle/>
          <a:p>
            <a:pPr>
              <a:defRPr/>
            </a:pPr>
            <a:r>
              <a:rPr lang="en-US" smtClean="0">
                <a:solidFill>
                  <a:srgbClr val="000000"/>
                </a:solidFill>
              </a:rPr>
              <a:t>Erik Lindskog, Samsung</a:t>
            </a:r>
            <a:endParaRPr lang="en-GB" dirty="0">
              <a:solidFill>
                <a:srgbClr val="000000"/>
              </a:solidFill>
            </a:endParaRPr>
          </a:p>
        </p:txBody>
      </p:sp>
      <p:sp>
        <p:nvSpPr>
          <p:cNvPr id="3" name="Slide Number Placeholder 2"/>
          <p:cNvSpPr>
            <a:spLocks noGrp="1"/>
          </p:cNvSpPr>
          <p:nvPr>
            <p:ph type="sldNum" idx="12"/>
          </p:nvPr>
        </p:nvSpPr>
        <p:spPr/>
        <p:txBody>
          <a:bodyPr/>
          <a:lstStyle/>
          <a:p>
            <a:pPr>
              <a:defRPr/>
            </a:pPr>
            <a:r>
              <a:rPr lang="en-GB" smtClean="0">
                <a:solidFill>
                  <a:srgbClr val="000000"/>
                </a:solidFill>
              </a:rPr>
              <a:t>Slide </a:t>
            </a:r>
            <a:fld id="{35C880F8-9C7D-4760-B738-53F7D5677438}" type="slidenum">
              <a:rPr lang="en-GB" smtClean="0">
                <a:solidFill>
                  <a:srgbClr val="000000"/>
                </a:solidFill>
              </a:rPr>
              <a:pPr>
                <a:defRPr/>
              </a:pPr>
              <a:t>3</a:t>
            </a:fld>
            <a:endParaRPr lang="en-GB">
              <a:solidFill>
                <a:srgbClr val="000000"/>
              </a:solidFill>
            </a:endParaRPr>
          </a:p>
        </p:txBody>
      </p:sp>
      <p:sp>
        <p:nvSpPr>
          <p:cNvPr id="4" name="TextBox 3"/>
          <p:cNvSpPr txBox="1"/>
          <p:nvPr/>
        </p:nvSpPr>
        <p:spPr>
          <a:xfrm>
            <a:off x="2339752" y="2780928"/>
            <a:ext cx="4269295" cy="1077218"/>
          </a:xfrm>
          <a:prstGeom prst="rect">
            <a:avLst/>
          </a:prstGeom>
          <a:solidFill>
            <a:srgbClr val="FFFF00"/>
          </a:solidFill>
        </p:spPr>
        <p:txBody>
          <a:bodyPr wrap="square" rtlCol="0">
            <a:spAutoFit/>
          </a:bodyPr>
          <a:lstStyle/>
          <a:p>
            <a:pPr algn="ctr" defTabSz="914400">
              <a:buClrTx/>
              <a:buSzTx/>
              <a:buFontTx/>
              <a:buNone/>
            </a:pPr>
            <a:r>
              <a:rPr lang="en-US" sz="3200" b="1" dirty="0" smtClean="0">
                <a:solidFill>
                  <a:srgbClr val="000000"/>
                </a:solidFill>
                <a:latin typeface="Times New Roman" pitchFamily="18" charset="0"/>
                <a:ea typeface="+mn-ea"/>
              </a:rPr>
              <a:t>Range and DTOA Calculations</a:t>
            </a:r>
            <a:endParaRPr lang="en-US" sz="3200" b="1" dirty="0">
              <a:solidFill>
                <a:srgbClr val="000000"/>
              </a:solidFill>
              <a:latin typeface="Times New Roman" pitchFamily="18" charset="0"/>
              <a:ea typeface="+mn-ea"/>
            </a:endParaRPr>
          </a:p>
        </p:txBody>
      </p:sp>
    </p:spTree>
    <p:extLst>
      <p:ext uri="{BB962C8B-B14F-4D97-AF65-F5344CB8AC3E}">
        <p14:creationId xmlns:p14="http://schemas.microsoft.com/office/powerpoint/2010/main" val="3481225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191" y="763511"/>
            <a:ext cx="7772400" cy="793010"/>
          </a:xfrm>
        </p:spPr>
        <p:txBody>
          <a:bodyPr/>
          <a:lstStyle/>
          <a:p>
            <a:r>
              <a:rPr lang="en-US" dirty="0" smtClean="0">
                <a:latin typeface="Times New Roman" panose="02020603050405020304" pitchFamily="18" charset="0"/>
                <a:cs typeface="Times New Roman" panose="02020603050405020304" pitchFamily="18" charset="0"/>
              </a:rPr>
              <a:t>ISTA to RSTA Range Calculations</a:t>
            </a:r>
            <a:endParaRPr lang="en-US" dirty="0"/>
          </a:p>
        </p:txBody>
      </p:sp>
      <p:sp>
        <p:nvSpPr>
          <p:cNvPr id="4" name="Footer Placeholder 3"/>
          <p:cNvSpPr>
            <a:spLocks noGrp="1"/>
          </p:cNvSpPr>
          <p:nvPr>
            <p:ph type="ftr" idx="11"/>
          </p:nvPr>
        </p:nvSpPr>
        <p:spPr/>
        <p:txBody>
          <a:bodyPr/>
          <a:lstStyle/>
          <a:p>
            <a:r>
              <a:rPr lang="en-GB" smtClean="0">
                <a:solidFill>
                  <a:srgbClr val="000000"/>
                </a:solidFill>
              </a:rPr>
              <a:t>Erik Lindskog, Samsung</a:t>
            </a:r>
            <a:endParaRPr lang="en-GB">
              <a:solidFill>
                <a:srgbClr val="000000"/>
              </a:solidFill>
            </a:endParaRPr>
          </a:p>
        </p:txBody>
      </p:sp>
      <p:sp>
        <p:nvSpPr>
          <p:cNvPr id="5" name="Slide Number Placeholder 4"/>
          <p:cNvSpPr>
            <a:spLocks noGrp="1"/>
          </p:cNvSpPr>
          <p:nvPr>
            <p:ph type="sldNum" idx="12"/>
          </p:nvPr>
        </p:nvSpPr>
        <p:spPr>
          <a:prstGeom prst="rect">
            <a:avLst/>
          </a:prstGeom>
        </p:spPr>
        <p:txBody>
          <a:bodyPr/>
          <a:lstStyle/>
          <a:p>
            <a:r>
              <a:rPr lang="en-GB" smtClean="0">
                <a:solidFill>
                  <a:srgbClr val="000000"/>
                </a:solidFill>
              </a:rPr>
              <a:t>Slide </a:t>
            </a:r>
            <a:fld id="{06B781AF-4CCF-49B0-A572-DE54FBE5D942}" type="slidenum">
              <a:rPr lang="en-GB" smtClean="0">
                <a:solidFill>
                  <a:srgbClr val="000000"/>
                </a:solidFill>
              </a:rPr>
              <a:pPr/>
              <a:t>4</a:t>
            </a:fld>
            <a:endParaRPr lang="en-GB">
              <a:solidFill>
                <a:srgbClr val="000000"/>
              </a:solidFill>
            </a:endParaRPr>
          </a:p>
        </p:txBody>
      </p:sp>
      <p:grpSp>
        <p:nvGrpSpPr>
          <p:cNvPr id="6" name="Group 5"/>
          <p:cNvGrpSpPr/>
          <p:nvPr/>
        </p:nvGrpSpPr>
        <p:grpSpPr>
          <a:xfrm>
            <a:off x="2699792" y="1772816"/>
            <a:ext cx="3639138" cy="2713978"/>
            <a:chOff x="1416973" y="2225911"/>
            <a:chExt cx="3639138" cy="2713978"/>
          </a:xfrm>
        </p:grpSpPr>
        <p:sp>
          <p:nvSpPr>
            <p:cNvPr id="7" name="Rectangle 20"/>
            <p:cNvSpPr>
              <a:spLocks noChangeArrowheads="1"/>
            </p:cNvSpPr>
            <p:nvPr/>
          </p:nvSpPr>
          <p:spPr bwMode="auto">
            <a:xfrm>
              <a:off x="2051720" y="2690680"/>
              <a:ext cx="63729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b="1" kern="0" dirty="0" smtClean="0">
                  <a:solidFill>
                    <a:srgbClr val="000000"/>
                  </a:solidFill>
                  <a:ea typeface="+mn-ea"/>
                </a:rPr>
                <a:t>RSTA</a:t>
              </a:r>
              <a:endParaRPr lang="en-US" altLang="en-US" b="1" kern="0" dirty="0">
                <a:solidFill>
                  <a:srgbClr val="000000"/>
                </a:solidFill>
                <a:ea typeface="+mn-ea"/>
              </a:endParaRPr>
            </a:p>
          </p:txBody>
        </p:sp>
        <p:sp>
          <p:nvSpPr>
            <p:cNvPr id="8" name="Rectangle 20"/>
            <p:cNvSpPr>
              <a:spLocks noChangeArrowheads="1"/>
            </p:cNvSpPr>
            <p:nvPr/>
          </p:nvSpPr>
          <p:spPr bwMode="auto">
            <a:xfrm>
              <a:off x="3856923" y="2684216"/>
              <a:ext cx="6368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b="1" kern="0" dirty="0" smtClean="0">
                  <a:solidFill>
                    <a:srgbClr val="000000"/>
                  </a:solidFill>
                  <a:ea typeface="+mn-ea"/>
                </a:rPr>
                <a:t>ISTA</a:t>
              </a:r>
              <a:endParaRPr lang="en-US" altLang="en-US" b="1" kern="0" dirty="0">
                <a:solidFill>
                  <a:srgbClr val="000000"/>
                </a:solidFill>
                <a:ea typeface="+mn-ea"/>
              </a:endParaRPr>
            </a:p>
          </p:txBody>
        </p:sp>
        <p:sp>
          <p:nvSpPr>
            <p:cNvPr id="9" name="Line 4"/>
            <p:cNvSpPr>
              <a:spLocks noChangeShapeType="1"/>
            </p:cNvSpPr>
            <p:nvPr/>
          </p:nvSpPr>
          <p:spPr bwMode="auto">
            <a:xfrm>
              <a:off x="2333256" y="3118207"/>
              <a:ext cx="17771" cy="182168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10" name="Line 5"/>
            <p:cNvSpPr>
              <a:spLocks noChangeShapeType="1"/>
            </p:cNvSpPr>
            <p:nvPr/>
          </p:nvSpPr>
          <p:spPr bwMode="auto">
            <a:xfrm>
              <a:off x="4156205" y="3142300"/>
              <a:ext cx="24925" cy="17268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11" name="Rectangle 10"/>
            <p:cNvSpPr>
              <a:spLocks noChangeArrowheads="1"/>
            </p:cNvSpPr>
            <p:nvPr/>
          </p:nvSpPr>
          <p:spPr bwMode="auto">
            <a:xfrm>
              <a:off x="1873127" y="3551587"/>
              <a:ext cx="35718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0000"/>
                  </a:solidFill>
                  <a:ea typeface="+mn-ea"/>
                </a:rPr>
                <a:t>t2</a:t>
              </a:r>
              <a:endParaRPr lang="en-US" altLang="en-US" sz="1000" b="1" kern="0" dirty="0">
                <a:solidFill>
                  <a:srgbClr val="000000"/>
                </a:solidFill>
                <a:ea typeface="+mn-ea"/>
              </a:endParaRPr>
            </a:p>
          </p:txBody>
        </p:sp>
        <p:sp>
          <p:nvSpPr>
            <p:cNvPr id="12" name="Rectangle 11"/>
            <p:cNvSpPr>
              <a:spLocks noChangeArrowheads="1"/>
            </p:cNvSpPr>
            <p:nvPr/>
          </p:nvSpPr>
          <p:spPr bwMode="auto">
            <a:xfrm>
              <a:off x="4237975" y="3147850"/>
              <a:ext cx="341904"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0000"/>
                  </a:solidFill>
                  <a:ea typeface="+mn-ea"/>
                </a:rPr>
                <a:t>t1</a:t>
              </a:r>
              <a:endParaRPr lang="en-US" altLang="en-US" sz="1000" b="1" kern="0" dirty="0">
                <a:solidFill>
                  <a:srgbClr val="000000"/>
                </a:solidFill>
                <a:ea typeface="+mn-ea"/>
              </a:endParaRPr>
            </a:p>
          </p:txBody>
        </p:sp>
        <p:sp>
          <p:nvSpPr>
            <p:cNvPr id="13" name="Rectangle 12"/>
            <p:cNvSpPr>
              <a:spLocks noChangeArrowheads="1"/>
            </p:cNvSpPr>
            <p:nvPr/>
          </p:nvSpPr>
          <p:spPr bwMode="auto">
            <a:xfrm>
              <a:off x="4283968" y="4377370"/>
              <a:ext cx="35025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0000"/>
                  </a:solidFill>
                  <a:ea typeface="+mn-ea"/>
                </a:rPr>
                <a:t>t4</a:t>
              </a:r>
              <a:endParaRPr lang="en-US" altLang="en-US" sz="1000" b="1" kern="0" dirty="0">
                <a:solidFill>
                  <a:srgbClr val="000000"/>
                </a:solidFill>
                <a:ea typeface="+mn-ea"/>
              </a:endParaRPr>
            </a:p>
          </p:txBody>
        </p:sp>
        <p:sp>
          <p:nvSpPr>
            <p:cNvPr id="14" name="Rectangle 13"/>
            <p:cNvSpPr>
              <a:spLocks noChangeArrowheads="1"/>
            </p:cNvSpPr>
            <p:nvPr/>
          </p:nvSpPr>
          <p:spPr bwMode="auto">
            <a:xfrm>
              <a:off x="1898591" y="4032274"/>
              <a:ext cx="3872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0000"/>
                  </a:solidFill>
                  <a:ea typeface="+mn-ea"/>
                </a:rPr>
                <a:t>t3</a:t>
              </a:r>
              <a:endParaRPr lang="en-US" altLang="en-US" sz="1000" b="1" kern="0" dirty="0">
                <a:solidFill>
                  <a:srgbClr val="000000"/>
                </a:solidFill>
                <a:ea typeface="+mn-ea"/>
              </a:endParaRPr>
            </a:p>
          </p:txBody>
        </p:sp>
        <p:sp>
          <p:nvSpPr>
            <p:cNvPr id="15" name="Line 17"/>
            <p:cNvSpPr>
              <a:spLocks noChangeShapeType="1"/>
            </p:cNvSpPr>
            <p:nvPr/>
          </p:nvSpPr>
          <p:spPr bwMode="auto">
            <a:xfrm flipV="1">
              <a:off x="2322142" y="3336911"/>
              <a:ext cx="1828800" cy="381000"/>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16" name="Content Placeholder 2"/>
            <p:cNvSpPr txBox="1">
              <a:spLocks/>
            </p:cNvSpPr>
            <p:nvPr/>
          </p:nvSpPr>
          <p:spPr bwMode="auto">
            <a:xfrm>
              <a:off x="2967339" y="4042587"/>
              <a:ext cx="693801" cy="222160"/>
            </a:xfrm>
            <a:prstGeom prst="rect">
              <a:avLst/>
            </a:prstGeom>
            <a:noFill/>
            <a:ln w="9525">
              <a:noFill/>
              <a:round/>
              <a:headEnd/>
              <a:tailEnd/>
            </a:ln>
          </p:spPr>
          <p:txBody>
            <a:bodyPr lIns="82440" tIns="41400" rIns="82440" bIns="41400"/>
            <a:lstStyle/>
            <a:p>
              <a:pPr marL="342900" indent="-342900" defTabSz="914400" eaLnBrk="1" fontAlgn="auto" hangingPunct="1">
                <a:lnSpc>
                  <a:spcPct val="90000"/>
                </a:lnSpc>
                <a:spcBef>
                  <a:spcPts val="1000"/>
                </a:spcBef>
                <a:spcAft>
                  <a:spcPts val="0"/>
                </a:spcAft>
                <a:buClrTx/>
                <a:buSzTx/>
                <a:buFontTx/>
                <a:buNone/>
                <a:defRPr/>
              </a:pPr>
              <a:r>
                <a:rPr lang="en-US" sz="1100" kern="0" dirty="0" smtClean="0">
                  <a:solidFill>
                    <a:srgbClr val="000000"/>
                  </a:solidFill>
                  <a:latin typeface="Times New Roman"/>
                  <a:ea typeface="+mn-ea"/>
                </a:rPr>
                <a:t>DL NDP</a:t>
              </a:r>
              <a:endParaRPr lang="en-US" sz="1100" kern="0" dirty="0">
                <a:solidFill>
                  <a:srgbClr val="000000"/>
                </a:solidFill>
                <a:latin typeface="Times New Roman"/>
                <a:ea typeface="+mn-ea"/>
              </a:endParaRPr>
            </a:p>
          </p:txBody>
        </p:sp>
        <p:sp>
          <p:nvSpPr>
            <p:cNvPr id="17" name="Line 6"/>
            <p:cNvSpPr>
              <a:spLocks noChangeShapeType="1"/>
            </p:cNvSpPr>
            <p:nvPr/>
          </p:nvSpPr>
          <p:spPr bwMode="auto">
            <a:xfrm>
              <a:off x="2333256" y="4122515"/>
              <a:ext cx="1822949" cy="36367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18" name="TextBox 17"/>
            <p:cNvSpPr txBox="1"/>
            <p:nvPr/>
          </p:nvSpPr>
          <p:spPr>
            <a:xfrm>
              <a:off x="2907808" y="3010564"/>
              <a:ext cx="773386" cy="276999"/>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1200" kern="0" dirty="0" smtClean="0">
                  <a:solidFill>
                    <a:srgbClr val="000000"/>
                  </a:solidFill>
                  <a:latin typeface="Times New Roman" pitchFamily="18" charset="0"/>
                  <a:ea typeface="+mn-ea"/>
                </a:rPr>
                <a:t>UL NDP</a:t>
              </a:r>
            </a:p>
          </p:txBody>
        </p:sp>
        <p:sp>
          <p:nvSpPr>
            <p:cNvPr id="25" name="TextBox 24"/>
            <p:cNvSpPr txBox="1"/>
            <p:nvPr/>
          </p:nvSpPr>
          <p:spPr>
            <a:xfrm>
              <a:off x="1416973" y="2225911"/>
              <a:ext cx="3639138"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400" b="1" kern="0" dirty="0" smtClean="0">
                  <a:solidFill>
                    <a:srgbClr val="000000"/>
                  </a:solidFill>
                  <a:latin typeface="Times New Roman" pitchFamily="18" charset="0"/>
                  <a:ea typeface="+mn-ea"/>
                </a:rPr>
                <a:t>Ranging NDP transmissions and time stamps</a:t>
              </a:r>
            </a:p>
          </p:txBody>
        </p:sp>
      </p:grpSp>
      <p:sp>
        <p:nvSpPr>
          <p:cNvPr id="26" name="Content Placeholder 2"/>
          <p:cNvSpPr txBox="1">
            <a:spLocks/>
          </p:cNvSpPr>
          <p:nvPr/>
        </p:nvSpPr>
        <p:spPr>
          <a:xfrm>
            <a:off x="796191" y="4740742"/>
            <a:ext cx="7772400" cy="966396"/>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defTabSz="914400">
              <a:buClrTx/>
              <a:buSzTx/>
              <a:buFontTx/>
              <a:buNone/>
            </a:pPr>
            <a:r>
              <a:rPr lang="en-US" sz="1800" b="0" kern="0" dirty="0" smtClean="0">
                <a:solidFill>
                  <a:srgbClr val="000000"/>
                </a:solidFill>
              </a:rPr>
              <a:t>The differential distance from the ISTA to the RSTA can then be calculated as [1]:</a:t>
            </a:r>
          </a:p>
          <a:p>
            <a:pPr marL="0" indent="0" defTabSz="914400">
              <a:buClrTx/>
              <a:buSzTx/>
              <a:buFontTx/>
              <a:buNone/>
            </a:pPr>
            <a:endParaRPr lang="en-US" sz="1800" b="0" kern="0" dirty="0">
              <a:solidFill>
                <a:srgbClr val="000000"/>
              </a:solidFill>
            </a:endParaRPr>
          </a:p>
          <a:p>
            <a:pPr marL="0" indent="0" defTabSz="914400">
              <a:buClrTx/>
              <a:buSzTx/>
              <a:buFontTx/>
              <a:buNone/>
            </a:pPr>
            <a:endParaRPr lang="en-US" sz="1400" kern="0" dirty="0">
              <a:solidFill>
                <a:srgbClr val="000000"/>
              </a:solidFill>
            </a:endParaRPr>
          </a:p>
          <a:p>
            <a:pPr marL="0" indent="0" defTabSz="914400">
              <a:buClrTx/>
              <a:buSzTx/>
              <a:buFontTx/>
              <a:buNone/>
            </a:pPr>
            <a:r>
              <a:rPr lang="en-US" sz="1400" b="0" kern="0" dirty="0" smtClean="0">
                <a:solidFill>
                  <a:srgbClr val="000000"/>
                </a:solidFill>
              </a:rPr>
              <a:t>,where the time stamps are as shown above and c is the speed of light.</a:t>
            </a:r>
            <a:endParaRPr lang="en-US" sz="1400" b="0" kern="0" dirty="0">
              <a:solidFill>
                <a:srgbClr val="000000"/>
              </a:solidFill>
            </a:endParaRPr>
          </a:p>
        </p:txBody>
      </p:sp>
      <p:sp>
        <p:nvSpPr>
          <p:cNvPr id="27" name="TextBox 26"/>
          <p:cNvSpPr txBox="1"/>
          <p:nvPr/>
        </p:nvSpPr>
        <p:spPr>
          <a:xfrm>
            <a:off x="2925265" y="5195457"/>
            <a:ext cx="3304110" cy="369332"/>
          </a:xfrm>
          <a:prstGeom prst="rect">
            <a:avLst/>
          </a:prstGeom>
          <a:solidFill>
            <a:srgbClr val="FFFF00"/>
          </a:solidFill>
        </p:spPr>
        <p:txBody>
          <a:bodyPr wrap="none" rtlCol="0">
            <a:spAutoFit/>
          </a:bodyPr>
          <a:lstStyle/>
          <a:p>
            <a:pPr defTabSz="914400">
              <a:buClrTx/>
              <a:buSzTx/>
              <a:buFontTx/>
              <a:buNone/>
            </a:pPr>
            <a:r>
              <a:rPr lang="en-US" sz="1800" dirty="0">
                <a:solidFill>
                  <a:srgbClr val="000000"/>
                </a:solidFill>
                <a:latin typeface="Times New Roman" pitchFamily="18" charset="0"/>
                <a:ea typeface="+mn-ea"/>
              </a:rPr>
              <a:t>D_IR = [(t2 - t1) + (t4 – t3)]/2 * c</a:t>
            </a:r>
          </a:p>
        </p:txBody>
      </p:sp>
    </p:spTree>
    <p:extLst>
      <p:ext uri="{BB962C8B-B14F-4D97-AF65-F5344CB8AC3E}">
        <p14:creationId xmlns:p14="http://schemas.microsoft.com/office/powerpoint/2010/main" val="1439316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0889"/>
          </a:xfrm>
        </p:spPr>
        <p:txBody>
          <a:bodyPr/>
          <a:lstStyle/>
          <a:p>
            <a:r>
              <a:rPr lang="en-US" sz="2400" dirty="0" smtClean="0">
                <a:latin typeface="Times New Roman" panose="02020603050405020304" pitchFamily="18" charset="0"/>
                <a:cs typeface="Times New Roman" panose="02020603050405020304" pitchFamily="18" charset="0"/>
              </a:rPr>
              <a:t>Passive Location Differential Distance Calculations </a:t>
            </a:r>
            <a:endParaRPr lang="en-US" sz="2400" dirty="0"/>
          </a:p>
        </p:txBody>
      </p:sp>
      <p:sp>
        <p:nvSpPr>
          <p:cNvPr id="4" name="Footer Placeholder 3"/>
          <p:cNvSpPr>
            <a:spLocks noGrp="1"/>
          </p:cNvSpPr>
          <p:nvPr>
            <p:ph type="ftr" idx="11"/>
          </p:nvPr>
        </p:nvSpPr>
        <p:spPr/>
        <p:txBody>
          <a:bodyPr/>
          <a:lstStyle/>
          <a:p>
            <a:r>
              <a:rPr lang="en-GB" smtClean="0">
                <a:solidFill>
                  <a:srgbClr val="000000"/>
                </a:solidFill>
              </a:rPr>
              <a:t>Erik Lindskog, Samsung</a:t>
            </a:r>
            <a:endParaRPr lang="en-GB" dirty="0">
              <a:solidFill>
                <a:srgbClr val="000000"/>
              </a:solidFill>
            </a:endParaRPr>
          </a:p>
        </p:txBody>
      </p:sp>
      <p:sp>
        <p:nvSpPr>
          <p:cNvPr id="5" name="Slide Number Placeholder 4"/>
          <p:cNvSpPr>
            <a:spLocks noGrp="1"/>
          </p:cNvSpPr>
          <p:nvPr>
            <p:ph type="sldNum" idx="12"/>
          </p:nvPr>
        </p:nvSpPr>
        <p:spPr>
          <a:prstGeom prst="rect">
            <a:avLst/>
          </a:prstGeom>
        </p:spPr>
        <p:txBody>
          <a:bodyPr/>
          <a:lstStyle/>
          <a:p>
            <a:r>
              <a:rPr lang="en-GB" smtClean="0">
                <a:solidFill>
                  <a:srgbClr val="000000"/>
                </a:solidFill>
              </a:rPr>
              <a:t>Slide </a:t>
            </a:r>
            <a:fld id="{06B781AF-4CCF-49B0-A572-DE54FBE5D942}" type="slidenum">
              <a:rPr lang="en-GB" smtClean="0">
                <a:solidFill>
                  <a:srgbClr val="000000"/>
                </a:solidFill>
              </a:rPr>
              <a:pPr/>
              <a:t>5</a:t>
            </a:fld>
            <a:endParaRPr lang="en-GB">
              <a:solidFill>
                <a:srgbClr val="000000"/>
              </a:solidFill>
            </a:endParaRPr>
          </a:p>
        </p:txBody>
      </p:sp>
      <p:grpSp>
        <p:nvGrpSpPr>
          <p:cNvPr id="6" name="Group 5"/>
          <p:cNvGrpSpPr/>
          <p:nvPr/>
        </p:nvGrpSpPr>
        <p:grpSpPr>
          <a:xfrm>
            <a:off x="1043608" y="1412776"/>
            <a:ext cx="6082886" cy="2836044"/>
            <a:chOff x="920508" y="2035138"/>
            <a:chExt cx="6082886" cy="2836044"/>
          </a:xfrm>
        </p:grpSpPr>
        <p:sp>
          <p:nvSpPr>
            <p:cNvPr id="7" name="Rectangle 20"/>
            <p:cNvSpPr>
              <a:spLocks noChangeArrowheads="1"/>
            </p:cNvSpPr>
            <p:nvPr/>
          </p:nvSpPr>
          <p:spPr bwMode="auto">
            <a:xfrm>
              <a:off x="2609709" y="2463709"/>
              <a:ext cx="63196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b="1" kern="0" dirty="0" smtClean="0">
                  <a:solidFill>
                    <a:srgbClr val="FF0000"/>
                  </a:solidFill>
                  <a:ea typeface="+mn-ea"/>
                </a:rPr>
                <a:t>RSTA</a:t>
              </a:r>
              <a:endParaRPr lang="en-US" altLang="en-US" b="1" kern="0" dirty="0">
                <a:solidFill>
                  <a:srgbClr val="FF0000"/>
                </a:solidFill>
                <a:ea typeface="+mn-ea"/>
              </a:endParaRPr>
            </a:p>
          </p:txBody>
        </p:sp>
        <p:sp>
          <p:nvSpPr>
            <p:cNvPr id="8" name="Rectangle 20"/>
            <p:cNvSpPr>
              <a:spLocks noChangeArrowheads="1"/>
            </p:cNvSpPr>
            <p:nvPr/>
          </p:nvSpPr>
          <p:spPr bwMode="auto">
            <a:xfrm>
              <a:off x="4415131" y="2451257"/>
              <a:ext cx="6368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b="1" kern="0" dirty="0" smtClean="0">
                  <a:solidFill>
                    <a:srgbClr val="0070C0"/>
                  </a:solidFill>
                  <a:ea typeface="+mn-ea"/>
                </a:rPr>
                <a:t>ISTA</a:t>
              </a:r>
              <a:endParaRPr lang="en-US" altLang="en-US" b="1" kern="0" dirty="0">
                <a:solidFill>
                  <a:srgbClr val="0070C0"/>
                </a:solidFill>
                <a:ea typeface="+mn-ea"/>
              </a:endParaRPr>
            </a:p>
          </p:txBody>
        </p:sp>
        <p:sp>
          <p:nvSpPr>
            <p:cNvPr id="9" name="Rectangle 20"/>
            <p:cNvSpPr>
              <a:spLocks noChangeArrowheads="1"/>
            </p:cNvSpPr>
            <p:nvPr/>
          </p:nvSpPr>
          <p:spPr bwMode="auto">
            <a:xfrm>
              <a:off x="6138173" y="2424482"/>
              <a:ext cx="6368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b="1" kern="0" dirty="0" smtClean="0">
                  <a:solidFill>
                    <a:srgbClr val="00B050"/>
                  </a:solidFill>
                  <a:ea typeface="+mn-ea"/>
                </a:rPr>
                <a:t>PSTA</a:t>
              </a:r>
              <a:endParaRPr lang="en-US" altLang="en-US" b="1" kern="0" dirty="0">
                <a:solidFill>
                  <a:srgbClr val="00B050"/>
                </a:solidFill>
                <a:ea typeface="+mn-ea"/>
              </a:endParaRPr>
            </a:p>
          </p:txBody>
        </p:sp>
        <p:sp>
          <p:nvSpPr>
            <p:cNvPr id="10" name="TextBox 9"/>
            <p:cNvSpPr txBox="1"/>
            <p:nvPr/>
          </p:nvSpPr>
          <p:spPr>
            <a:xfrm>
              <a:off x="920508" y="2035138"/>
              <a:ext cx="3639138"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400" b="1" kern="0" dirty="0">
                  <a:solidFill>
                    <a:srgbClr val="000000"/>
                  </a:solidFill>
                  <a:latin typeface="Times New Roman" pitchFamily="18" charset="0"/>
                  <a:ea typeface="+mn-ea"/>
                </a:rPr>
                <a:t>Ranging NDP transmissions and time stamps</a:t>
              </a:r>
            </a:p>
          </p:txBody>
        </p:sp>
        <p:grpSp>
          <p:nvGrpSpPr>
            <p:cNvPr id="11" name="Group 10"/>
            <p:cNvGrpSpPr/>
            <p:nvPr/>
          </p:nvGrpSpPr>
          <p:grpSpPr>
            <a:xfrm>
              <a:off x="2271999" y="2816021"/>
              <a:ext cx="4731395" cy="2055161"/>
              <a:chOff x="1763689" y="3222133"/>
              <a:chExt cx="4731395" cy="2055161"/>
            </a:xfrm>
          </p:grpSpPr>
          <p:sp>
            <p:nvSpPr>
              <p:cNvPr id="12" name="Line 4"/>
              <p:cNvSpPr>
                <a:spLocks noChangeShapeType="1"/>
              </p:cNvSpPr>
              <p:nvPr/>
            </p:nvSpPr>
            <p:spPr bwMode="auto">
              <a:xfrm>
                <a:off x="2331391" y="3308549"/>
                <a:ext cx="15140" cy="184563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13" name="Line 5"/>
              <p:cNvSpPr>
                <a:spLocks noChangeShapeType="1"/>
              </p:cNvSpPr>
              <p:nvPr/>
            </p:nvSpPr>
            <p:spPr bwMode="auto">
              <a:xfrm>
                <a:off x="4156204" y="3258236"/>
                <a:ext cx="13712" cy="189594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14" name="Rectangle 10"/>
              <p:cNvSpPr>
                <a:spLocks noChangeArrowheads="1"/>
              </p:cNvSpPr>
              <p:nvPr/>
            </p:nvSpPr>
            <p:spPr bwMode="auto">
              <a:xfrm>
                <a:off x="1763689" y="3670508"/>
                <a:ext cx="4484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FF0000"/>
                    </a:solidFill>
                    <a:ea typeface="+mn-ea"/>
                  </a:rPr>
                  <a:t>t2</a:t>
                </a:r>
                <a:endParaRPr lang="en-US" altLang="en-US" sz="1000" b="1" kern="0" dirty="0">
                  <a:solidFill>
                    <a:srgbClr val="FF0000"/>
                  </a:solidFill>
                  <a:ea typeface="+mn-ea"/>
                </a:endParaRPr>
              </a:p>
            </p:txBody>
          </p:sp>
          <p:sp>
            <p:nvSpPr>
              <p:cNvPr id="15" name="Rectangle 11"/>
              <p:cNvSpPr>
                <a:spLocks noChangeArrowheads="1"/>
              </p:cNvSpPr>
              <p:nvPr/>
            </p:nvSpPr>
            <p:spPr bwMode="auto">
              <a:xfrm>
                <a:off x="4216909" y="3222133"/>
                <a:ext cx="4794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70C0"/>
                    </a:solidFill>
                    <a:ea typeface="+mn-ea"/>
                  </a:rPr>
                  <a:t>t1</a:t>
                </a:r>
                <a:endParaRPr lang="en-US" altLang="en-US" sz="1000" b="1" kern="0" dirty="0">
                  <a:solidFill>
                    <a:srgbClr val="0070C0"/>
                  </a:solidFill>
                  <a:ea typeface="+mn-ea"/>
                </a:endParaRPr>
              </a:p>
            </p:txBody>
          </p:sp>
          <p:sp>
            <p:nvSpPr>
              <p:cNvPr id="16" name="Rectangle 12"/>
              <p:cNvSpPr>
                <a:spLocks noChangeArrowheads="1"/>
              </p:cNvSpPr>
              <p:nvPr/>
            </p:nvSpPr>
            <p:spPr bwMode="auto">
              <a:xfrm>
                <a:off x="4210569" y="4535789"/>
                <a:ext cx="64666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70C0"/>
                    </a:solidFill>
                    <a:ea typeface="+mn-ea"/>
                  </a:rPr>
                  <a:t>t4</a:t>
                </a:r>
                <a:endParaRPr lang="en-US" altLang="en-US" sz="1000" b="1" kern="0" dirty="0">
                  <a:solidFill>
                    <a:srgbClr val="0070C0"/>
                  </a:solidFill>
                  <a:ea typeface="+mn-ea"/>
                </a:endParaRPr>
              </a:p>
            </p:txBody>
          </p:sp>
          <p:sp>
            <p:nvSpPr>
              <p:cNvPr id="17" name="Rectangle 13"/>
              <p:cNvSpPr>
                <a:spLocks noChangeArrowheads="1"/>
              </p:cNvSpPr>
              <p:nvPr/>
            </p:nvSpPr>
            <p:spPr bwMode="auto">
              <a:xfrm>
                <a:off x="1854481" y="4226181"/>
                <a:ext cx="37728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FF0000"/>
                    </a:solidFill>
                    <a:ea typeface="+mn-ea"/>
                  </a:rPr>
                  <a:t>t3</a:t>
                </a:r>
                <a:endParaRPr lang="en-US" altLang="en-US" sz="1000" b="1" kern="0" dirty="0">
                  <a:solidFill>
                    <a:srgbClr val="FF0000"/>
                  </a:solidFill>
                  <a:ea typeface="+mn-ea"/>
                </a:endParaRPr>
              </a:p>
            </p:txBody>
          </p:sp>
          <p:sp>
            <p:nvSpPr>
              <p:cNvPr id="18" name="Line 17"/>
              <p:cNvSpPr>
                <a:spLocks noChangeShapeType="1"/>
              </p:cNvSpPr>
              <p:nvPr/>
            </p:nvSpPr>
            <p:spPr bwMode="auto">
              <a:xfrm flipV="1">
                <a:off x="2330160" y="3395560"/>
                <a:ext cx="1828800" cy="381000"/>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19" name="Content Placeholder 2"/>
              <p:cNvSpPr txBox="1">
                <a:spLocks/>
              </p:cNvSpPr>
              <p:nvPr/>
            </p:nvSpPr>
            <p:spPr bwMode="auto">
              <a:xfrm>
                <a:off x="2840605" y="4202196"/>
                <a:ext cx="812613" cy="287778"/>
              </a:xfrm>
              <a:prstGeom prst="rect">
                <a:avLst/>
              </a:prstGeom>
              <a:noFill/>
              <a:ln w="9525">
                <a:noFill/>
                <a:round/>
                <a:headEnd/>
                <a:tailEnd/>
              </a:ln>
            </p:spPr>
            <p:txBody>
              <a:bodyPr lIns="82440" tIns="41400" rIns="82440" bIns="41400"/>
              <a:lstStyle/>
              <a:p>
                <a:pPr marL="342900" indent="-342900" defTabSz="914400" eaLnBrk="1" fontAlgn="auto" hangingPunct="1">
                  <a:lnSpc>
                    <a:spcPct val="90000"/>
                  </a:lnSpc>
                  <a:spcBef>
                    <a:spcPts val="1000"/>
                  </a:spcBef>
                  <a:spcAft>
                    <a:spcPts val="0"/>
                  </a:spcAft>
                  <a:buClrTx/>
                  <a:buSzTx/>
                  <a:buFontTx/>
                  <a:buNone/>
                  <a:defRPr/>
                </a:pPr>
                <a:r>
                  <a:rPr lang="en-US" sz="1100" kern="0" dirty="0">
                    <a:solidFill>
                      <a:srgbClr val="000000"/>
                    </a:solidFill>
                    <a:latin typeface="Times New Roman"/>
                    <a:ea typeface="+mn-ea"/>
                  </a:rPr>
                  <a:t>D</a:t>
                </a:r>
                <a:r>
                  <a:rPr lang="en-US" sz="1100" kern="0" dirty="0" smtClean="0">
                    <a:solidFill>
                      <a:srgbClr val="000000"/>
                    </a:solidFill>
                    <a:latin typeface="Times New Roman"/>
                    <a:ea typeface="+mn-ea"/>
                  </a:rPr>
                  <a:t>L NDP</a:t>
                </a:r>
                <a:endParaRPr lang="en-US" sz="1100" kern="0" dirty="0">
                  <a:solidFill>
                    <a:srgbClr val="000000"/>
                  </a:solidFill>
                  <a:latin typeface="Times New Roman"/>
                  <a:ea typeface="+mn-ea"/>
                </a:endParaRPr>
              </a:p>
            </p:txBody>
          </p:sp>
          <p:sp>
            <p:nvSpPr>
              <p:cNvPr id="20" name="Line 6"/>
              <p:cNvSpPr>
                <a:spLocks noChangeShapeType="1"/>
              </p:cNvSpPr>
              <p:nvPr/>
            </p:nvSpPr>
            <p:spPr bwMode="auto">
              <a:xfrm>
                <a:off x="2346530" y="4360252"/>
                <a:ext cx="1828800" cy="3048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21" name="TextBox 20"/>
              <p:cNvSpPr txBox="1"/>
              <p:nvPr/>
            </p:nvSpPr>
            <p:spPr>
              <a:xfrm>
                <a:off x="2800750" y="3246235"/>
                <a:ext cx="1086730" cy="276999"/>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1200" kern="0" dirty="0" smtClean="0">
                    <a:solidFill>
                      <a:srgbClr val="000000"/>
                    </a:solidFill>
                    <a:latin typeface="Times New Roman" pitchFamily="18" charset="0"/>
                    <a:ea typeface="+mn-ea"/>
                  </a:rPr>
                  <a:t>UL MU NDP</a:t>
                </a:r>
              </a:p>
            </p:txBody>
          </p:sp>
          <p:sp>
            <p:nvSpPr>
              <p:cNvPr id="22" name="Line 5"/>
              <p:cNvSpPr>
                <a:spLocks noChangeShapeType="1"/>
              </p:cNvSpPr>
              <p:nvPr/>
            </p:nvSpPr>
            <p:spPr bwMode="auto">
              <a:xfrm>
                <a:off x="5920845" y="3272817"/>
                <a:ext cx="27425" cy="200447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cxnSp>
            <p:nvCxnSpPr>
              <p:cNvPr id="23" name="Straight Arrow Connector 22"/>
              <p:cNvCxnSpPr/>
              <p:nvPr/>
            </p:nvCxnSpPr>
            <p:spPr>
              <a:xfrm>
                <a:off x="2346530" y="4360260"/>
                <a:ext cx="3601740" cy="793924"/>
              </a:xfrm>
              <a:prstGeom prst="straightConnector1">
                <a:avLst/>
              </a:prstGeom>
              <a:noFill/>
              <a:ln w="9525" cap="flat" cmpd="sng" algn="ctr">
                <a:solidFill>
                  <a:srgbClr val="000000"/>
                </a:solidFill>
                <a:prstDash val="dash"/>
                <a:tailEnd type="triangle"/>
              </a:ln>
              <a:effectLst/>
            </p:spPr>
          </p:cxnSp>
          <p:cxnSp>
            <p:nvCxnSpPr>
              <p:cNvPr id="24" name="Straight Arrow Connector 23"/>
              <p:cNvCxnSpPr/>
              <p:nvPr/>
            </p:nvCxnSpPr>
            <p:spPr>
              <a:xfrm>
                <a:off x="4169917" y="3383550"/>
                <a:ext cx="1750928" cy="369263"/>
              </a:xfrm>
              <a:prstGeom prst="straightConnector1">
                <a:avLst/>
              </a:prstGeom>
              <a:noFill/>
              <a:ln w="9525" cap="flat" cmpd="sng" algn="ctr">
                <a:solidFill>
                  <a:srgbClr val="000000"/>
                </a:solidFill>
                <a:prstDash val="dash"/>
                <a:tailEnd type="triangle"/>
              </a:ln>
              <a:effectLst/>
            </p:spPr>
          </p:cxnSp>
          <p:sp>
            <p:nvSpPr>
              <p:cNvPr id="25" name="Rectangle 11"/>
              <p:cNvSpPr>
                <a:spLocks noChangeArrowheads="1"/>
              </p:cNvSpPr>
              <p:nvPr/>
            </p:nvSpPr>
            <p:spPr bwMode="auto">
              <a:xfrm>
                <a:off x="6015659" y="3687762"/>
                <a:ext cx="4794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B050"/>
                    </a:solidFill>
                    <a:ea typeface="+mn-ea"/>
                  </a:rPr>
                  <a:t>t5</a:t>
                </a:r>
                <a:endParaRPr lang="en-US" altLang="en-US" sz="1000" b="1" kern="0" dirty="0">
                  <a:solidFill>
                    <a:srgbClr val="00B050"/>
                  </a:solidFill>
                  <a:ea typeface="+mn-ea"/>
                </a:endParaRPr>
              </a:p>
            </p:txBody>
          </p:sp>
          <p:sp>
            <p:nvSpPr>
              <p:cNvPr id="26" name="Rectangle 11"/>
              <p:cNvSpPr>
                <a:spLocks noChangeArrowheads="1"/>
              </p:cNvSpPr>
              <p:nvPr/>
            </p:nvSpPr>
            <p:spPr bwMode="auto">
              <a:xfrm>
                <a:off x="6032101" y="5031073"/>
                <a:ext cx="36978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B050"/>
                    </a:solidFill>
                    <a:ea typeface="+mn-ea"/>
                  </a:rPr>
                  <a:t>t6</a:t>
                </a:r>
                <a:endParaRPr lang="en-US" altLang="en-US" sz="1000" b="1" kern="0" dirty="0">
                  <a:solidFill>
                    <a:srgbClr val="00B050"/>
                  </a:solidFill>
                  <a:ea typeface="+mn-ea"/>
                </a:endParaRPr>
              </a:p>
            </p:txBody>
          </p:sp>
        </p:grpSp>
      </p:grpSp>
      <p:sp>
        <p:nvSpPr>
          <p:cNvPr id="33" name="Content Placeholder 2"/>
          <p:cNvSpPr txBox="1">
            <a:spLocks/>
          </p:cNvSpPr>
          <p:nvPr/>
        </p:nvSpPr>
        <p:spPr>
          <a:xfrm>
            <a:off x="559798" y="4346947"/>
            <a:ext cx="8245896" cy="1328493"/>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defTabSz="914400">
              <a:buClrTx/>
              <a:buSzTx/>
              <a:buFontTx/>
              <a:buNone/>
            </a:pPr>
            <a:r>
              <a:rPr lang="en-US" sz="1600" b="0" kern="0" dirty="0" smtClean="0">
                <a:solidFill>
                  <a:srgbClr val="000000"/>
                </a:solidFill>
                <a:cs typeface="Times New Roman" panose="02020603050405020304" pitchFamily="18" charset="0"/>
              </a:rPr>
              <a:t>The differential distance between the PSTA and the RSTA vs. the ISTA can now be calculated as [2]:</a:t>
            </a:r>
          </a:p>
          <a:p>
            <a:pPr lvl="1" defTabSz="914400">
              <a:buClrTx/>
              <a:buSzTx/>
              <a:buFontTx/>
              <a:buChar char="–"/>
            </a:pPr>
            <a:r>
              <a:rPr lang="en-US" sz="1400" kern="0" dirty="0" smtClean="0">
                <a:solidFill>
                  <a:srgbClr val="000000"/>
                </a:solidFill>
                <a:ea typeface="+mn-ea"/>
                <a:cs typeface="Times New Roman" panose="02020603050405020304" pitchFamily="18" charset="0"/>
              </a:rPr>
              <a:t>DD_PIR = </a:t>
            </a:r>
            <a:r>
              <a:rPr lang="en-US" sz="1400" kern="0" dirty="0">
                <a:solidFill>
                  <a:srgbClr val="000000"/>
                </a:solidFill>
                <a:ea typeface="+mn-ea"/>
                <a:cs typeface="Times New Roman" panose="02020603050405020304" pitchFamily="18" charset="0"/>
              </a:rPr>
              <a:t>[t6 – t3 – (t5 – </a:t>
            </a:r>
            <a:r>
              <a:rPr lang="en-US" sz="1400" kern="0" dirty="0" smtClean="0">
                <a:solidFill>
                  <a:srgbClr val="000000"/>
                </a:solidFill>
                <a:ea typeface="+mn-ea"/>
                <a:cs typeface="Times New Roman" panose="02020603050405020304" pitchFamily="18" charset="0"/>
              </a:rPr>
              <a:t>t1)]*c = </a:t>
            </a:r>
            <a:r>
              <a:rPr lang="en-US" sz="1400" kern="0" dirty="0">
                <a:solidFill>
                  <a:srgbClr val="000000"/>
                </a:solidFill>
                <a:ea typeface="+mn-ea"/>
                <a:cs typeface="Times New Roman" panose="02020603050405020304" pitchFamily="18" charset="0"/>
              </a:rPr>
              <a:t>[t6 – t3 – (t5 – (</a:t>
            </a:r>
            <a:r>
              <a:rPr lang="en-US" sz="1400" kern="0" dirty="0" smtClean="0">
                <a:solidFill>
                  <a:srgbClr val="000000"/>
                </a:solidFill>
                <a:ea typeface="+mn-ea"/>
                <a:cs typeface="Times New Roman" panose="02020603050405020304" pitchFamily="18" charset="0"/>
              </a:rPr>
              <a:t>t2-T_IR</a:t>
            </a:r>
            <a:r>
              <a:rPr lang="en-US" sz="1400" kern="0" dirty="0">
                <a:solidFill>
                  <a:srgbClr val="000000"/>
                </a:solidFill>
                <a:ea typeface="+mn-ea"/>
                <a:cs typeface="Times New Roman" panose="02020603050405020304" pitchFamily="18" charset="0"/>
              </a:rPr>
              <a:t>))]*</a:t>
            </a:r>
            <a:r>
              <a:rPr lang="en-US" sz="1400" kern="0" dirty="0" smtClean="0">
                <a:solidFill>
                  <a:srgbClr val="000000"/>
                </a:solidFill>
                <a:ea typeface="+mn-ea"/>
                <a:cs typeface="Times New Roman" panose="02020603050405020304" pitchFamily="18" charset="0"/>
              </a:rPr>
              <a:t>c  = [t6 – t5 – t3 </a:t>
            </a:r>
            <a:r>
              <a:rPr lang="en-US" sz="1400" kern="0" dirty="0">
                <a:solidFill>
                  <a:srgbClr val="000000"/>
                </a:solidFill>
                <a:ea typeface="+mn-ea"/>
                <a:cs typeface="Times New Roman" panose="02020603050405020304" pitchFamily="18" charset="0"/>
              </a:rPr>
              <a:t>+</a:t>
            </a:r>
            <a:r>
              <a:rPr lang="en-US" sz="1400" kern="0" dirty="0" smtClean="0">
                <a:solidFill>
                  <a:srgbClr val="000000"/>
                </a:solidFill>
                <a:ea typeface="+mn-ea"/>
                <a:cs typeface="Times New Roman" panose="02020603050405020304" pitchFamily="18" charset="0"/>
              </a:rPr>
              <a:t> t2 - T_IR] * c </a:t>
            </a:r>
          </a:p>
          <a:p>
            <a:pPr lvl="1" defTabSz="914400">
              <a:buClrTx/>
              <a:buSzTx/>
              <a:buFontTx/>
              <a:buChar char="–"/>
            </a:pPr>
            <a:r>
              <a:rPr lang="en-US" sz="1400" kern="0" dirty="0" smtClean="0">
                <a:solidFill>
                  <a:srgbClr val="000000"/>
                </a:solidFill>
                <a:ea typeface="+mn-ea"/>
                <a:cs typeface="Times New Roman" panose="02020603050405020304" pitchFamily="18" charset="0"/>
              </a:rPr>
              <a:t>Using T_IR = [(t4 – t1) – (t3 – t2)]/2</a:t>
            </a:r>
          </a:p>
          <a:p>
            <a:pPr lvl="1" defTabSz="914400">
              <a:buClrTx/>
              <a:buSzTx/>
              <a:buFontTx/>
              <a:buChar char="–"/>
            </a:pPr>
            <a:r>
              <a:rPr lang="en-US" sz="1400" kern="0" dirty="0" smtClean="0">
                <a:solidFill>
                  <a:srgbClr val="000000"/>
                </a:solidFill>
                <a:ea typeface="+mn-ea"/>
                <a:cs typeface="Times New Roman" panose="02020603050405020304" pitchFamily="18" charset="0"/>
              </a:rPr>
              <a:t>We get: DD_PIR = [t6 – t5 – t3 </a:t>
            </a:r>
            <a:r>
              <a:rPr lang="en-US" sz="1400" kern="0" dirty="0">
                <a:solidFill>
                  <a:srgbClr val="000000"/>
                </a:solidFill>
                <a:ea typeface="+mn-ea"/>
                <a:cs typeface="Times New Roman" panose="02020603050405020304" pitchFamily="18" charset="0"/>
              </a:rPr>
              <a:t>+</a:t>
            </a:r>
            <a:r>
              <a:rPr lang="en-US" sz="1400" kern="0" dirty="0" smtClean="0">
                <a:solidFill>
                  <a:srgbClr val="000000"/>
                </a:solidFill>
                <a:ea typeface="+mn-ea"/>
                <a:cs typeface="Times New Roman" panose="02020603050405020304" pitchFamily="18" charset="0"/>
              </a:rPr>
              <a:t> t2 - 0.5*t4 + 0.5*t1 + 0.5*t3 - 0.5*t2)]*c</a:t>
            </a:r>
          </a:p>
          <a:p>
            <a:pPr marL="457200" lvl="1" indent="0" defTabSz="914400">
              <a:buClrTx/>
              <a:buSzTx/>
              <a:buFontTx/>
              <a:buChar char="–"/>
            </a:pPr>
            <a:r>
              <a:rPr lang="en-US" sz="1400" kern="0" dirty="0" smtClean="0">
                <a:solidFill>
                  <a:srgbClr val="000000"/>
                </a:solidFill>
                <a:ea typeface="+mn-ea"/>
                <a:cs typeface="Times New Roman" panose="02020603050405020304" pitchFamily="18" charset="0"/>
              </a:rPr>
              <a:t>     Or:</a:t>
            </a:r>
          </a:p>
        </p:txBody>
      </p:sp>
      <p:sp>
        <p:nvSpPr>
          <p:cNvPr id="36" name="TextBox 35"/>
          <p:cNvSpPr txBox="1"/>
          <p:nvPr/>
        </p:nvSpPr>
        <p:spPr>
          <a:xfrm>
            <a:off x="1691680" y="5936577"/>
            <a:ext cx="5485797" cy="369332"/>
          </a:xfrm>
          <a:prstGeom prst="rect">
            <a:avLst/>
          </a:prstGeom>
          <a:solidFill>
            <a:srgbClr val="FFFF00"/>
          </a:solidFill>
        </p:spPr>
        <p:txBody>
          <a:bodyPr wrap="none" rtlCol="0">
            <a:spAutoFit/>
          </a:bodyPr>
          <a:lstStyle/>
          <a:p>
            <a:pPr defTabSz="914400">
              <a:buClrTx/>
              <a:buSzTx/>
              <a:buFontTx/>
              <a:buNone/>
            </a:pPr>
            <a:r>
              <a:rPr lang="en-US" sz="1800" dirty="0" smtClean="0">
                <a:solidFill>
                  <a:srgbClr val="000000"/>
                </a:solidFill>
                <a:latin typeface="Times New Roman" pitchFamily="18" charset="0"/>
                <a:ea typeface="+mn-ea"/>
              </a:rPr>
              <a:t>DD_PIR = [t6 – t5 – 0.5*t3 + 0.5*t2 – 0.5*t4 + 0.5*t1]*c</a:t>
            </a:r>
            <a:endParaRPr lang="en-US" sz="1800" dirty="0">
              <a:solidFill>
                <a:srgbClr val="000000"/>
              </a:solidFill>
              <a:latin typeface="Times New Roman" pitchFamily="18" charset="0"/>
              <a:ea typeface="+mn-ea"/>
            </a:endParaRPr>
          </a:p>
        </p:txBody>
      </p:sp>
    </p:spTree>
    <p:extLst>
      <p:ext uri="{BB962C8B-B14F-4D97-AF65-F5344CB8AC3E}">
        <p14:creationId xmlns:p14="http://schemas.microsoft.com/office/powerpoint/2010/main" val="40176635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128" y="765022"/>
            <a:ext cx="7772400" cy="741522"/>
          </a:xfrm>
        </p:spPr>
        <p:txBody>
          <a:bodyPr/>
          <a:lstStyle/>
          <a:p>
            <a:r>
              <a:rPr lang="en-US" sz="2400" dirty="0">
                <a:latin typeface="Times New Roman" panose="02020603050405020304" pitchFamily="18" charset="0"/>
                <a:cs typeface="Times New Roman" panose="02020603050405020304" pitchFamily="18" charset="0"/>
              </a:rPr>
              <a:t>Passive Location Differential Distance Calculations </a:t>
            </a:r>
            <a:r>
              <a:rPr lang="en-US" sz="2400" dirty="0" smtClean="0">
                <a:latin typeface="Times New Roman" panose="02020603050405020304" pitchFamily="18" charset="0"/>
                <a:cs typeface="Times New Roman" panose="02020603050405020304" pitchFamily="18" charset="0"/>
              </a:rPr>
              <a:t>– PS-TOA reporting case</a:t>
            </a:r>
            <a:endParaRPr lang="en-US" sz="2400" dirty="0"/>
          </a:p>
        </p:txBody>
      </p:sp>
      <p:sp>
        <p:nvSpPr>
          <p:cNvPr id="4" name="Footer Placeholder 3"/>
          <p:cNvSpPr>
            <a:spLocks noGrp="1"/>
          </p:cNvSpPr>
          <p:nvPr>
            <p:ph type="ftr" idx="11"/>
          </p:nvPr>
        </p:nvSpPr>
        <p:spPr/>
        <p:txBody>
          <a:bodyPr/>
          <a:lstStyle/>
          <a:p>
            <a:r>
              <a:rPr lang="en-GB" smtClean="0">
                <a:solidFill>
                  <a:srgbClr val="000000"/>
                </a:solidFill>
              </a:rPr>
              <a:t>Erik Lindskog, Samsung</a:t>
            </a:r>
            <a:endParaRPr lang="en-GB" dirty="0">
              <a:solidFill>
                <a:srgbClr val="000000"/>
              </a:solidFill>
            </a:endParaRPr>
          </a:p>
        </p:txBody>
      </p:sp>
      <p:sp>
        <p:nvSpPr>
          <p:cNvPr id="5" name="Slide Number Placeholder 4"/>
          <p:cNvSpPr>
            <a:spLocks noGrp="1"/>
          </p:cNvSpPr>
          <p:nvPr>
            <p:ph type="sldNum" idx="12"/>
          </p:nvPr>
        </p:nvSpPr>
        <p:spPr>
          <a:prstGeom prst="rect">
            <a:avLst/>
          </a:prstGeom>
        </p:spPr>
        <p:txBody>
          <a:bodyPr/>
          <a:lstStyle/>
          <a:p>
            <a:r>
              <a:rPr lang="en-GB" smtClean="0">
                <a:solidFill>
                  <a:srgbClr val="000000"/>
                </a:solidFill>
              </a:rPr>
              <a:t>Slide </a:t>
            </a:r>
            <a:fld id="{06B781AF-4CCF-49B0-A572-DE54FBE5D942}" type="slidenum">
              <a:rPr lang="en-GB" smtClean="0">
                <a:solidFill>
                  <a:srgbClr val="000000"/>
                </a:solidFill>
              </a:rPr>
              <a:pPr/>
              <a:t>6</a:t>
            </a:fld>
            <a:endParaRPr lang="en-GB">
              <a:solidFill>
                <a:srgbClr val="000000"/>
              </a:solidFill>
            </a:endParaRPr>
          </a:p>
        </p:txBody>
      </p:sp>
      <p:grpSp>
        <p:nvGrpSpPr>
          <p:cNvPr id="6" name="Group 5"/>
          <p:cNvGrpSpPr/>
          <p:nvPr/>
        </p:nvGrpSpPr>
        <p:grpSpPr>
          <a:xfrm>
            <a:off x="1219200" y="1676400"/>
            <a:ext cx="6082886" cy="2836044"/>
            <a:chOff x="920508" y="2035138"/>
            <a:chExt cx="6082886" cy="2836044"/>
          </a:xfrm>
        </p:grpSpPr>
        <p:sp>
          <p:nvSpPr>
            <p:cNvPr id="7" name="Rectangle 20"/>
            <p:cNvSpPr>
              <a:spLocks noChangeArrowheads="1"/>
            </p:cNvSpPr>
            <p:nvPr/>
          </p:nvSpPr>
          <p:spPr bwMode="auto">
            <a:xfrm>
              <a:off x="2609709" y="2463709"/>
              <a:ext cx="63196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b="1" kern="0" dirty="0" smtClean="0">
                  <a:solidFill>
                    <a:srgbClr val="FF0000"/>
                  </a:solidFill>
                  <a:ea typeface="+mn-ea"/>
                </a:rPr>
                <a:t>RSTA</a:t>
              </a:r>
              <a:endParaRPr lang="en-US" altLang="en-US" b="1" kern="0" dirty="0">
                <a:solidFill>
                  <a:srgbClr val="FF0000"/>
                </a:solidFill>
                <a:ea typeface="+mn-ea"/>
              </a:endParaRPr>
            </a:p>
          </p:txBody>
        </p:sp>
        <p:sp>
          <p:nvSpPr>
            <p:cNvPr id="8" name="Rectangle 20"/>
            <p:cNvSpPr>
              <a:spLocks noChangeArrowheads="1"/>
            </p:cNvSpPr>
            <p:nvPr/>
          </p:nvSpPr>
          <p:spPr bwMode="auto">
            <a:xfrm>
              <a:off x="4415131" y="2451257"/>
              <a:ext cx="6368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b="1" kern="0" dirty="0" smtClean="0">
                  <a:solidFill>
                    <a:srgbClr val="0070C0"/>
                  </a:solidFill>
                  <a:ea typeface="+mn-ea"/>
                </a:rPr>
                <a:t>ISTA</a:t>
              </a:r>
              <a:endParaRPr lang="en-US" altLang="en-US" b="1" kern="0" dirty="0">
                <a:solidFill>
                  <a:srgbClr val="0070C0"/>
                </a:solidFill>
                <a:ea typeface="+mn-ea"/>
              </a:endParaRPr>
            </a:p>
          </p:txBody>
        </p:sp>
        <p:sp>
          <p:nvSpPr>
            <p:cNvPr id="9" name="Rectangle 20"/>
            <p:cNvSpPr>
              <a:spLocks noChangeArrowheads="1"/>
            </p:cNvSpPr>
            <p:nvPr/>
          </p:nvSpPr>
          <p:spPr bwMode="auto">
            <a:xfrm>
              <a:off x="6138173" y="2424482"/>
              <a:ext cx="6368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b="1" kern="0" dirty="0" smtClean="0">
                  <a:solidFill>
                    <a:srgbClr val="00B050"/>
                  </a:solidFill>
                  <a:ea typeface="+mn-ea"/>
                </a:rPr>
                <a:t>PSTA</a:t>
              </a:r>
              <a:endParaRPr lang="en-US" altLang="en-US" b="1" kern="0" dirty="0">
                <a:solidFill>
                  <a:srgbClr val="00B050"/>
                </a:solidFill>
                <a:ea typeface="+mn-ea"/>
              </a:endParaRPr>
            </a:p>
          </p:txBody>
        </p:sp>
        <p:sp>
          <p:nvSpPr>
            <p:cNvPr id="10" name="TextBox 9"/>
            <p:cNvSpPr txBox="1"/>
            <p:nvPr/>
          </p:nvSpPr>
          <p:spPr>
            <a:xfrm>
              <a:off x="920508" y="2035138"/>
              <a:ext cx="5918608"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400" b="1" kern="0" dirty="0">
                  <a:solidFill>
                    <a:srgbClr val="000000"/>
                  </a:solidFill>
                  <a:latin typeface="Times New Roman" pitchFamily="18" charset="0"/>
                  <a:ea typeface="+mn-ea"/>
                </a:rPr>
                <a:t>Ranging NDP transmissions and time </a:t>
              </a:r>
              <a:r>
                <a:rPr lang="en-US" sz="1400" b="1" kern="0" dirty="0" smtClean="0">
                  <a:solidFill>
                    <a:srgbClr val="000000"/>
                  </a:solidFill>
                  <a:latin typeface="Times New Roman" pitchFamily="18" charset="0"/>
                  <a:ea typeface="+mn-ea"/>
                </a:rPr>
                <a:t>stamps for phase shift reporting case</a:t>
              </a:r>
              <a:endParaRPr lang="en-US" sz="1400" b="1" kern="0" dirty="0">
                <a:solidFill>
                  <a:srgbClr val="000000"/>
                </a:solidFill>
                <a:latin typeface="Times New Roman" pitchFamily="18" charset="0"/>
                <a:ea typeface="+mn-ea"/>
              </a:endParaRPr>
            </a:p>
          </p:txBody>
        </p:sp>
        <p:grpSp>
          <p:nvGrpSpPr>
            <p:cNvPr id="11" name="Group 10"/>
            <p:cNvGrpSpPr/>
            <p:nvPr/>
          </p:nvGrpSpPr>
          <p:grpSpPr>
            <a:xfrm>
              <a:off x="2271999" y="2816021"/>
              <a:ext cx="4731395" cy="2055161"/>
              <a:chOff x="1763689" y="3222133"/>
              <a:chExt cx="4731395" cy="2055161"/>
            </a:xfrm>
          </p:grpSpPr>
          <p:sp>
            <p:nvSpPr>
              <p:cNvPr id="12" name="Line 4"/>
              <p:cNvSpPr>
                <a:spLocks noChangeShapeType="1"/>
              </p:cNvSpPr>
              <p:nvPr/>
            </p:nvSpPr>
            <p:spPr bwMode="auto">
              <a:xfrm>
                <a:off x="2331391" y="3308549"/>
                <a:ext cx="15140" cy="184563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13" name="Line 5"/>
              <p:cNvSpPr>
                <a:spLocks noChangeShapeType="1"/>
              </p:cNvSpPr>
              <p:nvPr/>
            </p:nvSpPr>
            <p:spPr bwMode="auto">
              <a:xfrm>
                <a:off x="4156204" y="3258236"/>
                <a:ext cx="13712" cy="189594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14" name="Rectangle 10"/>
              <p:cNvSpPr>
                <a:spLocks noChangeArrowheads="1"/>
              </p:cNvSpPr>
              <p:nvPr/>
            </p:nvSpPr>
            <p:spPr bwMode="auto">
              <a:xfrm>
                <a:off x="1763689" y="3670508"/>
                <a:ext cx="4484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FF0000"/>
                    </a:solidFill>
                    <a:ea typeface="+mn-ea"/>
                  </a:rPr>
                  <a:t>tp2</a:t>
                </a:r>
                <a:endParaRPr lang="en-US" altLang="en-US" sz="1000" b="1" kern="0" dirty="0">
                  <a:solidFill>
                    <a:srgbClr val="FF0000"/>
                  </a:solidFill>
                  <a:ea typeface="+mn-ea"/>
                </a:endParaRPr>
              </a:p>
            </p:txBody>
          </p:sp>
          <p:sp>
            <p:nvSpPr>
              <p:cNvPr id="15" name="Rectangle 11"/>
              <p:cNvSpPr>
                <a:spLocks noChangeArrowheads="1"/>
              </p:cNvSpPr>
              <p:nvPr/>
            </p:nvSpPr>
            <p:spPr bwMode="auto">
              <a:xfrm>
                <a:off x="4216909" y="3222133"/>
                <a:ext cx="4794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70C0"/>
                    </a:solidFill>
                    <a:ea typeface="+mn-ea"/>
                  </a:rPr>
                  <a:t>t1</a:t>
                </a:r>
                <a:endParaRPr lang="en-US" altLang="en-US" sz="1000" b="1" kern="0" dirty="0">
                  <a:solidFill>
                    <a:srgbClr val="0070C0"/>
                  </a:solidFill>
                  <a:ea typeface="+mn-ea"/>
                </a:endParaRPr>
              </a:p>
            </p:txBody>
          </p:sp>
          <p:sp>
            <p:nvSpPr>
              <p:cNvPr id="16" name="Rectangle 12"/>
              <p:cNvSpPr>
                <a:spLocks noChangeArrowheads="1"/>
              </p:cNvSpPr>
              <p:nvPr/>
            </p:nvSpPr>
            <p:spPr bwMode="auto">
              <a:xfrm>
                <a:off x="4210569" y="4535789"/>
                <a:ext cx="64666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70C0"/>
                    </a:solidFill>
                    <a:ea typeface="+mn-ea"/>
                  </a:rPr>
                  <a:t>tp4</a:t>
                </a:r>
                <a:endParaRPr lang="en-US" altLang="en-US" sz="1000" b="1" kern="0" dirty="0">
                  <a:solidFill>
                    <a:srgbClr val="0070C0"/>
                  </a:solidFill>
                  <a:ea typeface="+mn-ea"/>
                </a:endParaRPr>
              </a:p>
            </p:txBody>
          </p:sp>
          <p:sp>
            <p:nvSpPr>
              <p:cNvPr id="17" name="Rectangle 13"/>
              <p:cNvSpPr>
                <a:spLocks noChangeArrowheads="1"/>
              </p:cNvSpPr>
              <p:nvPr/>
            </p:nvSpPr>
            <p:spPr bwMode="auto">
              <a:xfrm>
                <a:off x="1854481" y="4226181"/>
                <a:ext cx="37728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FF0000"/>
                    </a:solidFill>
                    <a:ea typeface="+mn-ea"/>
                  </a:rPr>
                  <a:t>t3</a:t>
                </a:r>
                <a:endParaRPr lang="en-US" altLang="en-US" sz="1000" b="1" kern="0" dirty="0">
                  <a:solidFill>
                    <a:srgbClr val="FF0000"/>
                  </a:solidFill>
                  <a:ea typeface="+mn-ea"/>
                </a:endParaRPr>
              </a:p>
            </p:txBody>
          </p:sp>
          <p:sp>
            <p:nvSpPr>
              <p:cNvPr id="18" name="Line 17"/>
              <p:cNvSpPr>
                <a:spLocks noChangeShapeType="1"/>
              </p:cNvSpPr>
              <p:nvPr/>
            </p:nvSpPr>
            <p:spPr bwMode="auto">
              <a:xfrm flipV="1">
                <a:off x="2330160" y="3395560"/>
                <a:ext cx="1828800" cy="381000"/>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19" name="Content Placeholder 2"/>
              <p:cNvSpPr txBox="1">
                <a:spLocks/>
              </p:cNvSpPr>
              <p:nvPr/>
            </p:nvSpPr>
            <p:spPr bwMode="auto">
              <a:xfrm>
                <a:off x="2840605" y="4202196"/>
                <a:ext cx="812613" cy="287778"/>
              </a:xfrm>
              <a:prstGeom prst="rect">
                <a:avLst/>
              </a:prstGeom>
              <a:noFill/>
              <a:ln w="9525">
                <a:noFill/>
                <a:round/>
                <a:headEnd/>
                <a:tailEnd/>
              </a:ln>
            </p:spPr>
            <p:txBody>
              <a:bodyPr lIns="82440" tIns="41400" rIns="82440" bIns="41400"/>
              <a:lstStyle/>
              <a:p>
                <a:pPr marL="342900" indent="-342900" defTabSz="914400" eaLnBrk="1" fontAlgn="auto" hangingPunct="1">
                  <a:lnSpc>
                    <a:spcPct val="90000"/>
                  </a:lnSpc>
                  <a:spcBef>
                    <a:spcPts val="1000"/>
                  </a:spcBef>
                  <a:spcAft>
                    <a:spcPts val="0"/>
                  </a:spcAft>
                  <a:buClrTx/>
                  <a:buSzTx/>
                  <a:buFontTx/>
                  <a:buNone/>
                  <a:defRPr/>
                </a:pPr>
                <a:r>
                  <a:rPr lang="en-US" sz="1100" kern="0" dirty="0">
                    <a:solidFill>
                      <a:srgbClr val="000000"/>
                    </a:solidFill>
                    <a:latin typeface="Times New Roman"/>
                    <a:ea typeface="+mn-ea"/>
                  </a:rPr>
                  <a:t>D</a:t>
                </a:r>
                <a:r>
                  <a:rPr lang="en-US" sz="1100" kern="0" dirty="0" smtClean="0">
                    <a:solidFill>
                      <a:srgbClr val="000000"/>
                    </a:solidFill>
                    <a:latin typeface="Times New Roman"/>
                    <a:ea typeface="+mn-ea"/>
                  </a:rPr>
                  <a:t>L NDP</a:t>
                </a:r>
                <a:endParaRPr lang="en-US" sz="1100" kern="0" dirty="0">
                  <a:solidFill>
                    <a:srgbClr val="000000"/>
                  </a:solidFill>
                  <a:latin typeface="Times New Roman"/>
                  <a:ea typeface="+mn-ea"/>
                </a:endParaRPr>
              </a:p>
            </p:txBody>
          </p:sp>
          <p:sp>
            <p:nvSpPr>
              <p:cNvPr id="20" name="Line 6"/>
              <p:cNvSpPr>
                <a:spLocks noChangeShapeType="1"/>
              </p:cNvSpPr>
              <p:nvPr/>
            </p:nvSpPr>
            <p:spPr bwMode="auto">
              <a:xfrm>
                <a:off x="2346530" y="4360252"/>
                <a:ext cx="1828800" cy="3048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21" name="TextBox 20"/>
              <p:cNvSpPr txBox="1"/>
              <p:nvPr/>
            </p:nvSpPr>
            <p:spPr>
              <a:xfrm>
                <a:off x="2800750" y="3246235"/>
                <a:ext cx="1086730" cy="276999"/>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1200" kern="0" dirty="0" smtClean="0">
                    <a:solidFill>
                      <a:srgbClr val="000000"/>
                    </a:solidFill>
                    <a:latin typeface="Times New Roman" pitchFamily="18" charset="0"/>
                    <a:ea typeface="+mn-ea"/>
                  </a:rPr>
                  <a:t>UL MU NDP</a:t>
                </a:r>
              </a:p>
            </p:txBody>
          </p:sp>
          <p:sp>
            <p:nvSpPr>
              <p:cNvPr id="22" name="Line 5"/>
              <p:cNvSpPr>
                <a:spLocks noChangeShapeType="1"/>
              </p:cNvSpPr>
              <p:nvPr/>
            </p:nvSpPr>
            <p:spPr bwMode="auto">
              <a:xfrm>
                <a:off x="5920845" y="3272817"/>
                <a:ext cx="27425" cy="200447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cxnSp>
            <p:nvCxnSpPr>
              <p:cNvPr id="23" name="Straight Arrow Connector 22"/>
              <p:cNvCxnSpPr/>
              <p:nvPr/>
            </p:nvCxnSpPr>
            <p:spPr>
              <a:xfrm>
                <a:off x="2346530" y="4360260"/>
                <a:ext cx="3601740" cy="793924"/>
              </a:xfrm>
              <a:prstGeom prst="straightConnector1">
                <a:avLst/>
              </a:prstGeom>
              <a:noFill/>
              <a:ln w="9525" cap="flat" cmpd="sng" algn="ctr">
                <a:solidFill>
                  <a:srgbClr val="000000"/>
                </a:solidFill>
                <a:prstDash val="dash"/>
                <a:tailEnd type="triangle"/>
              </a:ln>
              <a:effectLst/>
            </p:spPr>
          </p:cxnSp>
          <p:cxnSp>
            <p:nvCxnSpPr>
              <p:cNvPr id="24" name="Straight Arrow Connector 23"/>
              <p:cNvCxnSpPr/>
              <p:nvPr/>
            </p:nvCxnSpPr>
            <p:spPr>
              <a:xfrm>
                <a:off x="4169917" y="3383550"/>
                <a:ext cx="1750928" cy="369263"/>
              </a:xfrm>
              <a:prstGeom prst="straightConnector1">
                <a:avLst/>
              </a:prstGeom>
              <a:noFill/>
              <a:ln w="9525" cap="flat" cmpd="sng" algn="ctr">
                <a:solidFill>
                  <a:srgbClr val="000000"/>
                </a:solidFill>
                <a:prstDash val="dash"/>
                <a:tailEnd type="triangle"/>
              </a:ln>
              <a:effectLst/>
            </p:spPr>
          </p:cxnSp>
          <p:sp>
            <p:nvSpPr>
              <p:cNvPr id="25" name="Rectangle 11"/>
              <p:cNvSpPr>
                <a:spLocks noChangeArrowheads="1"/>
              </p:cNvSpPr>
              <p:nvPr/>
            </p:nvSpPr>
            <p:spPr bwMode="auto">
              <a:xfrm>
                <a:off x="6015659" y="3687762"/>
                <a:ext cx="4794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B050"/>
                    </a:solidFill>
                    <a:ea typeface="+mn-ea"/>
                  </a:rPr>
                  <a:t>t5</a:t>
                </a:r>
                <a:endParaRPr lang="en-US" altLang="en-US" sz="1000" b="1" kern="0" dirty="0">
                  <a:solidFill>
                    <a:srgbClr val="00B050"/>
                  </a:solidFill>
                  <a:ea typeface="+mn-ea"/>
                </a:endParaRPr>
              </a:p>
            </p:txBody>
          </p:sp>
          <p:sp>
            <p:nvSpPr>
              <p:cNvPr id="26" name="Rectangle 11"/>
              <p:cNvSpPr>
                <a:spLocks noChangeArrowheads="1"/>
              </p:cNvSpPr>
              <p:nvPr/>
            </p:nvSpPr>
            <p:spPr bwMode="auto">
              <a:xfrm>
                <a:off x="6032101" y="5031073"/>
                <a:ext cx="36978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B050"/>
                    </a:solidFill>
                    <a:ea typeface="+mn-ea"/>
                  </a:rPr>
                  <a:t>t6</a:t>
                </a:r>
                <a:endParaRPr lang="en-US" altLang="en-US" sz="1000" b="1" kern="0" dirty="0">
                  <a:solidFill>
                    <a:srgbClr val="00B050"/>
                  </a:solidFill>
                  <a:ea typeface="+mn-ea"/>
                </a:endParaRPr>
              </a:p>
            </p:txBody>
          </p:sp>
        </p:grpSp>
      </p:grpSp>
      <p:sp>
        <p:nvSpPr>
          <p:cNvPr id="33" name="Content Placeholder 2"/>
          <p:cNvSpPr txBox="1">
            <a:spLocks/>
          </p:cNvSpPr>
          <p:nvPr/>
        </p:nvSpPr>
        <p:spPr>
          <a:xfrm>
            <a:off x="624128" y="4554558"/>
            <a:ext cx="8245896" cy="176517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defTabSz="914400">
              <a:buClrTx/>
              <a:buSzTx/>
              <a:buFontTx/>
              <a:buNone/>
            </a:pPr>
            <a:r>
              <a:rPr lang="en-US" sz="1600" b="0" kern="0" dirty="0" smtClean="0">
                <a:solidFill>
                  <a:srgbClr val="000000"/>
                </a:solidFill>
                <a:cs typeface="Times New Roman" panose="02020603050405020304" pitchFamily="18" charset="0"/>
              </a:rPr>
              <a:t>For the phase shift TOA reporting case, the differential distance between the PSTA and the RSTA vs. the ISTA can now be calculated as:</a:t>
            </a:r>
          </a:p>
          <a:p>
            <a:pPr lvl="1" defTabSz="914400">
              <a:buClrTx/>
              <a:buSzTx/>
              <a:buFontTx/>
              <a:buChar char="–"/>
            </a:pPr>
            <a:r>
              <a:rPr lang="en-US" sz="1400" kern="0" dirty="0">
                <a:solidFill>
                  <a:srgbClr val="000000"/>
                </a:solidFill>
                <a:ea typeface="+mn-ea"/>
                <a:cs typeface="Times New Roman" panose="02020603050405020304" pitchFamily="18" charset="0"/>
              </a:rPr>
              <a:t>DD_PIR = [t6 – t5 – 0.5*t3 + 0.5*t2 – 0.5*t4 + 0.5*t1]*</a:t>
            </a:r>
            <a:r>
              <a:rPr lang="en-US" sz="1400" kern="0" dirty="0" smtClean="0">
                <a:solidFill>
                  <a:srgbClr val="000000"/>
                </a:solidFill>
                <a:ea typeface="+mn-ea"/>
                <a:cs typeface="Times New Roman" panose="02020603050405020304" pitchFamily="18" charset="0"/>
              </a:rPr>
              <a:t>c,  and using e.g. t4 = tp4+(t2-tp2) we get</a:t>
            </a:r>
          </a:p>
          <a:p>
            <a:pPr lvl="1" defTabSz="914400">
              <a:buClrTx/>
              <a:buSzTx/>
              <a:buFontTx/>
              <a:buChar char="–"/>
            </a:pPr>
            <a:r>
              <a:rPr lang="en-US" sz="1400" kern="0" dirty="0">
                <a:solidFill>
                  <a:srgbClr val="000000"/>
                </a:solidFill>
                <a:cs typeface="Times New Roman" panose="02020603050405020304" pitchFamily="18" charset="0"/>
              </a:rPr>
              <a:t>DD_PIR = [t6 – t5 – 0.5*t3 + </a:t>
            </a:r>
            <a:r>
              <a:rPr lang="en-US" sz="1400" kern="0" dirty="0" smtClean="0">
                <a:solidFill>
                  <a:srgbClr val="000000"/>
                </a:solidFill>
                <a:cs typeface="Times New Roman" panose="02020603050405020304" pitchFamily="18" charset="0"/>
              </a:rPr>
              <a:t>0.5*t2 </a:t>
            </a:r>
            <a:r>
              <a:rPr lang="en-US" sz="1400" kern="0" dirty="0">
                <a:solidFill>
                  <a:srgbClr val="000000"/>
                </a:solidFill>
                <a:cs typeface="Times New Roman" panose="02020603050405020304" pitchFamily="18" charset="0"/>
              </a:rPr>
              <a:t>– 0.5</a:t>
            </a:r>
            <a:r>
              <a:rPr lang="en-US" sz="1400" kern="0" dirty="0" smtClean="0">
                <a:solidFill>
                  <a:srgbClr val="000000"/>
                </a:solidFill>
                <a:cs typeface="Times New Roman" panose="02020603050405020304" pitchFamily="18" charset="0"/>
              </a:rPr>
              <a:t>*(tp4+(t2-tp2)) </a:t>
            </a:r>
            <a:r>
              <a:rPr lang="en-US" sz="1400" kern="0" dirty="0">
                <a:solidFill>
                  <a:srgbClr val="000000"/>
                </a:solidFill>
                <a:cs typeface="Times New Roman" panose="02020603050405020304" pitchFamily="18" charset="0"/>
              </a:rPr>
              <a:t>+ 0.5*t1]*c, i.e.</a:t>
            </a:r>
          </a:p>
          <a:p>
            <a:pPr lvl="1" defTabSz="914400">
              <a:buClrTx/>
              <a:buSzTx/>
              <a:buFontTx/>
              <a:buChar char="–"/>
            </a:pPr>
            <a:r>
              <a:rPr lang="en-US" sz="1400" kern="0" dirty="0" smtClean="0">
                <a:solidFill>
                  <a:srgbClr val="FF0000"/>
                </a:solidFill>
                <a:cs typeface="Times New Roman" panose="02020603050405020304" pitchFamily="18" charset="0"/>
              </a:rPr>
              <a:t>DD_PIR </a:t>
            </a:r>
            <a:r>
              <a:rPr lang="en-US" sz="1400" kern="0" dirty="0">
                <a:solidFill>
                  <a:srgbClr val="FF0000"/>
                </a:solidFill>
                <a:cs typeface="Times New Roman" panose="02020603050405020304" pitchFamily="18" charset="0"/>
              </a:rPr>
              <a:t>= [t6 – t5 – 0.5*t3 +</a:t>
            </a:r>
            <a:r>
              <a:rPr lang="en-US" sz="1400" kern="0" dirty="0" smtClean="0">
                <a:solidFill>
                  <a:srgbClr val="FF0000"/>
                </a:solidFill>
                <a:cs typeface="Times New Roman" panose="02020603050405020304" pitchFamily="18" charset="0"/>
              </a:rPr>
              <a:t> 0.5*tp2 - 0.5*tp4 </a:t>
            </a:r>
            <a:r>
              <a:rPr lang="en-US" sz="1400" kern="0" dirty="0">
                <a:solidFill>
                  <a:srgbClr val="FF0000"/>
                </a:solidFill>
                <a:cs typeface="Times New Roman" panose="02020603050405020304" pitchFamily="18" charset="0"/>
              </a:rPr>
              <a:t>+ 0.5*t1]*</a:t>
            </a:r>
            <a:r>
              <a:rPr lang="en-US" sz="1400" kern="0" dirty="0" smtClean="0">
                <a:solidFill>
                  <a:srgbClr val="FF0000"/>
                </a:solidFill>
                <a:cs typeface="Times New Roman" panose="02020603050405020304" pitchFamily="18" charset="0"/>
              </a:rPr>
              <a:t>c Note: No RSTA or ISTA TOAs needed!!!</a:t>
            </a:r>
            <a:endParaRPr lang="en-US" sz="1400" kern="0" dirty="0">
              <a:solidFill>
                <a:srgbClr val="000000"/>
              </a:solidFill>
              <a:ea typeface="+mn-ea"/>
              <a:cs typeface="Times New Roman" panose="02020603050405020304" pitchFamily="18" charset="0"/>
            </a:endParaRPr>
          </a:p>
          <a:p>
            <a:pPr marL="0" indent="0" defTabSz="914400">
              <a:buClrTx/>
              <a:buSzTx/>
              <a:buNone/>
            </a:pPr>
            <a:r>
              <a:rPr lang="en-US" sz="1800" b="0" kern="0" dirty="0">
                <a:solidFill>
                  <a:srgbClr val="000000"/>
                </a:solidFill>
                <a:cs typeface="Times New Roman" panose="02020603050405020304" pitchFamily="18" charset="0"/>
              </a:rPr>
              <a:t>w</a:t>
            </a:r>
            <a:r>
              <a:rPr lang="en-US" sz="1800" b="0" kern="0" dirty="0" smtClean="0">
                <a:solidFill>
                  <a:srgbClr val="000000"/>
                </a:solidFill>
                <a:cs typeface="Times New Roman" panose="02020603050405020304" pitchFamily="18" charset="0"/>
              </a:rPr>
              <a:t>here tp2 and tp4 are phase shift TOAs.</a:t>
            </a:r>
          </a:p>
        </p:txBody>
      </p:sp>
    </p:spTree>
    <p:extLst>
      <p:ext uri="{BB962C8B-B14F-4D97-AF65-F5344CB8AC3E}">
        <p14:creationId xmlns:p14="http://schemas.microsoft.com/office/powerpoint/2010/main" val="23775691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707609"/>
          </a:xfrm>
        </p:spPr>
        <p:txBody>
          <a:bodyPr/>
          <a:lstStyle/>
          <a:p>
            <a:r>
              <a:rPr lang="en-US" dirty="0" smtClean="0"/>
              <a:t>Accuracy impact of using PS-TOAs 1(2)</a:t>
            </a:r>
            <a:endParaRPr lang="en-US" dirty="0"/>
          </a:p>
        </p:txBody>
      </p:sp>
      <p:sp>
        <p:nvSpPr>
          <p:cNvPr id="4" name="Slide Number Placeholder 3"/>
          <p:cNvSpPr>
            <a:spLocks noGrp="1"/>
          </p:cNvSpPr>
          <p:nvPr>
            <p:ph type="sldNum" idx="12"/>
          </p:nvPr>
        </p:nvSpPr>
        <p:spPr/>
        <p:txBody>
          <a:bodyPr/>
          <a:lstStyle/>
          <a:p>
            <a:r>
              <a:rPr lang="en-GB" smtClean="0"/>
              <a:t>Slide </a:t>
            </a:r>
            <a:fld id="{06B781AF-4CCF-49B0-A572-DE54FBE5D942}" type="slidenum">
              <a:rPr lang="en-GB" smtClean="0"/>
              <a:pPr/>
              <a:t>7</a:t>
            </a:fld>
            <a:endParaRPr lang="en-GB"/>
          </a:p>
        </p:txBody>
      </p:sp>
      <p:sp>
        <p:nvSpPr>
          <p:cNvPr id="3" name="Footer Placeholder 2"/>
          <p:cNvSpPr>
            <a:spLocks noGrp="1"/>
          </p:cNvSpPr>
          <p:nvPr>
            <p:ph type="ftr" idx="14"/>
          </p:nvPr>
        </p:nvSpPr>
        <p:spPr/>
        <p:txBody>
          <a:bodyPr/>
          <a:lstStyle/>
          <a:p>
            <a:r>
              <a:rPr lang="da-DK" smtClean="0"/>
              <a:t>Erik Lindskog, Samsung</a:t>
            </a:r>
            <a:endParaRPr lang="en-GB"/>
          </a:p>
        </p:txBody>
      </p:sp>
      <p:sp>
        <p:nvSpPr>
          <p:cNvPr id="6" name="TextBox 5"/>
          <p:cNvSpPr txBox="1"/>
          <p:nvPr/>
        </p:nvSpPr>
        <p:spPr>
          <a:xfrm>
            <a:off x="698740" y="1420726"/>
            <a:ext cx="7924800" cy="5262979"/>
          </a:xfrm>
          <a:prstGeom prst="rect">
            <a:avLst/>
          </a:prstGeom>
          <a:noFill/>
        </p:spPr>
        <p:txBody>
          <a:bodyPr wrap="square" rtlCol="0">
            <a:spAutoFit/>
          </a:bodyPr>
          <a:lstStyle/>
          <a:p>
            <a:r>
              <a:rPr lang="en-US" dirty="0" smtClean="0">
                <a:solidFill>
                  <a:schemeClr val="tx1"/>
                </a:solidFill>
              </a:rPr>
              <a:t>‘Passive </a:t>
            </a:r>
            <a:r>
              <a:rPr lang="en-US" dirty="0">
                <a:solidFill>
                  <a:schemeClr val="tx1"/>
                </a:solidFill>
              </a:rPr>
              <a:t>location </a:t>
            </a:r>
            <a:r>
              <a:rPr lang="en-US" dirty="0" smtClean="0">
                <a:solidFill>
                  <a:schemeClr val="tx1"/>
                </a:solidFill>
              </a:rPr>
              <a:t>ranging’ can be formulated as using Passive </a:t>
            </a:r>
            <a:r>
              <a:rPr lang="en-US" dirty="0">
                <a:solidFill>
                  <a:schemeClr val="tx1"/>
                </a:solidFill>
              </a:rPr>
              <a:t>TB ranging </a:t>
            </a:r>
            <a:r>
              <a:rPr lang="en-US" dirty="0" smtClean="0">
                <a:solidFill>
                  <a:schemeClr val="tx1"/>
                </a:solidFill>
              </a:rPr>
              <a:t>to compute differential distances from a PSTA to an RSTA/ISTA (or ISTA/ISTA) pair. </a:t>
            </a:r>
          </a:p>
          <a:p>
            <a:endParaRPr lang="en-US" dirty="0">
              <a:solidFill>
                <a:schemeClr val="tx1"/>
              </a:solidFill>
            </a:endParaRPr>
          </a:p>
          <a:p>
            <a:r>
              <a:rPr lang="en-US" dirty="0" smtClean="0">
                <a:solidFill>
                  <a:schemeClr val="tx1"/>
                </a:solidFill>
              </a:rPr>
              <a:t>As shown, with TOA measurements performed by the RSTA and ISTA, a formula for the differential distance is:</a:t>
            </a:r>
          </a:p>
          <a:p>
            <a:endParaRPr lang="en-US" dirty="0">
              <a:solidFill>
                <a:schemeClr val="tx1"/>
              </a:solidFill>
            </a:endParaRPr>
          </a:p>
          <a:p>
            <a:r>
              <a:rPr lang="fr-FR" dirty="0">
                <a:solidFill>
                  <a:schemeClr val="tx1"/>
                </a:solidFill>
              </a:rPr>
              <a:t>DD_PIR = [t6 – t5 – 0.5*t3 + </a:t>
            </a:r>
            <a:r>
              <a:rPr lang="fr-FR" dirty="0" smtClean="0">
                <a:solidFill>
                  <a:schemeClr val="tx1"/>
                </a:solidFill>
              </a:rPr>
              <a:t>0.5*t2 </a:t>
            </a:r>
            <a:r>
              <a:rPr lang="fr-FR" dirty="0">
                <a:solidFill>
                  <a:schemeClr val="tx1"/>
                </a:solidFill>
              </a:rPr>
              <a:t>- </a:t>
            </a:r>
            <a:r>
              <a:rPr lang="fr-FR" dirty="0" smtClean="0">
                <a:solidFill>
                  <a:schemeClr val="tx1"/>
                </a:solidFill>
              </a:rPr>
              <a:t>0.5*t4 </a:t>
            </a:r>
            <a:r>
              <a:rPr lang="fr-FR" dirty="0">
                <a:solidFill>
                  <a:schemeClr val="tx1"/>
                </a:solidFill>
              </a:rPr>
              <a:t>+ 0.5*t1]*</a:t>
            </a:r>
            <a:r>
              <a:rPr lang="fr-FR" dirty="0" smtClean="0">
                <a:solidFill>
                  <a:schemeClr val="tx1"/>
                </a:solidFill>
              </a:rPr>
              <a:t>c</a:t>
            </a:r>
          </a:p>
          <a:p>
            <a:endParaRPr lang="fr-FR" dirty="0" smtClean="0">
              <a:solidFill>
                <a:schemeClr val="tx1"/>
              </a:solidFill>
            </a:endParaRPr>
          </a:p>
          <a:p>
            <a:r>
              <a:rPr lang="fr-FR" dirty="0">
                <a:solidFill>
                  <a:schemeClr val="tx1"/>
                </a:solidFill>
              </a:rPr>
              <a:t>W</a:t>
            </a:r>
            <a:r>
              <a:rPr lang="fr-FR" dirty="0" smtClean="0">
                <a:solidFill>
                  <a:schemeClr val="tx1"/>
                </a:solidFill>
              </a:rPr>
              <a:t>hen the RSTA and ISTA measures PS-TOAs we get:</a:t>
            </a:r>
          </a:p>
          <a:p>
            <a:endParaRPr lang="en-US" dirty="0" smtClean="0">
              <a:solidFill>
                <a:schemeClr val="tx1"/>
              </a:solidFill>
            </a:endParaRPr>
          </a:p>
          <a:p>
            <a:r>
              <a:rPr lang="fr-FR" dirty="0">
                <a:solidFill>
                  <a:schemeClr val="tx1"/>
                </a:solidFill>
              </a:rPr>
              <a:t>DD_PIR = [t6 – t5 – 0.5*t3 + 0.5*tp2 - 0.5*tp4 + 0.5*t1]*c</a:t>
            </a:r>
          </a:p>
          <a:p>
            <a:endParaRPr lang="en-US" dirty="0">
              <a:solidFill>
                <a:schemeClr val="tx1"/>
              </a:solidFill>
            </a:endParaRPr>
          </a:p>
          <a:p>
            <a:endParaRPr lang="en-US" dirty="0"/>
          </a:p>
        </p:txBody>
      </p:sp>
    </p:spTree>
    <p:extLst>
      <p:ext uri="{BB962C8B-B14F-4D97-AF65-F5344CB8AC3E}">
        <p14:creationId xmlns:p14="http://schemas.microsoft.com/office/powerpoint/2010/main" val="4008832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1616" y="604693"/>
            <a:ext cx="7770813" cy="533400"/>
          </a:xfrm>
        </p:spPr>
        <p:txBody>
          <a:bodyPr/>
          <a:lstStyle/>
          <a:p>
            <a:r>
              <a:rPr lang="en-US" dirty="0" smtClean="0"/>
              <a:t>Accuracy impact of using PS-TOAs 2(2)</a:t>
            </a:r>
            <a:endParaRPr lang="en-US" dirty="0"/>
          </a:p>
        </p:txBody>
      </p:sp>
      <p:sp>
        <p:nvSpPr>
          <p:cNvPr id="4" name="Slide Number Placeholder 3"/>
          <p:cNvSpPr>
            <a:spLocks noGrp="1"/>
          </p:cNvSpPr>
          <p:nvPr>
            <p:ph type="sldNum" idx="12"/>
          </p:nvPr>
        </p:nvSpPr>
        <p:spPr/>
        <p:txBody>
          <a:bodyPr/>
          <a:lstStyle/>
          <a:p>
            <a:r>
              <a:rPr lang="en-GB" smtClean="0"/>
              <a:t>Slide </a:t>
            </a:r>
            <a:fld id="{06B781AF-4CCF-49B0-A572-DE54FBE5D942}" type="slidenum">
              <a:rPr lang="en-GB" smtClean="0"/>
              <a:pPr/>
              <a:t>8</a:t>
            </a:fld>
            <a:endParaRPr lang="en-GB"/>
          </a:p>
        </p:txBody>
      </p:sp>
      <p:sp>
        <p:nvSpPr>
          <p:cNvPr id="3" name="Footer Placeholder 2"/>
          <p:cNvSpPr>
            <a:spLocks noGrp="1"/>
          </p:cNvSpPr>
          <p:nvPr>
            <p:ph type="ftr" idx="14"/>
          </p:nvPr>
        </p:nvSpPr>
        <p:spPr/>
        <p:txBody>
          <a:bodyPr/>
          <a:lstStyle/>
          <a:p>
            <a:r>
              <a:rPr lang="da-DK" smtClean="0"/>
              <a:t>Erik Lindskog, Samsung</a:t>
            </a:r>
            <a:endParaRPr lang="en-GB"/>
          </a:p>
        </p:txBody>
      </p:sp>
      <p:sp>
        <p:nvSpPr>
          <p:cNvPr id="6" name="TextBox 5"/>
          <p:cNvSpPr txBox="1"/>
          <p:nvPr/>
        </p:nvSpPr>
        <p:spPr>
          <a:xfrm>
            <a:off x="547629" y="1168707"/>
            <a:ext cx="7924800" cy="5262979"/>
          </a:xfrm>
          <a:prstGeom prst="rect">
            <a:avLst/>
          </a:prstGeom>
          <a:noFill/>
        </p:spPr>
        <p:txBody>
          <a:bodyPr wrap="square" rtlCol="0">
            <a:spAutoFit/>
          </a:bodyPr>
          <a:lstStyle/>
          <a:p>
            <a:r>
              <a:rPr lang="en-US" sz="1600" dirty="0" smtClean="0">
                <a:solidFill>
                  <a:schemeClr val="tx1"/>
                </a:solidFill>
              </a:rPr>
              <a:t>We here make the usual assumption when using PS-TOAs, that the channel between the RSTA and the ISTA is reciprocal.</a:t>
            </a:r>
          </a:p>
          <a:p>
            <a:endParaRPr lang="en-US" sz="1600" dirty="0" smtClean="0">
              <a:solidFill>
                <a:schemeClr val="tx1"/>
              </a:solidFill>
            </a:endParaRPr>
          </a:p>
          <a:p>
            <a:r>
              <a:rPr lang="en-US" sz="1600" dirty="0" smtClean="0">
                <a:solidFill>
                  <a:schemeClr val="tx1"/>
                </a:solidFill>
              </a:rPr>
              <a:t>Ignoring non-LOS conditions, the error in the differential distance is made up of the errors in the time-stamps in it.</a:t>
            </a:r>
          </a:p>
          <a:p>
            <a:endParaRPr lang="en-US" sz="1600" dirty="0" smtClean="0">
              <a:solidFill>
                <a:schemeClr val="tx1"/>
              </a:solidFill>
            </a:endParaRPr>
          </a:p>
          <a:p>
            <a:r>
              <a:rPr lang="en-US" sz="1600" dirty="0" smtClean="0">
                <a:solidFill>
                  <a:schemeClr val="tx1"/>
                </a:solidFill>
              </a:rPr>
              <a:t>The question is, when we replace the TOA time-stamps t2 and t4 with the PS-TOA time stamps tp2 and tp4, will we get a bigger or smaller error?</a:t>
            </a:r>
          </a:p>
          <a:p>
            <a:endParaRPr lang="en-US" sz="1600" dirty="0">
              <a:solidFill>
                <a:schemeClr val="tx1"/>
              </a:solidFill>
            </a:endParaRPr>
          </a:p>
          <a:p>
            <a:r>
              <a:rPr lang="en-US" sz="1600" dirty="0" smtClean="0">
                <a:solidFill>
                  <a:schemeClr val="tx1"/>
                </a:solidFill>
              </a:rPr>
              <a:t>Regular TOA time stamps estimate the arrival of the first path of the signal, whereas the PS-TOAs estimates the ‘average’ TOA of the signal. Estimating the TOA of the first path can be hard as it can be small and buried in noise and artifacts. The average TOA of the signal is however easily measured with high accuracy</a:t>
            </a:r>
            <a:r>
              <a:rPr lang="en-US" sz="1600" dirty="0" smtClean="0">
                <a:solidFill>
                  <a:schemeClr val="tx1"/>
                </a:solidFill>
              </a:rPr>
              <a:t>. </a:t>
            </a:r>
          </a:p>
          <a:p>
            <a:endParaRPr lang="en-US" sz="1600" dirty="0">
              <a:solidFill>
                <a:schemeClr val="tx1"/>
              </a:solidFill>
            </a:endParaRPr>
          </a:p>
          <a:p>
            <a:r>
              <a:rPr lang="en-US" sz="1600" dirty="0" smtClean="0">
                <a:solidFill>
                  <a:schemeClr val="tx1"/>
                </a:solidFill>
              </a:rPr>
              <a:t>Also, see [3] for a performance analysis study on how using PS-TOAs can improve the performance in TB or non-TB ranging. Similar, </a:t>
            </a:r>
            <a:r>
              <a:rPr lang="en-US" sz="1600" dirty="0" smtClean="0">
                <a:solidFill>
                  <a:schemeClr val="tx1"/>
                </a:solidFill>
              </a:rPr>
              <a:t>or possibly even larger improvements (</a:t>
            </a:r>
            <a:r>
              <a:rPr lang="en-US" sz="1600" dirty="0" smtClean="0">
                <a:solidFill>
                  <a:schemeClr val="tx1"/>
                </a:solidFill>
              </a:rPr>
              <a:t>as we are replacing two TOAs with PS-TOAs) should apply when using PS-TOAs in Passive TB Ranging.</a:t>
            </a:r>
            <a:endParaRPr lang="en-US" sz="1600" dirty="0" smtClean="0">
              <a:solidFill>
                <a:schemeClr val="tx1"/>
              </a:solidFill>
            </a:endParaRPr>
          </a:p>
          <a:p>
            <a:endParaRPr lang="en-US" sz="1600" dirty="0">
              <a:solidFill>
                <a:schemeClr val="tx1"/>
              </a:solidFill>
            </a:endParaRPr>
          </a:p>
          <a:p>
            <a:r>
              <a:rPr lang="en-US" sz="1600" dirty="0">
                <a:solidFill>
                  <a:srgbClr val="FF0000"/>
                </a:solidFill>
              </a:rPr>
              <a:t>W</a:t>
            </a:r>
            <a:r>
              <a:rPr lang="en-US" sz="1600" dirty="0" smtClean="0">
                <a:solidFill>
                  <a:srgbClr val="FF0000"/>
                </a:solidFill>
              </a:rPr>
              <a:t>hen we replace the RSTA and ISTA TOAs with PS-TOAs, the accuracy in the estimated differential distance thus should improve</a:t>
            </a:r>
            <a:r>
              <a:rPr lang="en-US" sz="1600" dirty="0" smtClean="0">
                <a:solidFill>
                  <a:srgbClr val="FF0000"/>
                </a:solidFill>
              </a:rPr>
              <a:t>. </a:t>
            </a:r>
            <a:endParaRPr lang="fr-FR" sz="1600" dirty="0">
              <a:solidFill>
                <a:srgbClr val="FF0000"/>
              </a:solidFill>
            </a:endParaRPr>
          </a:p>
        </p:txBody>
      </p:sp>
    </p:spTree>
    <p:extLst>
      <p:ext uri="{BB962C8B-B14F-4D97-AF65-F5344CB8AC3E}">
        <p14:creationId xmlns:p14="http://schemas.microsoft.com/office/powerpoint/2010/main" val="1989084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707609"/>
          </a:xfrm>
        </p:spPr>
        <p:txBody>
          <a:bodyPr/>
          <a:lstStyle/>
          <a:p>
            <a:r>
              <a:rPr lang="en-US" dirty="0" smtClean="0"/>
              <a:t>Reciprocity Assumption</a:t>
            </a:r>
            <a:endParaRPr lang="en-US" dirty="0"/>
          </a:p>
        </p:txBody>
      </p:sp>
      <p:sp>
        <p:nvSpPr>
          <p:cNvPr id="4" name="Slide Number Placeholder 3"/>
          <p:cNvSpPr>
            <a:spLocks noGrp="1"/>
          </p:cNvSpPr>
          <p:nvPr>
            <p:ph type="sldNum" idx="12"/>
          </p:nvPr>
        </p:nvSpPr>
        <p:spPr/>
        <p:txBody>
          <a:bodyPr/>
          <a:lstStyle/>
          <a:p>
            <a:r>
              <a:rPr lang="en-GB" smtClean="0"/>
              <a:t>Slide </a:t>
            </a:r>
            <a:fld id="{06B781AF-4CCF-49B0-A572-DE54FBE5D942}" type="slidenum">
              <a:rPr lang="en-GB" smtClean="0"/>
              <a:pPr/>
              <a:t>9</a:t>
            </a:fld>
            <a:endParaRPr lang="en-GB"/>
          </a:p>
        </p:txBody>
      </p:sp>
      <p:sp>
        <p:nvSpPr>
          <p:cNvPr id="3" name="Footer Placeholder 2"/>
          <p:cNvSpPr>
            <a:spLocks noGrp="1"/>
          </p:cNvSpPr>
          <p:nvPr>
            <p:ph type="ftr" idx="14"/>
          </p:nvPr>
        </p:nvSpPr>
        <p:spPr/>
        <p:txBody>
          <a:bodyPr/>
          <a:lstStyle/>
          <a:p>
            <a:r>
              <a:rPr lang="da-DK" smtClean="0"/>
              <a:t>Erik Lindskog, Samsung</a:t>
            </a:r>
            <a:endParaRPr lang="en-GB"/>
          </a:p>
        </p:txBody>
      </p:sp>
      <p:sp>
        <p:nvSpPr>
          <p:cNvPr id="6" name="TextBox 5"/>
          <p:cNvSpPr txBox="1"/>
          <p:nvPr/>
        </p:nvSpPr>
        <p:spPr>
          <a:xfrm>
            <a:off x="698740" y="1420726"/>
            <a:ext cx="7924800" cy="4524315"/>
          </a:xfrm>
          <a:prstGeom prst="rect">
            <a:avLst/>
          </a:prstGeom>
          <a:noFill/>
        </p:spPr>
        <p:txBody>
          <a:bodyPr wrap="square" rtlCol="0">
            <a:spAutoFit/>
          </a:bodyPr>
          <a:lstStyle/>
          <a:p>
            <a:r>
              <a:rPr lang="en-US" dirty="0" smtClean="0">
                <a:solidFill>
                  <a:schemeClr val="tx1"/>
                </a:solidFill>
              </a:rPr>
              <a:t>In the analysis of the accuracy impact of using phase shift TOA measurements by the RSTA and the ISTA (or ISTA and ISTA) in Passive TB Ranging, we assumed that the channel between the RSTA and the ISTA is reciprocal. This is exactly the same assumption that is made when applying use of phase shift TOAs in regular TB Ranging (or non-TB Ranging). It is thus  not unreasonable to assume that only modems for which this reciprocity condition is satisfactory adhered to, will agree to use of phase shift TOAs. Thus it is not unreasonable to assume that use of phase shift TOAs in Passive TB Ranging should be able to work satisfactory.</a:t>
            </a:r>
            <a:endParaRPr lang="en-US" dirty="0">
              <a:solidFill>
                <a:schemeClr val="tx1"/>
              </a:solidFill>
            </a:endParaRPr>
          </a:p>
          <a:p>
            <a:endParaRPr lang="en-US" dirty="0"/>
          </a:p>
        </p:txBody>
      </p:sp>
    </p:spTree>
    <p:extLst>
      <p:ext uri="{BB962C8B-B14F-4D97-AF65-F5344CB8AC3E}">
        <p14:creationId xmlns:p14="http://schemas.microsoft.com/office/powerpoint/2010/main" val="402839247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16614</TotalTime>
  <Words>1799</Words>
  <Application>Microsoft Office PowerPoint</Application>
  <PresentationFormat>On-screen Show (4:3)</PresentationFormat>
  <Paragraphs>282</Paragraphs>
  <Slides>22</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 Unicode MS</vt:lpstr>
      <vt:lpstr>MS Gothic</vt:lpstr>
      <vt:lpstr>Arial</vt:lpstr>
      <vt:lpstr>Calibri</vt:lpstr>
      <vt:lpstr>Times New Roman</vt:lpstr>
      <vt:lpstr>Office Theme</vt:lpstr>
      <vt:lpstr>Document</vt:lpstr>
      <vt:lpstr>Phase Shift Based TOA Reporting in Passive Location Ranging</vt:lpstr>
      <vt:lpstr>Background</vt:lpstr>
      <vt:lpstr>PowerPoint Presentation</vt:lpstr>
      <vt:lpstr>ISTA to RSTA Range Calculations</vt:lpstr>
      <vt:lpstr>Passive Location Differential Distance Calculations </vt:lpstr>
      <vt:lpstr>Passive Location Differential Distance Calculations – PS-TOA reporting case</vt:lpstr>
      <vt:lpstr>Accuracy impact of using PS-TOAs 1(2)</vt:lpstr>
      <vt:lpstr>Accuracy impact of using PS-TOAs 2(2)</vt:lpstr>
      <vt:lpstr>Reciprocity Assumption</vt:lpstr>
      <vt:lpstr>Summary of Impact of using PS-TOAs</vt:lpstr>
      <vt:lpstr>PowerPoint Presentation</vt:lpstr>
      <vt:lpstr>PowerPoint Presentation</vt:lpstr>
      <vt:lpstr>PowerPoint Presentation</vt:lpstr>
      <vt:lpstr>Passive Location Ranging with PS-TOA reporting</vt:lpstr>
      <vt:lpstr>PS-TOA Reporting Benefits in Passive Location Ranging</vt:lpstr>
      <vt:lpstr>PowerPoint Presentation</vt:lpstr>
      <vt:lpstr>Passive Location ISTA to RSTA LMR</vt:lpstr>
      <vt:lpstr>Primus RSTA Broadcast Frame </vt:lpstr>
      <vt:lpstr>Secundus RSTA Broadcast Frame </vt:lpstr>
      <vt:lpstr>Realization in the standard</vt:lpstr>
      <vt:lpstr>References</vt:lpstr>
      <vt:lpstr>PowerPoint Presentation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HEz RTT Location Using Anchor Stations and Client Cooperation</dc:title>
  <dc:creator>Erik Lindskog, Naveen Kakani, Ali Raissinia</dc:creator>
  <cp:lastModifiedBy>Erik Lindskog</cp:lastModifiedBy>
  <cp:revision>340</cp:revision>
  <cp:lastPrinted>1601-01-01T00:00:00Z</cp:lastPrinted>
  <dcterms:created xsi:type="dcterms:W3CDTF">2017-01-17T13:08:38Z</dcterms:created>
  <dcterms:modified xsi:type="dcterms:W3CDTF">2019-11-06T17:44:09Z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NSCPROP_SA">
    <vt:lpwstr>C:\Users\e.lindskog\Downloads\11-18-0927-02-00az-hez-rtt-location-using-anchor-stations-and-client-cooperation (2).pptx</vt:lpwstr>
  </property>
</Properties>
</file>