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626" r:id="rId3"/>
    <p:sldId id="600" r:id="rId4"/>
    <p:sldId id="601" r:id="rId5"/>
    <p:sldId id="602" r:id="rId6"/>
    <p:sldId id="633" r:id="rId7"/>
    <p:sldId id="604" r:id="rId8"/>
    <p:sldId id="631" r:id="rId9"/>
    <p:sldId id="632" r:id="rId10"/>
    <p:sldId id="610" r:id="rId11"/>
    <p:sldId id="611" r:id="rId12"/>
    <p:sldId id="627" r:id="rId13"/>
    <p:sldId id="628" r:id="rId14"/>
    <p:sldId id="629" r:id="rId15"/>
    <p:sldId id="630" r:id="rId16"/>
    <p:sldId id="624" r:id="rId17"/>
    <p:sldId id="625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10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7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5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5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1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8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0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 2019                                                                    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802.11-19/455r3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Phase Shift Based TOA </a:t>
            </a:r>
            <a:r>
              <a:rPr lang="en-US" dirty="0" smtClean="0"/>
              <a:t>Reporting in </a:t>
            </a:r>
            <a:r>
              <a:rPr lang="en-US" dirty="0"/>
              <a:t>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53686"/>
              </p:ext>
            </p:extLst>
          </p:nvPr>
        </p:nvGraphicFramePr>
        <p:xfrm>
          <a:off x="663575" y="3086100"/>
          <a:ext cx="760412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8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086100"/>
                        <a:ext cx="760412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1082860" y="978436"/>
            <a:ext cx="705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ISTA to ISTA Ranging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3116" y="5471598"/>
            <a:ext cx="827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 an ISTA is reporting PS-TOAs, then it can still range with other ISTAs in the Passive Location Ranging exchange, as long as these other ISTAs are measure and report PS-TOAs 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2435" y="1804826"/>
            <a:ext cx="7085106" cy="3363602"/>
            <a:chOff x="706735" y="2009599"/>
            <a:chExt cx="7085106" cy="3363602"/>
          </a:xfrm>
        </p:grpSpPr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088911" y="4753257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3848951" y="2009599"/>
              <a:ext cx="25608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313755" y="3578895"/>
              <a:ext cx="14780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608689" y="3594136"/>
              <a:ext cx="744585" cy="2925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706735" y="3332526"/>
              <a:ext cx="19019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and TODs 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3307298" y="3021257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232244" y="4654939"/>
              <a:ext cx="288032" cy="227616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0C30C389-87ED-4B2A-B8F3-F56D8C6F86E0}"/>
                </a:ext>
              </a:extLst>
            </p:cNvPr>
            <p:cNvSpPr txBox="1"/>
            <p:nvPr/>
          </p:nvSpPr>
          <p:spPr>
            <a:xfrm>
              <a:off x="3167747" y="2626074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="" xmlns:a16="http://schemas.microsoft.com/office/drawing/2014/main" id="{8FC16E1F-4074-4481-9D9C-643D28754B1E}"/>
                </a:ext>
              </a:extLst>
            </p:cNvPr>
            <p:cNvSpPr/>
            <p:nvPr/>
          </p:nvSpPr>
          <p:spPr bwMode="auto">
            <a:xfrm>
              <a:off x="3295867" y="467063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752124" y="3716822"/>
              <a:ext cx="1536305" cy="2893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22546" y="4823856"/>
              <a:ext cx="1115734" cy="715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69639" y="3412780"/>
              <a:ext cx="4918" cy="1080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01929" y="3391461"/>
              <a:ext cx="0" cy="11016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26029" y="3327719"/>
              <a:ext cx="1403345" cy="12397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660415" y="4398214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2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698870" y="3275986"/>
              <a:ext cx="1588790" cy="13134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8906" y="3412780"/>
              <a:ext cx="0" cy="11193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2666112" y="503464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186524" y="300965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98870" y="3134650"/>
              <a:ext cx="1383013" cy="5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589961" y="2956726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1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390376" y="2514255"/>
              <a:ext cx="37325" cy="4845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053441" y="2484184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measured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46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PS-TOA </a:t>
            </a:r>
            <a:r>
              <a:rPr lang="en-US" dirty="0" smtClean="0"/>
              <a:t>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10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both RSTAs and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 they don’t have to measure TOAs</a:t>
            </a:r>
            <a:r>
              <a:rPr lang="en-US" b="0" dirty="0" smtClean="0"/>
              <a:t> (quickly)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</a:t>
            </a:r>
            <a:r>
              <a:rPr lang="en-US" b="0" dirty="0" smtClean="0"/>
              <a:t>ISTAs and RSTAs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PS-TOA more or less already calculated in the PHY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Enables simpler immediate feedback of all time-stamps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Also enables ISTA to ISTA ranging with PS-TOA reporting.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Proposed Protocol Addition: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4988" y="41910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1 bit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40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30428" cy="654968"/>
          </a:xfrm>
        </p:spPr>
        <p:txBody>
          <a:bodyPr/>
          <a:lstStyle/>
          <a:p>
            <a:r>
              <a:rPr lang="en-US" dirty="0"/>
              <a:t>Passive Location </a:t>
            </a:r>
            <a:r>
              <a:rPr lang="en-US" dirty="0" smtClean="0"/>
              <a:t>ISTA </a:t>
            </a:r>
            <a:r>
              <a:rPr lang="en-US" dirty="0"/>
              <a:t>to R</a:t>
            </a:r>
            <a:r>
              <a:rPr lang="en-US" dirty="0" smtClean="0"/>
              <a:t>STA </a:t>
            </a:r>
            <a:r>
              <a:rPr lang="en-US" dirty="0"/>
              <a:t>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‘ISTA Passive Location Measurement Report Element’: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Dialog Token, CFO </a:t>
            </a:r>
            <a:r>
              <a:rPr lang="en-US" dirty="0"/>
              <a:t>to </a:t>
            </a:r>
            <a:r>
              <a:rPr lang="en-US" dirty="0" smtClean="0"/>
              <a:t>Responder, N Time Stamps, etc.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smtClean="0"/>
              <a:t>time-stamp – ‘Time </a:t>
            </a:r>
            <a:r>
              <a:rPr lang="en-US" dirty="0"/>
              <a:t>Stamp Measurement Report </a:t>
            </a:r>
            <a:r>
              <a:rPr lang="en-US" dirty="0" smtClean="0"/>
              <a:t>field’: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Type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Time-Stamp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RID (of transmitter)</a:t>
            </a:r>
          </a:p>
          <a:p>
            <a:pPr marL="800100" lvl="2" inden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41794" y="4223321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0309" y="4321460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one new 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35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18648" cy="798984"/>
          </a:xfrm>
        </p:spPr>
        <p:txBody>
          <a:bodyPr/>
          <a:lstStyle/>
          <a:p>
            <a:r>
              <a:rPr lang="en-US" sz="2800" dirty="0" smtClean="0"/>
              <a:t>Primus RSTA Broadcast </a:t>
            </a:r>
            <a:r>
              <a:rPr lang="en-US" sz="2800" dirty="0"/>
              <a:t>F</a:t>
            </a:r>
            <a:r>
              <a:rPr lang="en-US" sz="2800" dirty="0" smtClean="0"/>
              <a:t>rame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022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LCI </a:t>
            </a:r>
            <a:r>
              <a:rPr lang="en-US" dirty="0" smtClean="0"/>
              <a:t>table, optional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Passive Location </a:t>
            </a:r>
            <a:r>
              <a:rPr lang="en-US" dirty="0" smtClean="0"/>
              <a:t>LMR: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RID (of transmitter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26127" y="4027970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7919" y="4126109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one new 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8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732706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Secundus </a:t>
            </a:r>
            <a:r>
              <a:rPr lang="en-US" sz="2800" dirty="0">
                <a:solidFill>
                  <a:srgbClr val="000000"/>
                </a:solidFill>
              </a:rPr>
              <a:t>RSTA </a:t>
            </a:r>
            <a:r>
              <a:rPr lang="en-US" sz="2800" dirty="0" smtClean="0">
                <a:solidFill>
                  <a:srgbClr val="000000"/>
                </a:solidFill>
              </a:rPr>
              <a:t>Broadcast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19169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Per </a:t>
            </a:r>
            <a:r>
              <a:rPr lang="en-US" sz="2000" dirty="0" smtClean="0"/>
              <a:t>I</a:t>
            </a:r>
            <a:r>
              <a:rPr lang="en-US" sz="2000" dirty="0"/>
              <a:t>STA - ‘ISTA Passive Location Measurement Report Element</a:t>
            </a:r>
            <a:r>
              <a:rPr lang="en-US" sz="2000" dirty="0" smtClean="0"/>
              <a:t>’: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Reserved</a:t>
            </a:r>
            <a:endParaRPr lang="en-US" sz="1400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RID (of transmitter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="" xmlns:a16="http://schemas.microsoft.com/office/drawing/2014/main" id="{C422E282-48DB-4579-BEC1-A7E44E6B42D6}"/>
              </a:ext>
            </a:extLst>
          </p:cNvPr>
          <p:cNvSpPr/>
          <p:nvPr/>
        </p:nvSpPr>
        <p:spPr bwMode="auto">
          <a:xfrm>
            <a:off x="8314552" y="2420888"/>
            <a:ext cx="361904" cy="3476600"/>
          </a:xfrm>
          <a:prstGeom prst="rightBrac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7D2EF31-DEC3-43BB-BFCC-C0E70307DFC3}"/>
              </a:ext>
            </a:extLst>
          </p:cNvPr>
          <p:cNvSpPr txBox="1"/>
          <p:nvPr/>
        </p:nvSpPr>
        <p:spPr>
          <a:xfrm>
            <a:off x="3189710" y="5934014"/>
            <a:ext cx="584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Copy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+mn-ea"/>
              </a:rPr>
              <a:t>of the LMR report from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each ISTA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="" xmlns:a16="http://schemas.microsoft.com/office/drawing/2014/main" id="{EA2685C4-F4F4-45C5-B5C2-A58A633E195F}"/>
              </a:ext>
            </a:extLst>
          </p:cNvPr>
          <p:cNvSpPr/>
          <p:nvPr/>
        </p:nvSpPr>
        <p:spPr bwMode="auto">
          <a:xfrm rot="16200000">
            <a:off x="7477694" y="4537147"/>
            <a:ext cx="2736304" cy="375993"/>
          </a:xfrm>
          <a:prstGeom prst="curvedUpArrow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033729" y="3829797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9753" y="3949556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one new 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191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 “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Location”, IEEE 802.11-17/0417r0.</a:t>
            </a:r>
          </a:p>
          <a:p>
            <a:pPr marL="0" indent="0">
              <a:buNone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“CIDs 46,47,48 Regarding Fine Timing Measurement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11-12/1249r4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Aldana (Qualcomm) et al.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61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idx="11"/>
          </p:nvPr>
        </p:nvSpPr>
        <p:spPr>
          <a:xfrm>
            <a:off x="4902371" y="6582086"/>
            <a:ext cx="3960440" cy="151778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Erik Lindskog, Samsung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rgbClr val="000000"/>
                </a:solidFill>
              </a:rPr>
              <a:t>Slide </a:t>
            </a:r>
            <a:fld id="{180A7CBB-D779-47FF-8121-3D1EAC5BC8AA}" type="slidenum">
              <a:rPr lang="en-GB" altLang="en-US">
                <a:solidFill>
                  <a:srgbClr val="000000"/>
                </a:solidFill>
              </a:rPr>
              <a:pPr/>
              <a:t>17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2963068" y="3200400"/>
            <a:ext cx="3292475" cy="719138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8981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286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now have the option to use phase shift based TOA reporting in TB Ranging.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is no reason why we should not also enable this for the Passive Location Ranging case.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What is needed is some enabling in the time-stamp reporting protocol.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8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780928"/>
            <a:ext cx="426929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Range and DTOA Calculations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12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91" y="763511"/>
            <a:ext cx="7772400" cy="79301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 to RSTA Range Calculations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4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9792" y="1772816"/>
            <a:ext cx="3639138" cy="2713978"/>
            <a:chOff x="1416973" y="2225911"/>
            <a:chExt cx="3639138" cy="2713978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051720" y="2690680"/>
              <a:ext cx="6372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3856923" y="2684216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333256" y="3118207"/>
              <a:ext cx="17771" cy="1821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156205" y="3142300"/>
              <a:ext cx="24925" cy="1726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873127" y="3551587"/>
              <a:ext cx="35718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t2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37975" y="3147850"/>
              <a:ext cx="341904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t1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283968" y="4377370"/>
              <a:ext cx="35025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t4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898591" y="4032274"/>
              <a:ext cx="3872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t3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2322142" y="3336911"/>
              <a:ext cx="182880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2967339" y="4042587"/>
              <a:ext cx="693801" cy="222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indent="-342900" defTabSz="914400" eaLnBrk="1" fontAlgn="auto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latin typeface="Times New Roman"/>
                  <a:ea typeface="+mn-ea"/>
                </a:rPr>
                <a:t>DL NDP</a:t>
              </a:r>
              <a:endParaRPr lang="en-US" sz="1100" kern="0" dirty="0">
                <a:solidFill>
                  <a:srgbClr val="000000"/>
                </a:solidFill>
                <a:latin typeface="Times New Roman"/>
                <a:ea typeface="+mn-ea"/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333256" y="4122515"/>
              <a:ext cx="1822949" cy="36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07808" y="3010564"/>
              <a:ext cx="7733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UL NDP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6973" y="2225911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796191" y="4740742"/>
            <a:ext cx="7772400" cy="9663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800" b="0" kern="0" dirty="0" smtClean="0">
                <a:solidFill>
                  <a:srgbClr val="000000"/>
                </a:solidFill>
              </a:rPr>
              <a:t>The differential distance from the ISTA to the RSTA can then be calculated as [1]:</a:t>
            </a:r>
          </a:p>
          <a:p>
            <a:pPr marL="0" indent="0" defTabSz="914400">
              <a:buClrTx/>
              <a:buSzTx/>
              <a:buFontTx/>
              <a:buNone/>
            </a:pPr>
            <a:endParaRPr lang="en-US" sz="1800" b="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endParaRPr lang="en-US" sz="140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sz="1400" b="0" kern="0" dirty="0" smtClean="0">
                <a:solidFill>
                  <a:srgbClr val="000000"/>
                </a:solidFill>
              </a:rPr>
              <a:t>,where the time stamps are as shown above and c is the speed of light.</a:t>
            </a:r>
            <a:endParaRPr lang="en-US" sz="1400" b="0" kern="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5265" y="5195457"/>
            <a:ext cx="330411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D_IR = [(t2 - t1) + (t4 – t3)]/2 * c</a:t>
            </a:r>
          </a:p>
        </p:txBody>
      </p:sp>
    </p:spTree>
    <p:extLst>
      <p:ext uri="{BB962C8B-B14F-4D97-AF65-F5344CB8AC3E}">
        <p14:creationId xmlns:p14="http://schemas.microsoft.com/office/powerpoint/2010/main" val="143931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0889"/>
          </a:xfrm>
        </p:spPr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 Differential Distance Calculations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5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3608" y="1412776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559798" y="4346947"/>
            <a:ext cx="8245896" cy="13284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 differential distance between the PSTA and the RSTA vs. the ISTA can now be calculated as [2]: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t1)]*c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(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t2-T_IR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))]*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 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T_IR] * c 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Using T_IR = [(t4 – t1) – (t3 – t2)]/2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We get: DD_PIR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t2 - 0.5*t4 + 0.5*t1 + 0.5*t3 - 0.5*t2)]*c</a:t>
            </a:r>
          </a:p>
          <a:p>
            <a:pPr marL="457200" lvl="1" indent="0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    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5936577"/>
            <a:ext cx="54857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DD_PIR = [t6 – t5 – 0.5*t3 + 0.5*t2 – 0.5*t4 + 0.5*t1]*c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6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128" y="765022"/>
            <a:ext cx="7772400" cy="741522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 Differential Distance Calculations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PS-TOA reporting case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6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19200" y="1676400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59186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</a:t>
              </a: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stamps for phase shift reporting case</a:t>
              </a:r>
              <a:endParaRPr lang="en-US" sz="1400" b="1" kern="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tp2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tp4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624128" y="4554558"/>
            <a:ext cx="8245896" cy="176517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For the phase shift TOA reporting case, the differential distance between the PSTA and the RSTA vs. the ISTA can now be calculated as: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[t6 – t5 – 0.5*t3 + 0.5*t2 – 0.5*t4 + 0.5*t1]*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c,  and using e.g. t4 = tp4+(t2-tp2) we get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DD_PIR = [t6 – t5 – 0.5*t3 + </a:t>
            </a:r>
            <a:r>
              <a:rPr lang="en-US" sz="140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0.5*t2 </a:t>
            </a: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– 0.5</a:t>
            </a:r>
            <a:r>
              <a:rPr lang="en-US" sz="140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*(tp4+(t2-tp2)) </a:t>
            </a: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+ 0.5*t1]*c, i.e.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DD_PIR </a:t>
            </a:r>
            <a:r>
              <a:rPr lang="en-US" sz="1400" kern="0" dirty="0">
                <a:solidFill>
                  <a:srgbClr val="FF0000"/>
                </a:solidFill>
                <a:cs typeface="Times New Roman" panose="02020603050405020304" pitchFamily="18" charset="0"/>
              </a:rPr>
              <a:t>= [t6 – t5 – 0.5*t3 +</a:t>
            </a: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0.5*tp2 - 0.5*tp4 </a:t>
            </a:r>
            <a:r>
              <a:rPr lang="en-US" sz="1400" kern="0" dirty="0">
                <a:solidFill>
                  <a:srgbClr val="FF0000"/>
                </a:solidFill>
                <a:cs typeface="Times New Roman" panose="02020603050405020304" pitchFamily="18" charset="0"/>
              </a:rPr>
              <a:t>+ 0.5*t1]*</a:t>
            </a: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 Note: No RSTA or ISTA TOAs needed!!!</a:t>
            </a:r>
            <a:endParaRPr lang="en-US" sz="1400" kern="0" dirty="0">
              <a:solidFill>
                <a:srgbClr val="000000"/>
              </a:solidFill>
              <a:ea typeface="+mn-ea"/>
              <a:cs typeface="Times New Roman" panose="02020603050405020304" pitchFamily="18" charset="0"/>
            </a:endParaRPr>
          </a:p>
          <a:p>
            <a:pPr marL="0" indent="0" defTabSz="914400">
              <a:buClrTx/>
              <a:buSzTx/>
              <a:buNone/>
            </a:pPr>
            <a:r>
              <a:rPr lang="en-US" sz="1800" b="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w</a:t>
            </a:r>
            <a:r>
              <a:rPr lang="en-US" sz="18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here tp2 and tp4 are phase shift TOAs.</a:t>
            </a:r>
          </a:p>
        </p:txBody>
      </p:sp>
    </p:spTree>
    <p:extLst>
      <p:ext uri="{BB962C8B-B14F-4D97-AF65-F5344CB8AC3E}">
        <p14:creationId xmlns:p14="http://schemas.microsoft.com/office/powerpoint/2010/main" val="23775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5818" y="2743200"/>
            <a:ext cx="42672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Passive Location Ranging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79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969684" y="897599"/>
            <a:ext cx="7586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Reporting</a:t>
            </a:r>
            <a:endParaRPr lang="en-US" b="1" dirty="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19200" y="2285401"/>
            <a:ext cx="6568440" cy="3259667"/>
            <a:chOff x="661350" y="1959864"/>
            <a:chExt cx="6568440" cy="3259667"/>
          </a:xfrm>
        </p:grpSpPr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="" xmlns:a16="http://schemas.microsoft.com/office/drawing/2014/main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609306" y="2420298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630267" y="4236723"/>
              <a:ext cx="1599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measured and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1375089" y="1959864"/>
              <a:ext cx="18597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measured and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89638" y="2806049"/>
              <a:ext cx="959339" cy="7037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630267" y="2099704"/>
              <a:ext cx="14861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and TODs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496796" y="3538214"/>
              <a:ext cx="877169" cy="3784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61350" y="3276604"/>
              <a:ext cx="1835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and TODs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E051DCB4-D9EE-4751-A840-2728CA5AFB0F}"/>
              </a:ext>
            </a:extLst>
          </p:cNvPr>
          <p:cNvCxnSpPr>
            <a:cxnSpLocks/>
          </p:cNvCxnSpPr>
          <p:nvPr/>
        </p:nvCxnSpPr>
        <p:spPr bwMode="auto">
          <a:xfrm>
            <a:off x="4360873" y="3482380"/>
            <a:ext cx="1131850" cy="7937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E21167A8-DC7C-483D-B6C8-B1E6565F2E56}"/>
              </a:ext>
            </a:extLst>
          </p:cNvPr>
          <p:cNvCxnSpPr/>
          <p:nvPr/>
        </p:nvCxnSpPr>
        <p:spPr bwMode="auto">
          <a:xfrm flipH="1">
            <a:off x="4967744" y="2745835"/>
            <a:ext cx="1049958" cy="11368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365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291" y="612207"/>
            <a:ext cx="7434232" cy="854481"/>
          </a:xfrm>
        </p:spPr>
        <p:txBody>
          <a:bodyPr/>
          <a:lstStyle/>
          <a:p>
            <a:r>
              <a:rPr lang="en-US" sz="2400" dirty="0" smtClean="0"/>
              <a:t>Passive Location Ranging with PS-TOA </a:t>
            </a:r>
            <a:br>
              <a:rPr lang="en-US" sz="2400" dirty="0" smtClean="0"/>
            </a:br>
            <a:r>
              <a:rPr lang="en-US" sz="2400" dirty="0" smtClean="0"/>
              <a:t>– ISTA 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0" y="394028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59" y="4771105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559FA04-C66E-4A4A-9E7C-E90D94A092AB}"/>
              </a:ext>
            </a:extLst>
          </p:cNvPr>
          <p:cNvSpPr txBox="1"/>
          <p:nvPr/>
        </p:nvSpPr>
        <p:spPr>
          <a:xfrm>
            <a:off x="4552898" y="6093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3147417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083521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218" y="2334363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222" y="2543047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:a16="http://schemas.microsoft.com/office/drawing/2014/main" xmlns="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84" y="3254727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:a16="http://schemas.microsoft.com/office/drawing/2014/main" xmlns="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116" y="2334723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640" y="2339096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15" y="2480717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875609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:a16="http://schemas.microsoft.com/office/drawing/2014/main" xmlns="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79" y="3237850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7" y="3033410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6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928" y="3533007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697" y="3614949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52" y="4347279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751" y="4401330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:a16="http://schemas.microsoft.com/office/drawing/2014/main" xmlns="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:a16="http://schemas.microsoft.com/office/drawing/2014/main" xmlns="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382" y="2338427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92" y="2518774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2937372" y="3160873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H="1" flipV="1">
            <a:off x="4098420" y="3160873"/>
            <a:ext cx="3397" cy="11864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23" y="2326515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91" y="2339137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726" y="2519964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:a16="http://schemas.microsoft.com/office/drawing/2014/main" xmlns="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391" y="3533007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:a16="http://schemas.microsoft.com/office/drawing/2014/main" xmlns="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63" y="4356538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:a16="http://schemas.microsoft.com/office/drawing/2014/main" xmlns="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68" y="3664776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:a16="http://schemas.microsoft.com/office/drawing/2014/main" xmlns="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60" y="4514380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xmlns="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90" y="2329791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:a16="http://schemas.microsoft.com/office/drawing/2014/main" xmlns="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090" y="3284241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253" y="4136561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:a16="http://schemas.microsoft.com/office/drawing/2014/main" xmlns="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022" y="2418689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:a16="http://schemas.microsoft.com/office/drawing/2014/main" xmlns="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47" y="2331315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:a16="http://schemas.microsoft.com/office/drawing/2014/main" xmlns="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278" y="2357532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64" y="2442209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:a16="http://schemas.microsoft.com/office/drawing/2014/main" xmlns="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302" y="337829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:a16="http://schemas.microsoft.com/office/drawing/2014/main" xmlns="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635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xmlns="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80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:a16="http://schemas.microsoft.com/office/drawing/2014/main" xmlns="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369" y="2405758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:a16="http://schemas.microsoft.com/office/drawing/2014/main" xmlns="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879" y="2470150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:a16="http://schemas.microsoft.com/office/drawing/2014/main" xmlns="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465" y="420366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6885550" y="4988796"/>
            <a:ext cx="1031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 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4025469" y="5105492"/>
            <a:ext cx="1092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starts computing the PS-TOA for the last ISTA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207543" y="3237850"/>
            <a:ext cx="364174" cy="1805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urved Down Arrow 6"/>
          <p:cNvSpPr/>
          <p:nvPr/>
        </p:nvSpPr>
        <p:spPr bwMode="auto">
          <a:xfrm>
            <a:off x="4250239" y="1968516"/>
            <a:ext cx="3618907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2961367" y="1490391"/>
            <a:ext cx="4144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Measurement of (last) ISTA’s PS-TOA and reporting in the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to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LMR and Primus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broadcast frame.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724580" y="5017326"/>
            <a:ext cx="780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reports  ISTAs’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PS-TOA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5194218" y="5121032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</p:txBody>
      </p:sp>
      <p:sp>
        <p:nvSpPr>
          <p:cNvPr id="2" name="Curved Up Arrow 1"/>
          <p:cNvSpPr/>
          <p:nvPr/>
        </p:nvSpPr>
        <p:spPr bwMode="auto">
          <a:xfrm>
            <a:off x="5764794" y="6047309"/>
            <a:ext cx="1544750" cy="24132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18" name="Straight Arrow Connector 17"/>
          <p:cNvCxnSpPr>
            <a:endCxn id="21" idx="1"/>
          </p:cNvCxnSpPr>
          <p:nvPr/>
        </p:nvCxnSpPr>
        <p:spPr bwMode="auto">
          <a:xfrm flipH="1" flipV="1">
            <a:off x="7983579" y="3296588"/>
            <a:ext cx="121226" cy="168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654890" y="1046099"/>
            <a:ext cx="11356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frames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="" xmlns:a16="http://schemas.microsoft.com/office/drawing/2014/main" id="{83FAF085-D4E2-4D40-9D15-0CA6333052C2}"/>
              </a:ext>
            </a:extLst>
          </p:cNvPr>
          <p:cNvSpPr/>
          <p:nvPr/>
        </p:nvSpPr>
        <p:spPr bwMode="auto">
          <a:xfrm rot="5400000">
            <a:off x="8136324" y="1679822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8447858" y="5019711"/>
            <a:ext cx="65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8505572" y="3304159"/>
            <a:ext cx="151419" cy="1681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Curved Down Arrow 74"/>
          <p:cNvSpPr/>
          <p:nvPr/>
        </p:nvSpPr>
        <p:spPr bwMode="auto">
          <a:xfrm>
            <a:off x="4308306" y="2035746"/>
            <a:ext cx="1786089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523" y="5150613"/>
            <a:ext cx="3003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Basically the only change is to measure and report PS-TOAs!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5626509" y="3304159"/>
            <a:ext cx="1031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 </a:t>
            </a:r>
            <a:endParaRPr lang="en-US" sz="1200" dirty="0" smtClean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542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12722</TotalTime>
  <Words>1188</Words>
  <Application>Microsoft Office PowerPoint</Application>
  <PresentationFormat>On-screen Show (4:3)</PresentationFormat>
  <Paragraphs>238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Phase Shift Based TOA Reporting in Passive Location Ranging</vt:lpstr>
      <vt:lpstr>Background</vt:lpstr>
      <vt:lpstr>PowerPoint Presentation</vt:lpstr>
      <vt:lpstr>ISTA to RSTA Range Calculations</vt:lpstr>
      <vt:lpstr>Passive Location Differential Distance Calculations </vt:lpstr>
      <vt:lpstr>Passive Location Differential Distance Calculations – PS-TOA reporting case</vt:lpstr>
      <vt:lpstr>PowerPoint Presentation</vt:lpstr>
      <vt:lpstr>PowerPoint Presentation</vt:lpstr>
      <vt:lpstr>Passive Location Ranging with PS-TOA  – ISTA reporting PS-TOA</vt:lpstr>
      <vt:lpstr>PowerPoint Presentation</vt:lpstr>
      <vt:lpstr>PS-TOA Reporting Benefits in Passive Location Ranging</vt:lpstr>
      <vt:lpstr>PowerPoint Presentation</vt:lpstr>
      <vt:lpstr>Passive Location ISTA to RSTA LMR</vt:lpstr>
      <vt:lpstr>Primus RSTA Broadcast Frame </vt:lpstr>
      <vt:lpstr>Secundus RSTA Broadcast Frame </vt:lpstr>
      <vt:lpstr>References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311</cp:revision>
  <cp:lastPrinted>1601-01-01T00:00:00Z</cp:lastPrinted>
  <dcterms:created xsi:type="dcterms:W3CDTF">2017-01-17T13:08:38Z</dcterms:created>
  <dcterms:modified xsi:type="dcterms:W3CDTF">2019-09-16T04:27:24Z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(2).pptx</vt:lpwstr>
  </property>
</Properties>
</file>