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626" r:id="rId3"/>
    <p:sldId id="627" r:id="rId4"/>
    <p:sldId id="628" r:id="rId5"/>
    <p:sldId id="629" r:id="rId6"/>
    <p:sldId id="630" r:id="rId7"/>
    <p:sldId id="600" r:id="rId8"/>
    <p:sldId id="601" r:id="rId9"/>
    <p:sldId id="602" r:id="rId10"/>
    <p:sldId id="633" r:id="rId11"/>
    <p:sldId id="604" r:id="rId12"/>
    <p:sldId id="631" r:id="rId13"/>
    <p:sldId id="632" r:id="rId14"/>
    <p:sldId id="610" r:id="rId15"/>
    <p:sldId id="611" r:id="rId16"/>
    <p:sldId id="612" r:id="rId17"/>
    <p:sldId id="615" r:id="rId18"/>
    <p:sldId id="616" r:id="rId19"/>
    <p:sldId id="617" r:id="rId20"/>
    <p:sldId id="624" r:id="rId21"/>
    <p:sldId id="625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98" autoAdjust="0"/>
    <p:restoredTop sz="94660"/>
  </p:normalViewPr>
  <p:slideViewPr>
    <p:cSldViewPr>
      <p:cViewPr varScale="1">
        <p:scale>
          <a:sx n="89" d="100"/>
          <a:sy n="89" d="100"/>
        </p:scale>
        <p:origin x="1090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3270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Report</a:t>
            </a:r>
            <a:r>
              <a:rPr lang="en-US" baseline="0" dirty="0"/>
              <a:t> circle </a:t>
            </a:r>
            <a:r>
              <a:rPr lang="en-US" dirty="0"/>
              <a:t>also enables to increase the MCS and reduce the broadcast time, since the chances of the client being close to at least one ASTA in the NW is much higher.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>
                <a:solidFill>
                  <a:srgbClr val="000000"/>
                </a:solidFill>
              </a:rPr>
              <a:t>Jonathan Segev, Intel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Page </a:t>
            </a:r>
            <a:fld id="{D2D11A6C-B4D3-4B35-9488-F1E9620A258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403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Report</a:t>
            </a:r>
            <a:r>
              <a:rPr lang="en-US" baseline="0" dirty="0"/>
              <a:t> circle </a:t>
            </a:r>
            <a:r>
              <a:rPr lang="en-US" dirty="0"/>
              <a:t>also enables to increase the MCS and reduce the broadcast time, since the chances of the client being close to at least one ASTA in the NW is much higher.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>
                <a:solidFill>
                  <a:srgbClr val="000000"/>
                </a:solidFill>
              </a:rPr>
              <a:t>Jonathan Segev, Intel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Page </a:t>
            </a:r>
            <a:fld id="{D2D11A6C-B4D3-4B35-9488-F1E9620A258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575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Report</a:t>
            </a:r>
            <a:r>
              <a:rPr lang="en-US" baseline="0" dirty="0"/>
              <a:t> circle </a:t>
            </a:r>
            <a:r>
              <a:rPr lang="en-US" dirty="0"/>
              <a:t>also enables to increase the MCS and reduce the broadcast time, since the chances of the client being close to at least one ASTA in the NW is much higher.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>
                <a:solidFill>
                  <a:srgbClr val="000000"/>
                </a:solidFill>
              </a:rPr>
              <a:t>Jonathan Segev, Intel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Page </a:t>
            </a:r>
            <a:fld id="{D2D11A6C-B4D3-4B35-9488-F1E9620A258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355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33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>
              <a:solidFill>
                <a:srgbClr val="FFFFFF"/>
              </a:solidFill>
              <a:ea typeface="+mn-ea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Erik Lindskog, Samsung</a:t>
            </a:r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07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657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3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962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39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054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>
              <a:solidFill>
                <a:srgbClr val="FFFFFF"/>
              </a:solidFill>
              <a:ea typeface="+mn-ea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Erik Lindskog, Samsung</a:t>
            </a:r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157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08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306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Erik Lindskog, Samsung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909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770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01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>
              <a:solidFill>
                <a:srgbClr val="FFFFFF"/>
              </a:solidFill>
              <a:ea typeface="+mn-ea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Erik Lindskog, Samsung</a:t>
            </a:r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685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905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28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453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84213" y="357166"/>
            <a:ext cx="781687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2019                                                                     doc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802.11-19/455r2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  <p:sldLayoutId id="2147483704" r:id="rId19"/>
    <p:sldLayoutId id="2147483705" r:id="rId20"/>
    <p:sldLayoutId id="2147483706" r:id="rId21"/>
    <p:sldLayoutId id="2147483707" r:id="rId22"/>
    <p:sldLayoutId id="2147483708" r:id="rId23"/>
    <p:sldLayoutId id="2147483709" r:id="rId24"/>
    <p:sldLayoutId id="2147483710" r:id="rId25"/>
    <p:sldLayoutId id="2147483711" r:id="rId26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07065" y="846931"/>
            <a:ext cx="777240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Phase Shift Based TOA </a:t>
            </a:r>
            <a:r>
              <a:rPr lang="en-US" dirty="0" smtClean="0"/>
              <a:t>Reporting in </a:t>
            </a:r>
            <a:r>
              <a:rPr lang="en-US" dirty="0"/>
              <a:t>Passive Location Ranging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990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2019-09-06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1253686"/>
              </p:ext>
            </p:extLst>
          </p:nvPr>
        </p:nvGraphicFramePr>
        <p:xfrm>
          <a:off x="663575" y="3086100"/>
          <a:ext cx="7604125" cy="233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3" name="Document" r:id="rId4" imgW="8268970" imgH="2541999" progId="Word.Document.8">
                  <p:embed/>
                </p:oleObj>
              </mc:Choice>
              <mc:Fallback>
                <p:oleObj name="Document" r:id="rId4" imgW="8268970" imgH="254199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3086100"/>
                        <a:ext cx="7604125" cy="2332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36181" y="2193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128" y="765022"/>
            <a:ext cx="7772400" cy="741522"/>
          </a:xfrm>
        </p:spPr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Passive Location Differential Distance Calculations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PS-TOA reporting case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Slide </a:t>
            </a:r>
            <a:fld id="{06B781AF-4CCF-49B0-A572-DE54FBE5D942}" type="slidenum">
              <a:rPr lang="en-GB" smtClean="0">
                <a:solidFill>
                  <a:srgbClr val="000000"/>
                </a:solidFill>
              </a:rPr>
              <a:pPr/>
              <a:t>10</a:t>
            </a:fld>
            <a:endParaRPr lang="en-GB">
              <a:solidFill>
                <a:srgbClr val="0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219200" y="1676400"/>
            <a:ext cx="6082886" cy="2836044"/>
            <a:chOff x="920508" y="2035138"/>
            <a:chExt cx="6082886" cy="2836044"/>
          </a:xfrm>
        </p:grpSpPr>
        <p:sp>
          <p:nvSpPr>
            <p:cNvPr id="7" name="Rectangle 20"/>
            <p:cNvSpPr>
              <a:spLocks noChangeArrowheads="1"/>
            </p:cNvSpPr>
            <p:nvPr/>
          </p:nvSpPr>
          <p:spPr bwMode="auto">
            <a:xfrm>
              <a:off x="2609709" y="2463709"/>
              <a:ext cx="63196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FF0000"/>
                  </a:solidFill>
                  <a:ea typeface="+mn-ea"/>
                </a:rPr>
                <a:t>RSTA</a:t>
              </a:r>
              <a:endParaRPr lang="en-US" altLang="en-US" b="1" kern="0" dirty="0">
                <a:solidFill>
                  <a:srgbClr val="FF0000"/>
                </a:solidFill>
                <a:ea typeface="+mn-ea"/>
              </a:endParaRP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4415131" y="2451257"/>
              <a:ext cx="63681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0070C0"/>
                  </a:solidFill>
                  <a:ea typeface="+mn-ea"/>
                </a:rPr>
                <a:t>ISTA</a:t>
              </a:r>
              <a:endParaRPr lang="en-US" altLang="en-US" b="1" kern="0" dirty="0">
                <a:solidFill>
                  <a:srgbClr val="0070C0"/>
                </a:solidFill>
                <a:ea typeface="+mn-ea"/>
              </a:endParaRPr>
            </a:p>
          </p:txBody>
        </p:sp>
        <p:sp>
          <p:nvSpPr>
            <p:cNvPr id="9" name="Rectangle 20"/>
            <p:cNvSpPr>
              <a:spLocks noChangeArrowheads="1"/>
            </p:cNvSpPr>
            <p:nvPr/>
          </p:nvSpPr>
          <p:spPr bwMode="auto">
            <a:xfrm>
              <a:off x="6138173" y="2424482"/>
              <a:ext cx="63681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00B050"/>
                  </a:solidFill>
                  <a:ea typeface="+mn-ea"/>
                </a:rPr>
                <a:t>PSTA</a:t>
              </a:r>
              <a:endParaRPr lang="en-US" altLang="en-US" b="1" kern="0" dirty="0">
                <a:solidFill>
                  <a:srgbClr val="00B050"/>
                </a:solidFill>
                <a:ea typeface="+mn-ea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20508" y="2035138"/>
              <a:ext cx="59186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400" b="1" kern="0" dirty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Ranging NDP transmissions and time </a:t>
              </a:r>
              <a:r>
                <a:rPr lang="en-US" sz="1400" b="1" kern="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stamps for phase shift reporting case</a:t>
              </a:r>
              <a:endParaRPr lang="en-US" sz="1400" b="1" kern="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2271999" y="2816021"/>
              <a:ext cx="4731395" cy="2055161"/>
              <a:chOff x="1763689" y="3222133"/>
              <a:chExt cx="4731395" cy="2055161"/>
            </a:xfrm>
          </p:grpSpPr>
          <p:sp>
            <p:nvSpPr>
              <p:cNvPr id="12" name="Line 4"/>
              <p:cNvSpPr>
                <a:spLocks noChangeShapeType="1"/>
              </p:cNvSpPr>
              <p:nvPr/>
            </p:nvSpPr>
            <p:spPr bwMode="auto">
              <a:xfrm>
                <a:off x="2331391" y="3308549"/>
                <a:ext cx="15140" cy="18456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3" name="Line 5"/>
              <p:cNvSpPr>
                <a:spLocks noChangeShapeType="1"/>
              </p:cNvSpPr>
              <p:nvPr/>
            </p:nvSpPr>
            <p:spPr bwMode="auto">
              <a:xfrm>
                <a:off x="4156204" y="3258236"/>
                <a:ext cx="13712" cy="189594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1763689" y="3670508"/>
                <a:ext cx="448426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FF0000"/>
                    </a:solidFill>
                    <a:ea typeface="+mn-ea"/>
                  </a:rPr>
                  <a:t>tp2</a:t>
                </a:r>
                <a:endParaRPr lang="en-US" altLang="en-US" sz="1000" b="1" kern="0" dirty="0">
                  <a:solidFill>
                    <a:srgbClr val="FF0000"/>
                  </a:solidFill>
                  <a:ea typeface="+mn-ea"/>
                </a:endParaRPr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4216909" y="3222133"/>
                <a:ext cx="479425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0070C0"/>
                    </a:solidFill>
                    <a:ea typeface="+mn-ea"/>
                  </a:rPr>
                  <a:t>t1</a:t>
                </a:r>
                <a:endParaRPr lang="en-US" altLang="en-US" sz="1000" b="1" kern="0" dirty="0">
                  <a:solidFill>
                    <a:srgbClr val="0070C0"/>
                  </a:solidFill>
                  <a:ea typeface="+mn-ea"/>
                </a:endParaRPr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4210569" y="4535789"/>
                <a:ext cx="646665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0070C0"/>
                    </a:solidFill>
                    <a:ea typeface="+mn-ea"/>
                  </a:rPr>
                  <a:t>tp4</a:t>
                </a:r>
                <a:endParaRPr lang="en-US" altLang="en-US" sz="1000" b="1" kern="0" dirty="0">
                  <a:solidFill>
                    <a:srgbClr val="0070C0"/>
                  </a:solidFill>
                  <a:ea typeface="+mn-ea"/>
                </a:endParaRPr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1854481" y="4226181"/>
                <a:ext cx="377286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FF0000"/>
                    </a:solidFill>
                    <a:ea typeface="+mn-ea"/>
                  </a:rPr>
                  <a:t>t3</a:t>
                </a:r>
                <a:endParaRPr lang="en-US" altLang="en-US" sz="1000" b="1" kern="0" dirty="0">
                  <a:solidFill>
                    <a:srgbClr val="FF0000"/>
                  </a:solidFill>
                  <a:ea typeface="+mn-ea"/>
                </a:endParaRPr>
              </a:p>
            </p:txBody>
          </p:sp>
          <p:sp>
            <p:nvSpPr>
              <p:cNvPr id="18" name="Line 17"/>
              <p:cNvSpPr>
                <a:spLocks noChangeShapeType="1"/>
              </p:cNvSpPr>
              <p:nvPr/>
            </p:nvSpPr>
            <p:spPr bwMode="auto">
              <a:xfrm flipV="1">
                <a:off x="2330160" y="3395560"/>
                <a:ext cx="1828800" cy="3810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9" name="Content Placeholder 2"/>
              <p:cNvSpPr txBox="1">
                <a:spLocks/>
              </p:cNvSpPr>
              <p:nvPr/>
            </p:nvSpPr>
            <p:spPr bwMode="auto">
              <a:xfrm>
                <a:off x="2840605" y="4202196"/>
                <a:ext cx="812613" cy="2877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82440" tIns="41400" rIns="82440" bIns="41400"/>
              <a:lstStyle/>
              <a:p>
                <a:pPr marL="342900" indent="-342900" defTabSz="914400" eaLnBrk="1" fontAlgn="auto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1100" kern="0" dirty="0">
                    <a:solidFill>
                      <a:srgbClr val="000000"/>
                    </a:solidFill>
                    <a:latin typeface="Times New Roman"/>
                    <a:ea typeface="+mn-ea"/>
                  </a:rPr>
                  <a:t>D</a:t>
                </a:r>
                <a:r>
                  <a:rPr lang="en-US" sz="1100" kern="0" dirty="0" smtClean="0">
                    <a:solidFill>
                      <a:srgbClr val="000000"/>
                    </a:solidFill>
                    <a:latin typeface="Times New Roman"/>
                    <a:ea typeface="+mn-ea"/>
                  </a:rPr>
                  <a:t>L NDP</a:t>
                </a:r>
                <a:endParaRPr lang="en-US" sz="1100" kern="0" dirty="0">
                  <a:solidFill>
                    <a:srgbClr val="000000"/>
                  </a:solidFill>
                  <a:latin typeface="Times New Roman"/>
                  <a:ea typeface="+mn-ea"/>
                </a:endParaRPr>
              </a:p>
            </p:txBody>
          </p:sp>
          <p:sp>
            <p:nvSpPr>
              <p:cNvPr id="20" name="Line 6"/>
              <p:cNvSpPr>
                <a:spLocks noChangeShapeType="1"/>
              </p:cNvSpPr>
              <p:nvPr/>
            </p:nvSpPr>
            <p:spPr bwMode="auto">
              <a:xfrm>
                <a:off x="2346530" y="4360252"/>
                <a:ext cx="1828800" cy="3048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800750" y="3246235"/>
                <a:ext cx="108673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1200" kern="0" dirty="0" smtClean="0">
                    <a:solidFill>
                      <a:srgbClr val="000000"/>
                    </a:solidFill>
                    <a:latin typeface="Times New Roman" pitchFamily="18" charset="0"/>
                    <a:ea typeface="+mn-ea"/>
                  </a:rPr>
                  <a:t>UL MU NDP</a:t>
                </a:r>
              </a:p>
            </p:txBody>
          </p:sp>
          <p:sp>
            <p:nvSpPr>
              <p:cNvPr id="22" name="Line 5"/>
              <p:cNvSpPr>
                <a:spLocks noChangeShapeType="1"/>
              </p:cNvSpPr>
              <p:nvPr/>
            </p:nvSpPr>
            <p:spPr bwMode="auto">
              <a:xfrm>
                <a:off x="5920845" y="3272817"/>
                <a:ext cx="27425" cy="200447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cxnSp>
            <p:nvCxnSpPr>
              <p:cNvPr id="23" name="Straight Arrow Connector 22"/>
              <p:cNvCxnSpPr/>
              <p:nvPr/>
            </p:nvCxnSpPr>
            <p:spPr>
              <a:xfrm>
                <a:off x="2346530" y="4360260"/>
                <a:ext cx="3601740" cy="793924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cxnSp>
            <p:nvCxnSpPr>
              <p:cNvPr id="24" name="Straight Arrow Connector 23"/>
              <p:cNvCxnSpPr/>
              <p:nvPr/>
            </p:nvCxnSpPr>
            <p:spPr>
              <a:xfrm>
                <a:off x="4169917" y="3383550"/>
                <a:ext cx="1750928" cy="369263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sp>
            <p:nvSpPr>
              <p:cNvPr id="25" name="Rectangle 11"/>
              <p:cNvSpPr>
                <a:spLocks noChangeArrowheads="1"/>
              </p:cNvSpPr>
              <p:nvPr/>
            </p:nvSpPr>
            <p:spPr bwMode="auto">
              <a:xfrm>
                <a:off x="6015659" y="3687762"/>
                <a:ext cx="479425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00B050"/>
                    </a:solidFill>
                    <a:ea typeface="+mn-ea"/>
                  </a:rPr>
                  <a:t>t5</a:t>
                </a:r>
                <a:endParaRPr lang="en-US" altLang="en-US" sz="1000" b="1" kern="0" dirty="0">
                  <a:solidFill>
                    <a:srgbClr val="00B050"/>
                  </a:solidFill>
                  <a:ea typeface="+mn-ea"/>
                </a:endParaRPr>
              </a:p>
            </p:txBody>
          </p:sp>
          <p:sp>
            <p:nvSpPr>
              <p:cNvPr id="26" name="Rectangle 11"/>
              <p:cNvSpPr>
                <a:spLocks noChangeArrowheads="1"/>
              </p:cNvSpPr>
              <p:nvPr/>
            </p:nvSpPr>
            <p:spPr bwMode="auto">
              <a:xfrm>
                <a:off x="6032101" y="5031073"/>
                <a:ext cx="369788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00B050"/>
                    </a:solidFill>
                    <a:ea typeface="+mn-ea"/>
                  </a:rPr>
                  <a:t>t6</a:t>
                </a:r>
                <a:endParaRPr lang="en-US" altLang="en-US" sz="1000" b="1" kern="0" dirty="0">
                  <a:solidFill>
                    <a:srgbClr val="00B050"/>
                  </a:solidFill>
                  <a:ea typeface="+mn-ea"/>
                </a:endParaRPr>
              </a:p>
            </p:txBody>
          </p:sp>
        </p:grpSp>
      </p:grpSp>
      <p:sp>
        <p:nvSpPr>
          <p:cNvPr id="33" name="Content Placeholder 2"/>
          <p:cNvSpPr txBox="1">
            <a:spLocks/>
          </p:cNvSpPr>
          <p:nvPr/>
        </p:nvSpPr>
        <p:spPr>
          <a:xfrm>
            <a:off x="624128" y="4554558"/>
            <a:ext cx="8245896" cy="176517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914400">
              <a:buClrTx/>
              <a:buSzTx/>
              <a:buFontTx/>
              <a:buNone/>
            </a:pPr>
            <a:r>
              <a:rPr lang="en-US" sz="1600" b="0" kern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For the phase shift TOA reporting case, the </a:t>
            </a:r>
            <a:r>
              <a:rPr lang="en-US" sz="1600" b="0" kern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differential distance between the PSTA and the RSTA vs. the ISTA can now be calculated </a:t>
            </a:r>
            <a:r>
              <a:rPr lang="en-US" sz="1600" b="0" kern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as:</a:t>
            </a:r>
            <a:endParaRPr lang="en-US" sz="1600" b="0" kern="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lvl="1" defTabSz="914400">
              <a:buClrTx/>
              <a:buSzTx/>
              <a:buFontTx/>
              <a:buChar char="–"/>
            </a:pPr>
            <a:r>
              <a:rPr lang="en-US" sz="1400" kern="0" dirty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DD_PIR = [t6 – t5 – 0.5*t3 + 0.5*t2 – 0.5*t4 + 0.5*t1]*</a:t>
            </a: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c</a:t>
            </a: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,  and using e.g. t4 = tp4+(t2-tp2) we get</a:t>
            </a:r>
          </a:p>
          <a:p>
            <a:pPr lvl="1" defTabSz="914400">
              <a:buClrTx/>
              <a:buSzTx/>
              <a:buFontTx/>
              <a:buChar char="–"/>
            </a:pPr>
            <a:r>
              <a:rPr lang="en-US" sz="14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DD_PIR = [t6 – t5 – 0.5*t3 + </a:t>
            </a:r>
            <a:r>
              <a:rPr lang="en-US" sz="1400" kern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0.5*t2 </a:t>
            </a:r>
            <a:r>
              <a:rPr lang="en-US" sz="14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– 0.5</a:t>
            </a:r>
            <a:r>
              <a:rPr lang="en-US" sz="1400" kern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*(tp4+(t2-tp2)) </a:t>
            </a:r>
            <a:r>
              <a:rPr lang="en-US" sz="14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+ 0.5*t1]*c, i.e.</a:t>
            </a:r>
          </a:p>
          <a:p>
            <a:pPr lvl="1" defTabSz="914400">
              <a:buClrTx/>
              <a:buSzTx/>
              <a:buFontTx/>
              <a:buChar char="–"/>
            </a:pPr>
            <a:r>
              <a:rPr lang="en-US" sz="1400" kern="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DD_PIR </a:t>
            </a:r>
            <a:r>
              <a:rPr lang="en-US" sz="1400" kern="0" dirty="0">
                <a:solidFill>
                  <a:srgbClr val="FF0000"/>
                </a:solidFill>
                <a:cs typeface="Times New Roman" panose="02020603050405020304" pitchFamily="18" charset="0"/>
              </a:rPr>
              <a:t>= [t6 – t5 – 0.5*t3 +</a:t>
            </a:r>
            <a:r>
              <a:rPr lang="en-US" sz="1400" kern="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0.5*tp2 - 0.5*tp4 </a:t>
            </a:r>
            <a:r>
              <a:rPr lang="en-US" sz="1400" kern="0" dirty="0">
                <a:solidFill>
                  <a:srgbClr val="FF0000"/>
                </a:solidFill>
                <a:cs typeface="Times New Roman" panose="02020603050405020304" pitchFamily="18" charset="0"/>
              </a:rPr>
              <a:t>+ 0.5*t1]*</a:t>
            </a:r>
            <a:r>
              <a:rPr lang="en-US" sz="1400" kern="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c Note: No RSTA or ISTA TOAs needed!!!</a:t>
            </a:r>
            <a:endParaRPr lang="en-US" sz="1400" kern="0" dirty="0">
              <a:solidFill>
                <a:srgbClr val="000000"/>
              </a:solidFill>
              <a:ea typeface="+mn-ea"/>
              <a:cs typeface="Times New Roman" panose="02020603050405020304" pitchFamily="18" charset="0"/>
            </a:endParaRPr>
          </a:p>
          <a:p>
            <a:pPr marL="0" indent="0" defTabSz="914400">
              <a:buClrTx/>
              <a:buSzTx/>
              <a:buNone/>
            </a:pPr>
            <a:r>
              <a:rPr lang="en-US" sz="1800" b="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w</a:t>
            </a:r>
            <a:r>
              <a:rPr lang="en-US" sz="1800" b="0" kern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here tp2 and tp4 are phase shift TOAs.</a:t>
            </a:r>
            <a:endParaRPr lang="en-US" sz="1800" b="0" kern="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56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5818" y="2743200"/>
            <a:ext cx="42672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ISTA negotiated </a:t>
            </a:r>
          </a:p>
          <a:p>
            <a:pPr algn="ctr" defTabSz="914400">
              <a:buClrTx/>
              <a:buSzTx/>
              <a:buFontTx/>
              <a:buNone/>
            </a:pP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PS-TOA Reporting</a:t>
            </a:r>
            <a:endParaRPr lang="en-US" sz="3600" b="1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0795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A1A59560-51E5-48E1-A97C-12EDBDA67F0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652120" y="6473309"/>
            <a:ext cx="2806080" cy="36933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i="1" smtClean="0">
                <a:solidFill>
                  <a:srgbClr val="000000"/>
                </a:solidFill>
                <a:ea typeface="MS Gothic"/>
              </a:rPr>
              <a:t>Erik Lindskog, Samsung</a:t>
            </a:r>
            <a:endParaRPr lang="en-GB" i="1" dirty="0">
              <a:solidFill>
                <a:srgbClr val="000000"/>
              </a:solidFill>
              <a:ea typeface="MS Gothic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ED748A3C-0D63-48EA-BAEA-64C69261FE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  <a:ea typeface="MS Gothic"/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  <a:ea typeface="MS Gothic"/>
              </a:rPr>
              <a:pPr>
                <a:defRPr/>
              </a:pPr>
              <a:t>12</a:t>
            </a:fld>
            <a:endParaRPr lang="en-GB">
              <a:solidFill>
                <a:srgbClr val="000000"/>
              </a:solidFill>
              <a:ea typeface="MS Gothic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3834B604-4657-4FD9-8F03-463D74A6E530}"/>
              </a:ext>
            </a:extLst>
          </p:cNvPr>
          <p:cNvSpPr txBox="1"/>
          <p:nvPr/>
        </p:nvSpPr>
        <p:spPr>
          <a:xfrm>
            <a:off x="884725" y="897599"/>
            <a:ext cx="77563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Passive 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Location 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with Phase Shift Based TOA Reporting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- ISTA reporting PS-TOA</a:t>
            </a:r>
            <a:endParaRPr lang="en-US" b="1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143000" y="2300973"/>
            <a:ext cx="6568440" cy="3259667"/>
            <a:chOff x="661350" y="1959864"/>
            <a:chExt cx="6568440" cy="3259667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xmlns="" id="{B77A3748-D66B-4480-952C-68E8E824ED37}"/>
                </a:ext>
              </a:extLst>
            </p:cNvPr>
            <p:cNvSpPr/>
            <p:nvPr/>
          </p:nvSpPr>
          <p:spPr bwMode="auto">
            <a:xfrm>
              <a:off x="3402818" y="2447380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8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xmlns="" id="{A46E43A9-CA35-4136-9977-69001FCDDE7D}"/>
                </a:ext>
              </a:extLst>
            </p:cNvPr>
            <p:cNvSpPr/>
            <p:nvPr/>
          </p:nvSpPr>
          <p:spPr bwMode="auto">
            <a:xfrm>
              <a:off x="5326995" y="3824337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0C30C389-87ED-4B2A-B8F3-F56D8C6F86E0}"/>
                </a:ext>
              </a:extLst>
            </p:cNvPr>
            <p:cNvSpPr txBox="1"/>
            <p:nvPr/>
          </p:nvSpPr>
          <p:spPr>
            <a:xfrm>
              <a:off x="3263267" y="2052197"/>
              <a:ext cx="7144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RSTA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53" name="Star: 5 Points 52">
              <a:extLst>
                <a:ext uri="{FF2B5EF4-FFF2-40B4-BE49-F238E27FC236}">
                  <a16:creationId xmlns:a16="http://schemas.microsoft.com/office/drawing/2014/main" xmlns="" id="{8FC16E1F-4074-4481-9D9C-643D28754B1E}"/>
                </a:ext>
              </a:extLst>
            </p:cNvPr>
            <p:cNvSpPr/>
            <p:nvPr/>
          </p:nvSpPr>
          <p:spPr bwMode="auto">
            <a:xfrm>
              <a:off x="3016740" y="4438840"/>
              <a:ext cx="386078" cy="320762"/>
            </a:xfrm>
            <a:prstGeom prst="star5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xmlns="" id="{E21167A8-DC7C-483D-B6C8-B1E6565F2E56}"/>
                </a:ext>
              </a:extLst>
            </p:cNvPr>
            <p:cNvCxnSpPr/>
            <p:nvPr/>
          </p:nvCxnSpPr>
          <p:spPr bwMode="auto">
            <a:xfrm flipH="1">
              <a:off x="4609306" y="2420298"/>
              <a:ext cx="834680" cy="59490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xmlns="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518452" y="4010709"/>
              <a:ext cx="1741987" cy="51182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xmlns="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64503" y="2766422"/>
              <a:ext cx="1495936" cy="107917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xmlns="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3869461" y="2972774"/>
              <a:ext cx="1387081" cy="102948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xmlns="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335445" y="2792041"/>
              <a:ext cx="441713" cy="162597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5630267" y="4236723"/>
              <a:ext cx="15995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Measures PS-TOA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5755935" y="3824337"/>
              <a:ext cx="9383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ISTA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1375089" y="1959864"/>
              <a:ext cx="185975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Also</a:t>
              </a: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 PS-TOA measured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xmlns="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189638" y="2806049"/>
              <a:ext cx="959339" cy="70377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xmlns="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221572" y="2860096"/>
              <a:ext cx="343518" cy="143193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5630267" y="2099704"/>
              <a:ext cx="148618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 reported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2117022" y="4880977"/>
              <a:ext cx="22091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Passive Station (PSTA)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xmlns="" id="{E21167A8-DC7C-483D-B6C8-B1E6565F2E56}"/>
                </a:ext>
              </a:extLst>
            </p:cNvPr>
            <p:cNvCxnSpPr>
              <a:stCxn id="35" idx="3"/>
            </p:cNvCxnSpPr>
            <p:nvPr/>
          </p:nvCxnSpPr>
          <p:spPr bwMode="auto">
            <a:xfrm>
              <a:off x="2496796" y="3538214"/>
              <a:ext cx="877169" cy="3784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661350" y="3276604"/>
              <a:ext cx="18354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PS-TOAs and TODs broadcasted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43656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="" xmlns:a16="http://schemas.microsoft.com/office/drawing/2014/main" id="{59F313A6-8FAD-441C-A5DB-513D1CD3C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291" y="612207"/>
            <a:ext cx="7434232" cy="854481"/>
          </a:xfrm>
        </p:spPr>
        <p:txBody>
          <a:bodyPr/>
          <a:lstStyle/>
          <a:p>
            <a:r>
              <a:rPr lang="en-US" sz="2400" dirty="0" smtClean="0"/>
              <a:t>Passive Location Ranging with PS-TOA </a:t>
            </a:r>
            <a:br>
              <a:rPr lang="en-US" sz="2400" dirty="0" smtClean="0"/>
            </a:br>
            <a:r>
              <a:rPr lang="en-US" sz="2400" dirty="0" smtClean="0"/>
              <a:t>– ISTA reporting PS-TOA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46741AA-80A3-4400-982C-AF6F7BA3DAA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344988" y="6475412"/>
            <a:ext cx="4531198" cy="193947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i="1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CB852F5-A8D4-40FB-8DB2-972A9BC8E9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  <a:ea typeface="MS Gothic"/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  <a:ea typeface="MS Gothic"/>
              </a:rPr>
              <a:pPr>
                <a:defRPr/>
              </a:pPr>
              <a:t>13</a:t>
            </a:fld>
            <a:endParaRPr lang="en-GB">
              <a:solidFill>
                <a:srgbClr val="000000"/>
              </a:solidFill>
              <a:ea typeface="MS Gothic"/>
            </a:endParaRPr>
          </a:p>
        </p:txBody>
      </p:sp>
      <p:sp>
        <p:nvSpPr>
          <p:cNvPr id="23" name="Rectangle 108">
            <a:extLst>
              <a:ext uri="{FF2B5EF4-FFF2-40B4-BE49-F238E27FC236}">
                <a16:creationId xmlns="" xmlns:a16="http://schemas.microsoft.com/office/drawing/2014/main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910" y="3940289"/>
            <a:ext cx="72006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</a:t>
            </a: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1 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4" name="Rectangle 110">
            <a:extLst>
              <a:ext uri="{FF2B5EF4-FFF2-40B4-BE49-F238E27FC236}">
                <a16:creationId xmlns="" xmlns:a16="http://schemas.microsoft.com/office/drawing/2014/main" id="{D5128088-74F4-409B-9915-9AE8E2E5E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59" y="4771105"/>
            <a:ext cx="7963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</a:t>
            </a: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2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="" xmlns:a16="http://schemas.microsoft.com/office/drawing/2014/main" id="{7559FA04-C66E-4A4A-9E7C-E90D94A092AB}"/>
              </a:ext>
            </a:extLst>
          </p:cNvPr>
          <p:cNvSpPr txBox="1"/>
          <p:nvPr/>
        </p:nvSpPr>
        <p:spPr>
          <a:xfrm>
            <a:off x="4552898" y="60931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8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" name="Line 30">
            <a:extLst>
              <a:ext uri="{FF2B5EF4-FFF2-40B4-BE49-F238E27FC236}">
                <a16:creationId xmlns="" xmlns:a16="http://schemas.microsoft.com/office/drawing/2014/main" id="{F6A41C99-43FF-493B-A969-636AA06304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19417" y="3147417"/>
            <a:ext cx="7833698" cy="11218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" name="Line 33">
            <a:extLst>
              <a:ext uri="{FF2B5EF4-FFF2-40B4-BE49-F238E27FC236}">
                <a16:creationId xmlns="" xmlns:a16="http://schemas.microsoft.com/office/drawing/2014/main" id="{58D697DB-8B64-4CEA-B525-F67FB58A5C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19417" y="4083521"/>
            <a:ext cx="7833698" cy="11739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1" name="Rectangle 52">
            <a:extLst>
              <a:ext uri="{FF2B5EF4-FFF2-40B4-BE49-F238E27FC236}">
                <a16:creationId xmlns="" xmlns:a16="http://schemas.microsoft.com/office/drawing/2014/main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4218" y="2334363"/>
            <a:ext cx="48656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2" name="Rectangle 53">
            <a:extLst>
              <a:ext uri="{FF2B5EF4-FFF2-40B4-BE49-F238E27FC236}">
                <a16:creationId xmlns="" xmlns:a16="http://schemas.microsoft.com/office/drawing/2014/main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4222" y="2543047"/>
            <a:ext cx="4365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DL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13" name="Picture 60">
            <a:extLst>
              <a:ext uri="{FF2B5EF4-FFF2-40B4-BE49-F238E27FC236}">
                <a16:creationId xmlns="" xmlns:a16="http://schemas.microsoft.com/office/drawing/2014/main" id="{606FFE1C-DCCE-48A1-B446-EDC90E138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484" y="3254727"/>
            <a:ext cx="487363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69">
            <a:extLst>
              <a:ext uri="{FF2B5EF4-FFF2-40B4-BE49-F238E27FC236}">
                <a16:creationId xmlns="" xmlns:a16="http://schemas.microsoft.com/office/drawing/2014/main" id="{BB458C49-EB0F-471D-AD92-46DAC3A4F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9116" y="2334723"/>
            <a:ext cx="544513" cy="873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5" name="Rectangle 85">
            <a:extLst>
              <a:ext uri="{FF2B5EF4-FFF2-40B4-BE49-F238E27FC236}">
                <a16:creationId xmlns="" xmlns:a16="http://schemas.microsoft.com/office/drawing/2014/main" id="{86F1AFCA-D524-4E00-8F1F-21146D422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8640" y="2339096"/>
            <a:ext cx="464473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6" name="Rectangle 86">
            <a:extLst>
              <a:ext uri="{FF2B5EF4-FFF2-40B4-BE49-F238E27FC236}">
                <a16:creationId xmlns="" xmlns:a16="http://schemas.microsoft.com/office/drawing/2014/main" id="{964C33AD-063A-4215-A8D5-A18E6A089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8515" y="2480717"/>
            <a:ext cx="38472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 </a:t>
            </a:r>
            <a:endParaRPr lang="en-US" altLang="en-US" sz="20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17" name="Line 90">
            <a:extLst>
              <a:ext uri="{FF2B5EF4-FFF2-40B4-BE49-F238E27FC236}">
                <a16:creationId xmlns="" xmlns:a16="http://schemas.microsoft.com/office/drawing/2014/main" id="{E66BC972-B9A3-4DAE-9732-634493D2AF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19417" y="4875609"/>
            <a:ext cx="7833698" cy="37214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pic>
        <p:nvPicPr>
          <p:cNvPr id="21" name="Picture 100">
            <a:extLst>
              <a:ext uri="{FF2B5EF4-FFF2-40B4-BE49-F238E27FC236}">
                <a16:creationId xmlns="" xmlns:a16="http://schemas.microsoft.com/office/drawing/2014/main" id="{64CED2C9-0262-420C-B626-41CE7DC14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579" y="3237850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107">
            <a:extLst>
              <a:ext uri="{FF2B5EF4-FFF2-40B4-BE49-F238E27FC236}">
                <a16:creationId xmlns="" xmlns:a16="http://schemas.microsoft.com/office/drawing/2014/main" id="{F3CB0F27-B89E-4536-B362-E61D0B1CD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287" y="3033410"/>
            <a:ext cx="67855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6" name="Rectangle 132">
            <a:extLst>
              <a:ext uri="{FF2B5EF4-FFF2-40B4-BE49-F238E27FC236}">
                <a16:creationId xmlns="" xmlns:a16="http://schemas.microsoft.com/office/drawing/2014/main" id="{24B9DED6-AF07-4283-ACD8-449CAF048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2928" y="3533007"/>
            <a:ext cx="388888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27" name="Rectangle 133">
            <a:extLst>
              <a:ext uri="{FF2B5EF4-FFF2-40B4-BE49-F238E27FC236}">
                <a16:creationId xmlns="" xmlns:a16="http://schemas.microsoft.com/office/drawing/2014/main" id="{EF4888F9-57DB-41BB-B851-A09B9D91E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4697" y="3614949"/>
            <a:ext cx="4381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8" name="Rectangle 158">
            <a:extLst>
              <a:ext uri="{FF2B5EF4-FFF2-40B4-BE49-F238E27FC236}">
                <a16:creationId xmlns="" xmlns:a16="http://schemas.microsoft.com/office/drawing/2014/main" id="{1A9D9081-7B92-4E97-923A-6543FDCA7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7952" y="4347279"/>
            <a:ext cx="387729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29" name="Rectangle 159">
            <a:extLst>
              <a:ext uri="{FF2B5EF4-FFF2-40B4-BE49-F238E27FC236}">
                <a16:creationId xmlns="" xmlns:a16="http://schemas.microsoft.com/office/drawing/2014/main" id="{057889DB-50F4-4C90-84B9-8DC8AB83F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751" y="4401330"/>
            <a:ext cx="3853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30" name="Picture 160">
            <a:extLst>
              <a:ext uri="{FF2B5EF4-FFF2-40B4-BE49-F238E27FC236}">
                <a16:creationId xmlns="" xmlns:a16="http://schemas.microsoft.com/office/drawing/2014/main" id="{E8269F01-9CA9-47EE-881D-6D765046C5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578" y="4985848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161">
            <a:extLst>
              <a:ext uri="{FF2B5EF4-FFF2-40B4-BE49-F238E27FC236}">
                <a16:creationId xmlns="" xmlns:a16="http://schemas.microsoft.com/office/drawing/2014/main" id="{90FFDC0B-EDF2-4259-85B6-D620DF13A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578" y="4985848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52">
            <a:extLst>
              <a:ext uri="{FF2B5EF4-FFF2-40B4-BE49-F238E27FC236}">
                <a16:creationId xmlns="" xmlns:a16="http://schemas.microsoft.com/office/drawing/2014/main" id="{1B1C0EF1-A1C7-4D98-B12B-DEC91916F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0382" y="2338427"/>
            <a:ext cx="536575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35" name="Rectangle 53">
            <a:extLst>
              <a:ext uri="{FF2B5EF4-FFF2-40B4-BE49-F238E27FC236}">
                <a16:creationId xmlns="" xmlns:a16="http://schemas.microsoft.com/office/drawing/2014/main" id="{15BC1A65-046C-402F-9902-A2D959115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5192" y="2518774"/>
            <a:ext cx="4378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DL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NDPA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="" xmlns:a16="http://schemas.microsoft.com/office/drawing/2014/main" id="{A734338D-69EC-4100-B7B8-10EE30E1F37C}"/>
              </a:ext>
            </a:extLst>
          </p:cNvPr>
          <p:cNvCxnSpPr>
            <a:cxnSpLocks/>
            <a:stCxn id="26" idx="0"/>
          </p:cNvCxnSpPr>
          <p:nvPr/>
        </p:nvCxnSpPr>
        <p:spPr bwMode="auto">
          <a:xfrm flipV="1">
            <a:off x="2937372" y="3160873"/>
            <a:ext cx="0" cy="3721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Arrow Connector 41">
            <a:extLst>
              <a:ext uri="{FF2B5EF4-FFF2-40B4-BE49-F238E27FC236}">
                <a16:creationId xmlns="" xmlns:a16="http://schemas.microsoft.com/office/drawing/2014/main" id="{B8713C5B-940F-458B-A7DC-BEE92C3E1CD0}"/>
              </a:ext>
            </a:extLst>
          </p:cNvPr>
          <p:cNvCxnSpPr>
            <a:cxnSpLocks/>
            <a:stCxn id="28" idx="0"/>
          </p:cNvCxnSpPr>
          <p:nvPr/>
        </p:nvCxnSpPr>
        <p:spPr bwMode="auto">
          <a:xfrm flipH="1" flipV="1">
            <a:off x="4098420" y="3160873"/>
            <a:ext cx="3397" cy="118640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Arrow Connector 43">
            <a:extLst>
              <a:ext uri="{FF2B5EF4-FFF2-40B4-BE49-F238E27FC236}">
                <a16:creationId xmlns="" xmlns:a16="http://schemas.microsoft.com/office/drawing/2014/main" id="{24F4A985-A952-4B38-ADCC-A04E0323E2D8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5437502" y="3153513"/>
            <a:ext cx="38932" cy="175547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Arrow Connector 45">
            <a:extLst>
              <a:ext uri="{FF2B5EF4-FFF2-40B4-BE49-F238E27FC236}">
                <a16:creationId xmlns="" xmlns:a16="http://schemas.microsoft.com/office/drawing/2014/main" id="{E6C30112-8BCD-4A53-8FAB-00CDF9F86A9B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5437502" y="3153513"/>
            <a:ext cx="242490" cy="92569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Rectangle 85">
            <a:extLst>
              <a:ext uri="{FF2B5EF4-FFF2-40B4-BE49-F238E27FC236}">
                <a16:creationId xmlns="" xmlns:a16="http://schemas.microsoft.com/office/drawing/2014/main" id="{2592C66C-CFDA-4903-B80B-2C9D284C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4823" y="2326515"/>
            <a:ext cx="456614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4" name="Rectangle 85">
            <a:extLst>
              <a:ext uri="{FF2B5EF4-FFF2-40B4-BE49-F238E27FC236}">
                <a16:creationId xmlns="" xmlns:a16="http://schemas.microsoft.com/office/drawing/2014/main" id="{5CE3E043-863E-4124-BDD0-D49E99019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091" y="2339137"/>
            <a:ext cx="476539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5" name="Rectangle 86">
            <a:extLst>
              <a:ext uri="{FF2B5EF4-FFF2-40B4-BE49-F238E27FC236}">
                <a16:creationId xmlns="" xmlns:a16="http://schemas.microsoft.com/office/drawing/2014/main" id="{56E2105A-C50F-4349-9CA5-512A39924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1726" y="2519964"/>
            <a:ext cx="38472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Poll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TF</a:t>
            </a:r>
          </a:p>
        </p:txBody>
      </p:sp>
      <p:sp>
        <p:nvSpPr>
          <p:cNvPr id="66" name="Rectangle 132">
            <a:extLst>
              <a:ext uri="{FF2B5EF4-FFF2-40B4-BE49-F238E27FC236}">
                <a16:creationId xmlns="" xmlns:a16="http://schemas.microsoft.com/office/drawing/2014/main" id="{EE1DF093-0538-458B-9755-3E0C4C543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391" y="3533007"/>
            <a:ext cx="277984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7" name="Rectangle 132">
            <a:extLst>
              <a:ext uri="{FF2B5EF4-FFF2-40B4-BE49-F238E27FC236}">
                <a16:creationId xmlns="" xmlns:a16="http://schemas.microsoft.com/office/drawing/2014/main" id="{4B81C40A-102E-4C97-BEA1-CFE815E1A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6263" y="4356538"/>
            <a:ext cx="277984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9" name="Rectangle 133">
            <a:extLst>
              <a:ext uri="{FF2B5EF4-FFF2-40B4-BE49-F238E27FC236}">
                <a16:creationId xmlns="" xmlns:a16="http://schemas.microsoft.com/office/drawing/2014/main" id="{A249F3E0-9F94-4180-BE1A-3CF81DC61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468" y="3664776"/>
            <a:ext cx="2411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PR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70" name="Rectangle 133">
            <a:extLst>
              <a:ext uri="{FF2B5EF4-FFF2-40B4-BE49-F238E27FC236}">
                <a16:creationId xmlns="" xmlns:a16="http://schemas.microsoft.com/office/drawing/2014/main" id="{2C38F23E-1201-4A7F-A981-1B1AED079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760" y="4514380"/>
            <a:ext cx="2411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PR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72" name="Rectangle 52">
            <a:extLst>
              <a:ext uri="{FF2B5EF4-FFF2-40B4-BE49-F238E27FC236}">
                <a16:creationId xmlns="" xmlns:a16="http://schemas.microsoft.com/office/drawing/2014/main" id="{F5B559FF-4016-4CCC-8242-370B99883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90" y="2329791"/>
            <a:ext cx="45722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3" name="Rectangle 52">
            <a:extLst>
              <a:ext uri="{FF2B5EF4-FFF2-40B4-BE49-F238E27FC236}">
                <a16:creationId xmlns="" xmlns:a16="http://schemas.microsoft.com/office/drawing/2014/main" id="{6F331C25-2F41-45FF-B891-227E1C249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9090" y="3284241"/>
            <a:ext cx="536575" cy="7885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0" name="Rectangle 52">
            <a:extLst>
              <a:ext uri="{FF2B5EF4-FFF2-40B4-BE49-F238E27FC236}">
                <a16:creationId xmlns="" xmlns:a16="http://schemas.microsoft.com/office/drawing/2014/main" id="{5B1E0989-DA06-4552-8770-6C4AD9AA7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5253" y="4136561"/>
            <a:ext cx="536575" cy="73584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2" name="Rectangle 53">
            <a:extLst>
              <a:ext uri="{FF2B5EF4-FFF2-40B4-BE49-F238E27FC236}">
                <a16:creationId xmlns="" xmlns:a16="http://schemas.microsoft.com/office/drawing/2014/main" id="{EE898653-C426-4341-BD13-29E14C202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4022" y="2418689"/>
            <a:ext cx="436563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1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1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93" name="Rectangle 52">
            <a:extLst>
              <a:ext uri="{FF2B5EF4-FFF2-40B4-BE49-F238E27FC236}">
                <a16:creationId xmlns="" xmlns:a16="http://schemas.microsoft.com/office/drawing/2014/main" id="{9EDAC50B-0260-4BEF-AE55-E730F6F08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8047" y="2331315"/>
            <a:ext cx="45722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4" name="Rectangle 53">
            <a:extLst>
              <a:ext uri="{FF2B5EF4-FFF2-40B4-BE49-F238E27FC236}">
                <a16:creationId xmlns="" xmlns:a16="http://schemas.microsoft.com/office/drawing/2014/main" id="{0544C364-EDF9-492E-BE50-E71403FC1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8278" y="2357532"/>
            <a:ext cx="43787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to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5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96" name="Rectangle 86">
            <a:extLst>
              <a:ext uri="{FF2B5EF4-FFF2-40B4-BE49-F238E27FC236}">
                <a16:creationId xmlns="" xmlns:a16="http://schemas.microsoft.com/office/drawing/2014/main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1164" y="2442209"/>
            <a:ext cx="38472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 </a:t>
            </a:r>
            <a:endParaRPr lang="en-US" altLang="en-US" sz="20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98" name="Rectangle 133">
            <a:extLst>
              <a:ext uri="{FF2B5EF4-FFF2-40B4-BE49-F238E27FC236}">
                <a16:creationId xmlns="" xmlns:a16="http://schemas.microsoft.com/office/drawing/2014/main" id="{3091DDAE-E704-4C4A-91DD-B177F6500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8302" y="3378296"/>
            <a:ext cx="4381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2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4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00" name="Rectangle 52">
            <a:extLst>
              <a:ext uri="{FF2B5EF4-FFF2-40B4-BE49-F238E27FC236}">
                <a16:creationId xmlns="" xmlns:a16="http://schemas.microsoft.com/office/drawing/2014/main" id="{B825992D-8FFE-4C8D-AB76-074DAC271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7635" y="2313781"/>
            <a:ext cx="457228" cy="834392"/>
          </a:xfrm>
          <a:prstGeom prst="rect">
            <a:avLst/>
          </a:prstGeom>
          <a:solidFill>
            <a:srgbClr val="FF9900"/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1" name="Rectangle 52">
            <a:extLst>
              <a:ext uri="{FF2B5EF4-FFF2-40B4-BE49-F238E27FC236}">
                <a16:creationId xmlns="" xmlns:a16="http://schemas.microsoft.com/office/drawing/2014/main" id="{6A5EFF42-55EA-4E4C-8A2E-CC2E46F59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880" y="2313781"/>
            <a:ext cx="457228" cy="834392"/>
          </a:xfrm>
          <a:prstGeom prst="rect">
            <a:avLst/>
          </a:prstGeom>
          <a:solidFill>
            <a:srgbClr val="FF9900"/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2" name="Rectangle 53">
            <a:extLst>
              <a:ext uri="{FF2B5EF4-FFF2-40B4-BE49-F238E27FC236}">
                <a16:creationId xmlns="" xmlns:a16="http://schemas.microsoft.com/office/drawing/2014/main" id="{5352F5BD-2B72-445C-AB3D-5FA839C09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0369" y="2405758"/>
            <a:ext cx="3590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LCI, DL LMR</a:t>
            </a:r>
          </a:p>
        </p:txBody>
      </p:sp>
      <p:sp>
        <p:nvSpPr>
          <p:cNvPr id="103" name="Rectangle 53">
            <a:extLst>
              <a:ext uri="{FF2B5EF4-FFF2-40B4-BE49-F238E27FC236}">
                <a16:creationId xmlns="" xmlns:a16="http://schemas.microsoft.com/office/drawing/2014/main" id="{FCEC3ACA-D71B-4FD1-ACB9-3DD0AB530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5879" y="2470150"/>
            <a:ext cx="43122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UL LMR</a:t>
            </a:r>
          </a:p>
        </p:txBody>
      </p:sp>
      <p:sp>
        <p:nvSpPr>
          <p:cNvPr id="68" name="Rectangle 133">
            <a:extLst>
              <a:ext uri="{FF2B5EF4-FFF2-40B4-BE49-F238E27FC236}">
                <a16:creationId xmlns="" xmlns:a16="http://schemas.microsoft.com/office/drawing/2014/main" id="{30A05A1E-3EF9-4239-B1F4-F901DEAA1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4465" y="4203666"/>
            <a:ext cx="4381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2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4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6885550" y="4988796"/>
            <a:ext cx="10319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ea typeface="+mn-ea"/>
              </a:rPr>
              <a:t>I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STA reports 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PS-TOAs </a:t>
            </a:r>
            <a:endParaRPr lang="en-US" sz="1200" dirty="0" smtClean="0">
              <a:solidFill>
                <a:srgbClr val="FF0000"/>
              </a:solidFill>
              <a:latin typeface="Times New Roman" pitchFamily="18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- Indicates PS-TOA feedback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4025469" y="5105492"/>
            <a:ext cx="1092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RSTA starts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computing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the PS-TOA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for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the last ISTA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cxnSp>
        <p:nvCxnSpPr>
          <p:cNvPr id="3" name="Straight Arrow Connector 2"/>
          <p:cNvCxnSpPr/>
          <p:nvPr/>
        </p:nvCxnSpPr>
        <p:spPr bwMode="auto">
          <a:xfrm flipH="1" flipV="1">
            <a:off x="4207543" y="3237850"/>
            <a:ext cx="364174" cy="18057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Curved Down Arrow 6"/>
          <p:cNvSpPr/>
          <p:nvPr/>
        </p:nvSpPr>
        <p:spPr bwMode="auto">
          <a:xfrm>
            <a:off x="4228024" y="2003570"/>
            <a:ext cx="3618907" cy="297014"/>
          </a:xfrm>
          <a:prstGeom prst="curved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3829724" y="1507766"/>
            <a:ext cx="3252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Measurement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of (last) ISTA’s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PS-TOA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and reporting in the Primus broadcast frame.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7794367" y="5018516"/>
            <a:ext cx="780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RSTA reports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ISTAs’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I2R NDPs PS-TOAs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5194218" y="5121032"/>
            <a:ext cx="88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ISTAs measures 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PS-TOAs</a:t>
            </a:r>
          </a:p>
        </p:txBody>
      </p:sp>
      <p:sp>
        <p:nvSpPr>
          <p:cNvPr id="2" name="Curved Up Arrow 1"/>
          <p:cNvSpPr/>
          <p:nvPr/>
        </p:nvSpPr>
        <p:spPr bwMode="auto">
          <a:xfrm>
            <a:off x="5764794" y="6047309"/>
            <a:ext cx="1544750" cy="241328"/>
          </a:xfrm>
          <a:prstGeom prst="curvedUp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solidFill>
                <a:srgbClr val="FFFFFF"/>
              </a:solidFill>
              <a:ea typeface="+mn-ea"/>
            </a:endParaRPr>
          </a:p>
        </p:txBody>
      </p:sp>
      <p:cxnSp>
        <p:nvCxnSpPr>
          <p:cNvPr id="18" name="Straight Arrow Connector 17"/>
          <p:cNvCxnSpPr>
            <a:endCxn id="21" idx="1"/>
          </p:cNvCxnSpPr>
          <p:nvPr/>
        </p:nvCxnSpPr>
        <p:spPr bwMode="auto">
          <a:xfrm flipH="1" flipV="1">
            <a:off x="7983579" y="3296588"/>
            <a:ext cx="121226" cy="16892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7654890" y="1046099"/>
            <a:ext cx="11356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Primus and Secundus LCI/LMR </a:t>
            </a: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broadcasting </a:t>
            </a: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frames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4" name="Left Brace 73">
            <a:extLst>
              <a:ext uri="{FF2B5EF4-FFF2-40B4-BE49-F238E27FC236}">
                <a16:creationId xmlns:a16="http://schemas.microsoft.com/office/drawing/2014/main" xmlns="" id="{83FAF085-D4E2-4D40-9D15-0CA6333052C2}"/>
              </a:ext>
            </a:extLst>
          </p:cNvPr>
          <p:cNvSpPr/>
          <p:nvPr/>
        </p:nvSpPr>
        <p:spPr bwMode="auto">
          <a:xfrm rot="5400000">
            <a:off x="8136324" y="1679822"/>
            <a:ext cx="172814" cy="94685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8447858" y="5019711"/>
            <a:ext cx="6536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Re-broad-casting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ISTA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LMR reports</a:t>
            </a:r>
            <a:endParaRPr lang="en-US" sz="16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cxnSp>
        <p:nvCxnSpPr>
          <p:cNvPr id="77" name="Straight Arrow Connector 76"/>
          <p:cNvCxnSpPr/>
          <p:nvPr/>
        </p:nvCxnSpPr>
        <p:spPr bwMode="auto">
          <a:xfrm flipH="1" flipV="1">
            <a:off x="8505572" y="3304159"/>
            <a:ext cx="151419" cy="16816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5425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A1A59560-51E5-48E1-A97C-12EDBDA67F0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i="1" smtClean="0">
                <a:solidFill>
                  <a:srgbClr val="000000"/>
                </a:solidFill>
                <a:ea typeface="MS Gothic"/>
              </a:rPr>
              <a:t>Erik Lindskog, Samsung</a:t>
            </a:r>
            <a:endParaRPr lang="en-GB" i="1" dirty="0">
              <a:solidFill>
                <a:srgbClr val="000000"/>
              </a:solidFill>
              <a:ea typeface="MS Gothic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ED748A3C-0D63-48EA-BAEA-64C69261FE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  <a:ea typeface="MS Gothic"/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  <a:ea typeface="MS Gothic"/>
              </a:rPr>
              <a:pPr>
                <a:defRPr/>
              </a:pPr>
              <a:t>14</a:t>
            </a:fld>
            <a:endParaRPr lang="en-GB">
              <a:solidFill>
                <a:srgbClr val="000000"/>
              </a:solidFill>
              <a:ea typeface="MS Gothic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3834B604-4657-4FD9-8F03-463D74A6E530}"/>
              </a:ext>
            </a:extLst>
          </p:cNvPr>
          <p:cNvSpPr txBox="1"/>
          <p:nvPr/>
        </p:nvSpPr>
        <p:spPr>
          <a:xfrm>
            <a:off x="1082860" y="978436"/>
            <a:ext cx="705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PS-TOA Reporting in ISTA to ISTA Ranging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13116" y="5471598"/>
            <a:ext cx="8278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ea typeface="+mn-ea"/>
              </a:rPr>
              <a:t>I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f an ISTA is reporting PS-TOAs, then it can still range with other ISTAs in the Passive Location Ranging exchange, as long as these other ISTAs are 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measure and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 report PS-TOAs 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.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02435" y="1804826"/>
            <a:ext cx="7085106" cy="3363602"/>
            <a:chOff x="706735" y="2009599"/>
            <a:chExt cx="7085106" cy="3363602"/>
          </a:xfrm>
        </p:grpSpPr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6088911" y="4753257"/>
              <a:ext cx="161709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Measures PS-TOA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3848951" y="2009599"/>
              <a:ext cx="256084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 </a:t>
              </a: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reported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6313755" y="3578895"/>
              <a:ext cx="14780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 </a:t>
              </a: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reported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xmlns="" id="{E21167A8-DC7C-483D-B6C8-B1E6565F2E56}"/>
                </a:ext>
              </a:extLst>
            </p:cNvPr>
            <p:cNvCxnSpPr>
              <a:stCxn id="35" idx="3"/>
            </p:cNvCxnSpPr>
            <p:nvPr/>
          </p:nvCxnSpPr>
          <p:spPr bwMode="auto">
            <a:xfrm>
              <a:off x="2608689" y="3594136"/>
              <a:ext cx="744585" cy="29253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706735" y="3332526"/>
              <a:ext cx="190195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PS-TOAs </a:t>
              </a: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and </a:t>
              </a: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TODs  </a:t>
              </a: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broadcasted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xmlns="" id="{B77A3748-D66B-4480-952C-68E8E824ED37}"/>
                </a:ext>
              </a:extLst>
            </p:cNvPr>
            <p:cNvSpPr/>
            <p:nvPr/>
          </p:nvSpPr>
          <p:spPr bwMode="auto">
            <a:xfrm>
              <a:off x="3307298" y="3021257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8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xmlns="" id="{A46E43A9-CA35-4136-9977-69001FCDDE7D}"/>
                </a:ext>
              </a:extLst>
            </p:cNvPr>
            <p:cNvSpPr/>
            <p:nvPr/>
          </p:nvSpPr>
          <p:spPr bwMode="auto">
            <a:xfrm>
              <a:off x="5232244" y="4654939"/>
              <a:ext cx="288032" cy="227616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0C30C389-87ED-4B2A-B8F3-F56D8C6F86E0}"/>
                </a:ext>
              </a:extLst>
            </p:cNvPr>
            <p:cNvSpPr txBox="1"/>
            <p:nvPr/>
          </p:nvSpPr>
          <p:spPr>
            <a:xfrm>
              <a:off x="3167747" y="2626074"/>
              <a:ext cx="7144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RSTA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53" name="Star: 5 Points 52">
              <a:extLst>
                <a:ext uri="{FF2B5EF4-FFF2-40B4-BE49-F238E27FC236}">
                  <a16:creationId xmlns:a16="http://schemas.microsoft.com/office/drawing/2014/main" xmlns="" id="{8FC16E1F-4074-4481-9D9C-643D28754B1E}"/>
                </a:ext>
              </a:extLst>
            </p:cNvPr>
            <p:cNvSpPr/>
            <p:nvPr/>
          </p:nvSpPr>
          <p:spPr bwMode="auto">
            <a:xfrm>
              <a:off x="3295867" y="4670630"/>
              <a:ext cx="386078" cy="320762"/>
            </a:xfrm>
            <a:prstGeom prst="star5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xmlns="" id="{E21167A8-DC7C-483D-B6C8-B1E6565F2E56}"/>
                </a:ext>
              </a:extLst>
            </p:cNvPr>
            <p:cNvCxnSpPr/>
            <p:nvPr/>
          </p:nvCxnSpPr>
          <p:spPr bwMode="auto">
            <a:xfrm flipH="1">
              <a:off x="4752124" y="3716822"/>
              <a:ext cx="1536305" cy="28936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xmlns="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822546" y="4823856"/>
              <a:ext cx="1115734" cy="715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xmlns="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469639" y="3412780"/>
              <a:ext cx="4918" cy="108036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xmlns="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301929" y="3391461"/>
              <a:ext cx="0" cy="110168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xmlns="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726029" y="3327719"/>
              <a:ext cx="1403345" cy="123977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5660415" y="4398214"/>
              <a:ext cx="9383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ISTA 2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xmlns="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3698870" y="3275986"/>
              <a:ext cx="1588790" cy="131346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xmlns="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88906" y="3412780"/>
              <a:ext cx="0" cy="111935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2666112" y="5034647"/>
              <a:ext cx="22091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Passive Station (PSTA)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xmlns="" id="{A46E43A9-CA35-4136-9977-69001FCDDE7D}"/>
                </a:ext>
              </a:extLst>
            </p:cNvPr>
            <p:cNvSpPr/>
            <p:nvPr/>
          </p:nvSpPr>
          <p:spPr bwMode="auto">
            <a:xfrm>
              <a:off x="5186524" y="3009658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xmlns="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698870" y="3134650"/>
              <a:ext cx="1383013" cy="54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5589961" y="2956726"/>
              <a:ext cx="9383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ISTA 1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xmlns="" id="{E21167A8-DC7C-483D-B6C8-B1E6565F2E56}"/>
                </a:ext>
              </a:extLst>
            </p:cNvPr>
            <p:cNvCxnSpPr/>
            <p:nvPr/>
          </p:nvCxnSpPr>
          <p:spPr bwMode="auto">
            <a:xfrm flipH="1">
              <a:off x="4390376" y="2514255"/>
              <a:ext cx="37325" cy="48450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6053441" y="2484184"/>
              <a:ext cx="161709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 </a:t>
              </a: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measured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460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8788" y="685800"/>
            <a:ext cx="7772400" cy="1066800"/>
          </a:xfrm>
        </p:spPr>
        <p:txBody>
          <a:bodyPr/>
          <a:lstStyle/>
          <a:p>
            <a:r>
              <a:rPr lang="en-US" dirty="0" smtClean="0"/>
              <a:t>ISTA PS-TOA Reporting Benefits in Passive Location Ranging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3106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Enables simple design of </a:t>
            </a:r>
            <a:r>
              <a:rPr lang="en-US" b="0" dirty="0" smtClean="0"/>
              <a:t>both RSTAs and ISTAs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As they don’t have to measure TOAs</a:t>
            </a:r>
            <a:r>
              <a:rPr lang="en-US" b="0" dirty="0" smtClean="0"/>
              <a:t> (quickly)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Simplifies immediate feedback for ISTAs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PS-TOA more or less already calculated in the </a:t>
            </a:r>
            <a:r>
              <a:rPr lang="en-US" dirty="0" smtClean="0"/>
              <a:t>PHY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Enables simpler immediate </a:t>
            </a:r>
            <a:r>
              <a:rPr lang="en-US" dirty="0" smtClean="0">
                <a:solidFill>
                  <a:srgbClr val="FF0000"/>
                </a:solidFill>
              </a:rPr>
              <a:t>feedback of all time-stamps</a:t>
            </a:r>
            <a:r>
              <a:rPr lang="en-US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Also enables ISTA to ISTA ranging with PS-TOA reporting.</a:t>
            </a:r>
          </a:p>
          <a:p>
            <a:pPr marL="0" indent="0"/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F122555B-E558-466E-8574-043BF9D9A5F0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82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2924944"/>
            <a:ext cx="532859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R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STA Reporting PS-TOAs</a:t>
            </a:r>
            <a:endParaRPr lang="en-US" sz="3200" b="1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1127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A1A59560-51E5-48E1-A97C-12EDBDA67F0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i="1" smtClean="0">
                <a:solidFill>
                  <a:srgbClr val="000000"/>
                </a:solidFill>
                <a:ea typeface="MS Gothic"/>
              </a:rPr>
              <a:t>Erik Lindskog, Samsung</a:t>
            </a:r>
            <a:endParaRPr lang="en-GB" i="1" dirty="0">
              <a:solidFill>
                <a:srgbClr val="000000"/>
              </a:solidFill>
              <a:ea typeface="MS Gothic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ED748A3C-0D63-48EA-BAEA-64C69261FE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  <a:ea typeface="MS Gothic"/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  <a:ea typeface="MS Gothic"/>
              </a:rPr>
              <a:pPr>
                <a:defRPr/>
              </a:pPr>
              <a:t>17</a:t>
            </a:fld>
            <a:endParaRPr lang="en-GB">
              <a:solidFill>
                <a:srgbClr val="000000"/>
              </a:solidFill>
              <a:ea typeface="MS Gothic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3834B604-4657-4FD9-8F03-463D74A6E530}"/>
              </a:ext>
            </a:extLst>
          </p:cNvPr>
          <p:cNvSpPr txBox="1"/>
          <p:nvPr/>
        </p:nvSpPr>
        <p:spPr>
          <a:xfrm>
            <a:off x="997158" y="936144"/>
            <a:ext cx="75864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Passive 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Location 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with Phase Shift Based TOA Reporting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- RSTA reporting PS-TOA</a:t>
            </a:r>
            <a:endParaRPr lang="en-US" b="1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086806" y="1941145"/>
            <a:ext cx="6685595" cy="3421607"/>
            <a:chOff x="808901" y="1797924"/>
            <a:chExt cx="6685595" cy="3421607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xmlns="" id="{B77A3748-D66B-4480-952C-68E8E824ED37}"/>
                </a:ext>
              </a:extLst>
            </p:cNvPr>
            <p:cNvSpPr/>
            <p:nvPr/>
          </p:nvSpPr>
          <p:spPr bwMode="auto">
            <a:xfrm>
              <a:off x="3402818" y="2447380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8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xmlns="" id="{A46E43A9-CA35-4136-9977-69001FCDDE7D}"/>
                </a:ext>
              </a:extLst>
            </p:cNvPr>
            <p:cNvSpPr/>
            <p:nvPr/>
          </p:nvSpPr>
          <p:spPr bwMode="auto">
            <a:xfrm>
              <a:off x="5326995" y="3824337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0C30C389-87ED-4B2A-B8F3-F56D8C6F86E0}"/>
                </a:ext>
              </a:extLst>
            </p:cNvPr>
            <p:cNvSpPr txBox="1"/>
            <p:nvPr/>
          </p:nvSpPr>
          <p:spPr>
            <a:xfrm>
              <a:off x="3263267" y="2052197"/>
              <a:ext cx="7144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RSTA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53" name="Star: 5 Points 52">
              <a:extLst>
                <a:ext uri="{FF2B5EF4-FFF2-40B4-BE49-F238E27FC236}">
                  <a16:creationId xmlns:a16="http://schemas.microsoft.com/office/drawing/2014/main" xmlns="" id="{8FC16E1F-4074-4481-9D9C-643D28754B1E}"/>
                </a:ext>
              </a:extLst>
            </p:cNvPr>
            <p:cNvSpPr/>
            <p:nvPr/>
          </p:nvSpPr>
          <p:spPr bwMode="auto">
            <a:xfrm>
              <a:off x="3016740" y="4438840"/>
              <a:ext cx="386078" cy="320762"/>
            </a:xfrm>
            <a:prstGeom prst="star5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xmlns="" id="{E21167A8-DC7C-483D-B6C8-B1E6565F2E56}"/>
                </a:ext>
              </a:extLst>
            </p:cNvPr>
            <p:cNvCxnSpPr/>
            <p:nvPr/>
          </p:nvCxnSpPr>
          <p:spPr bwMode="auto">
            <a:xfrm flipH="1">
              <a:off x="4989714" y="2715035"/>
              <a:ext cx="834680" cy="59490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xmlns="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518452" y="4010709"/>
              <a:ext cx="1741987" cy="51182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xmlns="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64503" y="2766422"/>
              <a:ext cx="1495936" cy="107917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xmlns="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3869461" y="2972774"/>
              <a:ext cx="1387081" cy="102948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xmlns="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335445" y="2792041"/>
              <a:ext cx="441713" cy="162597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3972818" y="1797924"/>
              <a:ext cx="16928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Measures PS-TOA 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5755935" y="3824337"/>
              <a:ext cx="9383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ISTA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xmlns="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977693" y="2735412"/>
              <a:ext cx="1349302" cy="93992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xmlns="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221572" y="2860096"/>
              <a:ext cx="343518" cy="143193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5881770" y="2390751"/>
              <a:ext cx="16127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 reported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2117022" y="4880977"/>
              <a:ext cx="22091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Passive Station (PSTA)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xmlns="" id="{E21167A8-DC7C-483D-B6C8-B1E6565F2E56}"/>
                </a:ext>
              </a:extLst>
            </p:cNvPr>
            <p:cNvCxnSpPr>
              <a:stCxn id="35" idx="3"/>
            </p:cNvCxnSpPr>
            <p:nvPr/>
          </p:nvCxnSpPr>
          <p:spPr bwMode="auto">
            <a:xfrm>
              <a:off x="2780288" y="3405805"/>
              <a:ext cx="527826" cy="1085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808901" y="3144195"/>
              <a:ext cx="197138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PS-TOAs </a:t>
              </a: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and </a:t>
              </a: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TODs </a:t>
              </a: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broadcasted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xmlns="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3850310" y="3136575"/>
              <a:ext cx="1113003" cy="82092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4389445" y="4488811"/>
              <a:ext cx="193993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 </a:t>
              </a: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reported 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xmlns="" id="{E21167A8-DC7C-483D-B6C8-B1E6565F2E56}"/>
                </a:ext>
              </a:extLst>
            </p:cNvPr>
            <p:cNvCxnSpPr/>
            <p:nvPr/>
          </p:nvCxnSpPr>
          <p:spPr bwMode="auto">
            <a:xfrm flipH="1" flipV="1">
              <a:off x="4389445" y="3683786"/>
              <a:ext cx="329474" cy="70811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9B3BF8D7-912A-488F-B562-E652878E96B2}"/>
              </a:ext>
            </a:extLst>
          </p:cNvPr>
          <p:cNvSpPr txBox="1"/>
          <p:nvPr/>
        </p:nvSpPr>
        <p:spPr>
          <a:xfrm>
            <a:off x="6865940" y="3886624"/>
            <a:ext cx="18129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Measures PS-TOA</a:t>
            </a:r>
            <a:endParaRPr lang="en-US" sz="14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5315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xmlns="" id="{59F313A6-8FAD-441C-A5DB-513D1CD3C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043" y="802960"/>
            <a:ext cx="7259328" cy="854481"/>
          </a:xfrm>
        </p:spPr>
        <p:txBody>
          <a:bodyPr/>
          <a:lstStyle/>
          <a:p>
            <a:r>
              <a:rPr lang="en-US" sz="2400" dirty="0" smtClean="0"/>
              <a:t>Passive Location Ranging with PS-TOA </a:t>
            </a:r>
            <a:br>
              <a:rPr lang="en-US" sz="2400" dirty="0" smtClean="0"/>
            </a:br>
            <a:r>
              <a:rPr lang="en-US" sz="2400" dirty="0" smtClean="0"/>
              <a:t>– RSTA reporting PS-TOA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46741AA-80A3-4400-982C-AF6F7BA3DAA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344988" y="6475412"/>
            <a:ext cx="4531198" cy="193947"/>
          </a:xfrm>
        </p:spPr>
        <p:txBody>
          <a:bodyPr/>
          <a:lstStyle/>
          <a:p>
            <a:pPr algn="r"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i="1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CB852F5-A8D4-40FB-8DB2-972A9BC8E9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Line 30">
            <a:extLst>
              <a:ext uri="{FF2B5EF4-FFF2-40B4-BE49-F238E27FC236}">
                <a16:creationId xmlns:a16="http://schemas.microsoft.com/office/drawing/2014/main" xmlns="" id="{F6A41C99-43FF-493B-A969-636AA06304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8495" y="2841034"/>
            <a:ext cx="7833698" cy="11218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" name="Line 33">
            <a:extLst>
              <a:ext uri="{FF2B5EF4-FFF2-40B4-BE49-F238E27FC236}">
                <a16:creationId xmlns:a16="http://schemas.microsoft.com/office/drawing/2014/main" xmlns="" id="{58D697DB-8B64-4CEA-B525-F67FB58A5C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8495" y="3777138"/>
            <a:ext cx="7833698" cy="11739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1" name="Rectangle 52">
            <a:extLst>
              <a:ext uri="{FF2B5EF4-FFF2-40B4-BE49-F238E27FC236}">
                <a16:creationId xmlns:a16="http://schemas.microsoft.com/office/drawing/2014/main" xmlns="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296" y="2027980"/>
            <a:ext cx="48656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2" name="Rectangle 53">
            <a:extLst>
              <a:ext uri="{FF2B5EF4-FFF2-40B4-BE49-F238E27FC236}">
                <a16:creationId xmlns:a16="http://schemas.microsoft.com/office/drawing/2014/main" xmlns="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3300" y="2236664"/>
            <a:ext cx="4365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DL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13" name="Picture 60">
            <a:extLst>
              <a:ext uri="{FF2B5EF4-FFF2-40B4-BE49-F238E27FC236}">
                <a16:creationId xmlns:a16="http://schemas.microsoft.com/office/drawing/2014/main" xmlns="" id="{606FFE1C-DCCE-48A1-B446-EDC90E138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562" y="2948344"/>
            <a:ext cx="487363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69">
            <a:extLst>
              <a:ext uri="{FF2B5EF4-FFF2-40B4-BE49-F238E27FC236}">
                <a16:creationId xmlns:a16="http://schemas.microsoft.com/office/drawing/2014/main" xmlns="" id="{BB458C49-EB0F-471D-AD92-46DAC3A4F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8194" y="2028340"/>
            <a:ext cx="544513" cy="873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5" name="Rectangle 85">
            <a:extLst>
              <a:ext uri="{FF2B5EF4-FFF2-40B4-BE49-F238E27FC236}">
                <a16:creationId xmlns:a16="http://schemas.microsoft.com/office/drawing/2014/main" xmlns="" id="{86F1AFCA-D524-4E00-8F1F-21146D422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7718" y="2032713"/>
            <a:ext cx="464473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6" name="Rectangle 86">
            <a:extLst>
              <a:ext uri="{FF2B5EF4-FFF2-40B4-BE49-F238E27FC236}">
                <a16:creationId xmlns:a16="http://schemas.microsoft.com/office/drawing/2014/main" xmlns="" id="{964C33AD-063A-4215-A8D5-A18E6A089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7593" y="2174334"/>
            <a:ext cx="38472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 </a:t>
            </a:r>
            <a:endParaRPr lang="en-US" altLang="en-US" sz="20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17" name="Line 90">
            <a:extLst>
              <a:ext uri="{FF2B5EF4-FFF2-40B4-BE49-F238E27FC236}">
                <a16:creationId xmlns:a16="http://schemas.microsoft.com/office/drawing/2014/main" xmlns="" id="{E66BC972-B9A3-4DAE-9732-634493D2AF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8495" y="4569226"/>
            <a:ext cx="7833698" cy="37214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pic>
        <p:nvPicPr>
          <p:cNvPr id="21" name="Picture 100">
            <a:extLst>
              <a:ext uri="{FF2B5EF4-FFF2-40B4-BE49-F238E27FC236}">
                <a16:creationId xmlns:a16="http://schemas.microsoft.com/office/drawing/2014/main" xmlns="" id="{64CED2C9-0262-420C-B626-41CE7DC14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657" y="2931467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107">
            <a:extLst>
              <a:ext uri="{FF2B5EF4-FFF2-40B4-BE49-F238E27FC236}">
                <a16:creationId xmlns:a16="http://schemas.microsoft.com/office/drawing/2014/main" xmlns="" id="{F3CB0F27-B89E-4536-B362-E61D0B1CD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988" y="2286877"/>
            <a:ext cx="67855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3" name="Rectangle 108">
            <a:extLst>
              <a:ext uri="{FF2B5EF4-FFF2-40B4-BE49-F238E27FC236}">
                <a16:creationId xmlns:a16="http://schemas.microsoft.com/office/drawing/2014/main" xmlns="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386" y="3419769"/>
            <a:ext cx="72006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</a:t>
            </a: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1 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4" name="Rectangle 110">
            <a:extLst>
              <a:ext uri="{FF2B5EF4-FFF2-40B4-BE49-F238E27FC236}">
                <a16:creationId xmlns:a16="http://schemas.microsoft.com/office/drawing/2014/main" xmlns="" id="{D5128088-74F4-409B-9915-9AE8E2E5E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67" y="4245759"/>
            <a:ext cx="7963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</a:t>
            </a: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2</a:t>
            </a:r>
          </a:p>
        </p:txBody>
      </p:sp>
      <p:sp>
        <p:nvSpPr>
          <p:cNvPr id="26" name="Rectangle 132">
            <a:extLst>
              <a:ext uri="{FF2B5EF4-FFF2-40B4-BE49-F238E27FC236}">
                <a16:creationId xmlns:a16="http://schemas.microsoft.com/office/drawing/2014/main" xmlns="" id="{24B9DED6-AF07-4283-ACD8-449CAF048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2006" y="3226624"/>
            <a:ext cx="388888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27" name="Rectangle 133">
            <a:extLst>
              <a:ext uri="{FF2B5EF4-FFF2-40B4-BE49-F238E27FC236}">
                <a16:creationId xmlns:a16="http://schemas.microsoft.com/office/drawing/2014/main" xmlns="" id="{EF4888F9-57DB-41BB-B851-A09B9D91E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3775" y="3308566"/>
            <a:ext cx="4381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8" name="Rectangle 158">
            <a:extLst>
              <a:ext uri="{FF2B5EF4-FFF2-40B4-BE49-F238E27FC236}">
                <a16:creationId xmlns:a16="http://schemas.microsoft.com/office/drawing/2014/main" xmlns="" id="{1A9D9081-7B92-4E97-923A-6543FDCA7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7030" y="4040896"/>
            <a:ext cx="387729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29" name="Rectangle 159">
            <a:extLst>
              <a:ext uri="{FF2B5EF4-FFF2-40B4-BE49-F238E27FC236}">
                <a16:creationId xmlns:a16="http://schemas.microsoft.com/office/drawing/2014/main" xmlns="" id="{057889DB-50F4-4C90-84B9-8DC8AB83F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4829" y="4094947"/>
            <a:ext cx="3853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30" name="Picture 160">
            <a:extLst>
              <a:ext uri="{FF2B5EF4-FFF2-40B4-BE49-F238E27FC236}">
                <a16:creationId xmlns:a16="http://schemas.microsoft.com/office/drawing/2014/main" xmlns="" id="{E8269F01-9CA9-47EE-881D-6D765046C5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656" y="4679465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161">
            <a:extLst>
              <a:ext uri="{FF2B5EF4-FFF2-40B4-BE49-F238E27FC236}">
                <a16:creationId xmlns:a16="http://schemas.microsoft.com/office/drawing/2014/main" xmlns="" id="{90FFDC0B-EDF2-4259-85B6-D620DF13A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656" y="4679465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52">
            <a:extLst>
              <a:ext uri="{FF2B5EF4-FFF2-40B4-BE49-F238E27FC236}">
                <a16:creationId xmlns:a16="http://schemas.microsoft.com/office/drawing/2014/main" xmlns="" id="{1B1C0EF1-A1C7-4D98-B12B-DEC91916F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9460" y="2032044"/>
            <a:ext cx="536575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35" name="Rectangle 53">
            <a:extLst>
              <a:ext uri="{FF2B5EF4-FFF2-40B4-BE49-F238E27FC236}">
                <a16:creationId xmlns:a16="http://schemas.microsoft.com/office/drawing/2014/main" xmlns="" id="{15BC1A65-046C-402F-9902-A2D959115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4270" y="2212391"/>
            <a:ext cx="4378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DL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NDPA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xmlns="" id="{A734338D-69EC-4100-B7B8-10EE30E1F37C}"/>
              </a:ext>
            </a:extLst>
          </p:cNvPr>
          <p:cNvCxnSpPr>
            <a:cxnSpLocks/>
            <a:stCxn id="26" idx="0"/>
          </p:cNvCxnSpPr>
          <p:nvPr/>
        </p:nvCxnSpPr>
        <p:spPr bwMode="auto">
          <a:xfrm flipV="1">
            <a:off x="3066450" y="2854490"/>
            <a:ext cx="0" cy="3721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xmlns="" id="{B8713C5B-940F-458B-A7DC-BEE92C3E1CD0}"/>
              </a:ext>
            </a:extLst>
          </p:cNvPr>
          <p:cNvCxnSpPr>
            <a:cxnSpLocks/>
            <a:stCxn id="28" idx="0"/>
          </p:cNvCxnSpPr>
          <p:nvPr/>
        </p:nvCxnSpPr>
        <p:spPr bwMode="auto">
          <a:xfrm flipV="1">
            <a:off x="4230895" y="2838256"/>
            <a:ext cx="31560" cy="120264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xmlns="" id="{24F4A985-A952-4B38-ADCC-A04E0323E2D8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5566580" y="2847130"/>
            <a:ext cx="38932" cy="175547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xmlns="" id="{E6C30112-8BCD-4A53-8FAB-00CDF9F86A9B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5566580" y="2847130"/>
            <a:ext cx="105343" cy="93587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Rectangle 85">
            <a:extLst>
              <a:ext uri="{FF2B5EF4-FFF2-40B4-BE49-F238E27FC236}">
                <a16:creationId xmlns:a16="http://schemas.microsoft.com/office/drawing/2014/main" xmlns="" id="{2592C66C-CFDA-4903-B80B-2C9D284C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3901" y="2020132"/>
            <a:ext cx="456614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4" name="Rectangle 85">
            <a:extLst>
              <a:ext uri="{FF2B5EF4-FFF2-40B4-BE49-F238E27FC236}">
                <a16:creationId xmlns:a16="http://schemas.microsoft.com/office/drawing/2014/main" xmlns="" id="{5CE3E043-863E-4124-BDD0-D49E99019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169" y="2032754"/>
            <a:ext cx="476539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5" name="Rectangle 86">
            <a:extLst>
              <a:ext uri="{FF2B5EF4-FFF2-40B4-BE49-F238E27FC236}">
                <a16:creationId xmlns:a16="http://schemas.microsoft.com/office/drawing/2014/main" xmlns="" id="{56E2105A-C50F-4349-9CA5-512A39924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0804" y="2213581"/>
            <a:ext cx="38472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Poll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TF</a:t>
            </a:r>
          </a:p>
        </p:txBody>
      </p:sp>
      <p:sp>
        <p:nvSpPr>
          <p:cNvPr id="66" name="Rectangle 132">
            <a:extLst>
              <a:ext uri="{FF2B5EF4-FFF2-40B4-BE49-F238E27FC236}">
                <a16:creationId xmlns:a16="http://schemas.microsoft.com/office/drawing/2014/main" xmlns="" id="{EE1DF093-0538-458B-9755-3E0C4C543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3469" y="3226624"/>
            <a:ext cx="277984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7" name="Rectangle 132">
            <a:extLst>
              <a:ext uri="{FF2B5EF4-FFF2-40B4-BE49-F238E27FC236}">
                <a16:creationId xmlns:a16="http://schemas.microsoft.com/office/drawing/2014/main" xmlns="" id="{4B81C40A-102E-4C97-BEA1-CFE815E1A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5341" y="4050155"/>
            <a:ext cx="277984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9" name="Rectangle 133">
            <a:extLst>
              <a:ext uri="{FF2B5EF4-FFF2-40B4-BE49-F238E27FC236}">
                <a16:creationId xmlns:a16="http://schemas.microsoft.com/office/drawing/2014/main" xmlns="" id="{A249F3E0-9F94-4180-BE1A-3CF81DC61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4546" y="3358393"/>
            <a:ext cx="2411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PR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70" name="Rectangle 133">
            <a:extLst>
              <a:ext uri="{FF2B5EF4-FFF2-40B4-BE49-F238E27FC236}">
                <a16:creationId xmlns:a16="http://schemas.microsoft.com/office/drawing/2014/main" xmlns="" id="{2C38F23E-1201-4A7F-A981-1B1AED079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5838" y="4207997"/>
            <a:ext cx="2411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PR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72" name="Rectangle 52">
            <a:extLst>
              <a:ext uri="{FF2B5EF4-FFF2-40B4-BE49-F238E27FC236}">
                <a16:creationId xmlns:a16="http://schemas.microsoft.com/office/drawing/2014/main" xmlns="" id="{F5B559FF-4016-4CCC-8242-370B99883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768" y="2023408"/>
            <a:ext cx="45722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3" name="Rectangle 52">
            <a:extLst>
              <a:ext uri="{FF2B5EF4-FFF2-40B4-BE49-F238E27FC236}">
                <a16:creationId xmlns:a16="http://schemas.microsoft.com/office/drawing/2014/main" xmlns="" id="{6F331C25-2F41-45FF-B891-227E1C249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8168" y="2977858"/>
            <a:ext cx="536575" cy="7885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0" name="Rectangle 52">
            <a:extLst>
              <a:ext uri="{FF2B5EF4-FFF2-40B4-BE49-F238E27FC236}">
                <a16:creationId xmlns:a16="http://schemas.microsoft.com/office/drawing/2014/main" xmlns="" id="{5B1E0989-DA06-4552-8770-6C4AD9AA7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4331" y="3830178"/>
            <a:ext cx="536575" cy="73584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2" name="Rectangle 53">
            <a:extLst>
              <a:ext uri="{FF2B5EF4-FFF2-40B4-BE49-F238E27FC236}">
                <a16:creationId xmlns:a16="http://schemas.microsoft.com/office/drawing/2014/main" xmlns="" id="{EE898653-C426-4341-BD13-29E14C202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3100" y="2112306"/>
            <a:ext cx="436563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1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1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93" name="Rectangle 52">
            <a:extLst>
              <a:ext uri="{FF2B5EF4-FFF2-40B4-BE49-F238E27FC236}">
                <a16:creationId xmlns:a16="http://schemas.microsoft.com/office/drawing/2014/main" xmlns="" id="{9EDAC50B-0260-4BEF-AE55-E730F6F08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7125" y="2024932"/>
            <a:ext cx="45722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4" name="Rectangle 53">
            <a:extLst>
              <a:ext uri="{FF2B5EF4-FFF2-40B4-BE49-F238E27FC236}">
                <a16:creationId xmlns:a16="http://schemas.microsoft.com/office/drawing/2014/main" xmlns="" id="{0544C364-EDF9-492E-BE50-E71403FC1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7356" y="2051149"/>
            <a:ext cx="43787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to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5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96" name="Rectangle 86">
            <a:extLst>
              <a:ext uri="{FF2B5EF4-FFF2-40B4-BE49-F238E27FC236}">
                <a16:creationId xmlns:a16="http://schemas.microsoft.com/office/drawing/2014/main" xmlns="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0242" y="2135826"/>
            <a:ext cx="38472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 </a:t>
            </a:r>
            <a:endParaRPr lang="en-US" altLang="en-US" sz="20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98" name="Rectangle 133">
            <a:extLst>
              <a:ext uri="{FF2B5EF4-FFF2-40B4-BE49-F238E27FC236}">
                <a16:creationId xmlns:a16="http://schemas.microsoft.com/office/drawing/2014/main" xmlns="" id="{3091DDAE-E704-4C4A-91DD-B177F6500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7380" y="3071913"/>
            <a:ext cx="4381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2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4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00" name="Rectangle 52">
            <a:extLst>
              <a:ext uri="{FF2B5EF4-FFF2-40B4-BE49-F238E27FC236}">
                <a16:creationId xmlns:a16="http://schemas.microsoft.com/office/drawing/2014/main" xmlns="" id="{B825992D-8FFE-4C8D-AB76-074DAC271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6713" y="2007398"/>
            <a:ext cx="457228" cy="834392"/>
          </a:xfrm>
          <a:prstGeom prst="rect">
            <a:avLst/>
          </a:prstGeom>
          <a:solidFill>
            <a:srgbClr val="FF9900"/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1" name="Rectangle 52">
            <a:extLst>
              <a:ext uri="{FF2B5EF4-FFF2-40B4-BE49-F238E27FC236}">
                <a16:creationId xmlns:a16="http://schemas.microsoft.com/office/drawing/2014/main" xmlns="" id="{6A5EFF42-55EA-4E4C-8A2E-CC2E46F59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8958" y="2007398"/>
            <a:ext cx="457228" cy="834392"/>
          </a:xfrm>
          <a:prstGeom prst="rect">
            <a:avLst/>
          </a:prstGeom>
          <a:solidFill>
            <a:srgbClr val="FF9900"/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2" name="Rectangle 53">
            <a:extLst>
              <a:ext uri="{FF2B5EF4-FFF2-40B4-BE49-F238E27FC236}">
                <a16:creationId xmlns:a16="http://schemas.microsoft.com/office/drawing/2014/main" xmlns="" id="{5352F5BD-2B72-445C-AB3D-5FA839C09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9447" y="2099375"/>
            <a:ext cx="3590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LCI, DL LMR</a:t>
            </a:r>
          </a:p>
        </p:txBody>
      </p:sp>
      <p:sp>
        <p:nvSpPr>
          <p:cNvPr id="103" name="Rectangle 53">
            <a:extLst>
              <a:ext uri="{FF2B5EF4-FFF2-40B4-BE49-F238E27FC236}">
                <a16:creationId xmlns:a16="http://schemas.microsoft.com/office/drawing/2014/main" xmlns="" id="{FCEC3ACA-D71B-4FD1-ACB9-3DD0AB530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4957" y="2163767"/>
            <a:ext cx="43122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UL LMR</a:t>
            </a:r>
          </a:p>
        </p:txBody>
      </p:sp>
      <p:sp>
        <p:nvSpPr>
          <p:cNvPr id="68" name="Rectangle 133">
            <a:extLst>
              <a:ext uri="{FF2B5EF4-FFF2-40B4-BE49-F238E27FC236}">
                <a16:creationId xmlns:a16="http://schemas.microsoft.com/office/drawing/2014/main" xmlns="" id="{30A05A1E-3EF9-4239-B1F4-F901DEAA1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3543" y="3897283"/>
            <a:ext cx="4381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2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4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74" name="Left Brace 73">
            <a:extLst>
              <a:ext uri="{FF2B5EF4-FFF2-40B4-BE49-F238E27FC236}">
                <a16:creationId xmlns:a16="http://schemas.microsoft.com/office/drawing/2014/main" xmlns="" id="{83FAF085-D4E2-4D40-9D15-0CA6333052C2}"/>
              </a:ext>
            </a:extLst>
          </p:cNvPr>
          <p:cNvSpPr/>
          <p:nvPr/>
        </p:nvSpPr>
        <p:spPr bwMode="auto">
          <a:xfrm rot="5400000">
            <a:off x="8269136" y="1354288"/>
            <a:ext cx="172814" cy="94685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7631741" y="723580"/>
            <a:ext cx="136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Primus and Secundus LCI/LMR </a:t>
            </a: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broadcasting frames</a:t>
            </a:r>
          </a:p>
          <a:p>
            <a:pPr algn="ctr"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xmlns="" id="{7559FA04-C66E-4A4A-9E7C-E90D94A092AB}"/>
              </a:ext>
            </a:extLst>
          </p:cNvPr>
          <p:cNvSpPr txBox="1"/>
          <p:nvPr/>
        </p:nvSpPr>
        <p:spPr>
          <a:xfrm>
            <a:off x="4615383" y="58292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8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4694270" y="5199832"/>
            <a:ext cx="16870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ISTAs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measures TOAs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5661749" y="2929651"/>
            <a:ext cx="11196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ea typeface="+mn-ea"/>
              </a:rPr>
              <a:t>R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STA 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PS-TOAs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- Indicate PS-TOA feedback  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7856713" y="5033094"/>
            <a:ext cx="6640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 Broad-cast of RSTA  TODs and PS-TOAs</a:t>
            </a:r>
            <a:endParaRPr lang="en-US" sz="14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cxnSp>
        <p:nvCxnSpPr>
          <p:cNvPr id="58" name="Straight Arrow Connector 57"/>
          <p:cNvCxnSpPr>
            <a:endCxn id="21" idx="1"/>
          </p:cNvCxnSpPr>
          <p:nvPr/>
        </p:nvCxnSpPr>
        <p:spPr bwMode="auto">
          <a:xfrm flipV="1">
            <a:off x="8112657" y="2990205"/>
            <a:ext cx="0" cy="19277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Arrow Connector 59"/>
          <p:cNvCxnSpPr/>
          <p:nvPr/>
        </p:nvCxnSpPr>
        <p:spPr bwMode="auto">
          <a:xfrm flipH="1" flipV="1">
            <a:off x="8634334" y="2990242"/>
            <a:ext cx="26237" cy="1898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Curved Up Arrow 58"/>
          <p:cNvSpPr/>
          <p:nvPr/>
        </p:nvSpPr>
        <p:spPr bwMode="auto">
          <a:xfrm>
            <a:off x="5625991" y="4748085"/>
            <a:ext cx="1802096" cy="220548"/>
          </a:xfrm>
          <a:prstGeom prst="curvedUp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solidFill>
                <a:srgbClr val="FFFFFF"/>
              </a:solidFill>
              <a:ea typeface="+mn-ea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5421540" y="4824972"/>
            <a:ext cx="135238" cy="2873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8451160" y="5014203"/>
            <a:ext cx="6536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Re-broad-casting ISTA the LMR reports</a:t>
            </a:r>
            <a:endParaRPr lang="en-US" sz="16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6934200" y="5189931"/>
            <a:ext cx="9479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PS-TOAs</a:t>
            </a:r>
            <a:endParaRPr lang="en-US" sz="14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cxnSp>
        <p:nvCxnSpPr>
          <p:cNvPr id="76" name="Straight Arrow Connector 75"/>
          <p:cNvCxnSpPr/>
          <p:nvPr/>
        </p:nvCxnSpPr>
        <p:spPr bwMode="auto">
          <a:xfrm flipV="1">
            <a:off x="7463989" y="4696417"/>
            <a:ext cx="67031" cy="4158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5065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STA PS-TOA Reporting Benefits in Passive Location Ranging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rgbClr val="FF0000"/>
                </a:solidFill>
              </a:rPr>
              <a:t>Enables simple design of both RSTAs and ISTAs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As they don’t have to measure TOAs </a:t>
            </a:r>
            <a:r>
              <a:rPr lang="en-US" b="0" dirty="0" smtClean="0"/>
              <a:t>(quickly)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Simplifies immediate feedback for ISTAs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PS-TOA more or less already calculated in the PHY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rgbClr val="FF0000"/>
                </a:solidFill>
              </a:rPr>
              <a:t>Enables simpler immediate feedback of all time-stamps.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Also enables ISTA to ISTA ranging with PS-TOA reporting.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F122555B-E558-466E-8574-043BF9D9A5F0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79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295400" y="2286000"/>
            <a:ext cx="7010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We now have the option to use phase shift based TOA reporting in TB Ranging.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There is no reason why we should not also enable this for the Passive Location Ranging case.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What is needed is some enabling in the time-stamp </a:t>
            </a:r>
            <a:r>
              <a:rPr lang="en-US" dirty="0" smtClean="0">
                <a:solidFill>
                  <a:schemeClr val="tx1"/>
                </a:solidFill>
              </a:rPr>
              <a:t>reporting protocol.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6800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 smtClean="0"/>
              <a:t>[1] “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Passive Location”, IEEE 802.11-17/0417r0.</a:t>
            </a:r>
          </a:p>
          <a:p>
            <a:pPr marL="0" indent="0">
              <a:buNone/>
            </a:pP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 “CIDs 46,47,48 Regarding Fine Timing Measurement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 11-12/1249r4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Carlos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Aldana (Qualcomm) et al.</a:t>
            </a:r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9619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3"/>
          <p:cNvSpPr>
            <a:spLocks noGrp="1"/>
          </p:cNvSpPr>
          <p:nvPr>
            <p:ph type="ftr" idx="11"/>
          </p:nvPr>
        </p:nvSpPr>
        <p:spPr>
          <a:xfrm>
            <a:off x="4902371" y="6582086"/>
            <a:ext cx="3960440" cy="151778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mtClean="0">
                <a:solidFill>
                  <a:srgbClr val="000000"/>
                </a:solidFill>
              </a:rPr>
              <a:t>Erik Lindskog, Samsung</a:t>
            </a: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>
                <a:solidFill>
                  <a:srgbClr val="000000"/>
                </a:solidFill>
              </a:rPr>
              <a:t>Slide </a:t>
            </a:r>
            <a:fld id="{180A7CBB-D779-47FF-8121-3D1EAC5BC8AA}" type="slidenum">
              <a:rPr lang="en-GB" altLang="en-US">
                <a:solidFill>
                  <a:srgbClr val="000000"/>
                </a:solidFill>
              </a:rPr>
              <a:pPr/>
              <a:t>21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146" name="Content Placeholder 2"/>
          <p:cNvSpPr>
            <a:spLocks noGrp="1"/>
          </p:cNvSpPr>
          <p:nvPr>
            <p:ph idx="4294967295"/>
          </p:nvPr>
        </p:nvSpPr>
        <p:spPr>
          <a:xfrm>
            <a:off x="2963068" y="3200400"/>
            <a:ext cx="3292475" cy="719138"/>
          </a:xfrm>
          <a:solidFill>
            <a:srgbClr val="FFFF00"/>
          </a:solidFill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z="36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589819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2924944"/>
            <a:ext cx="532859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Proposed Protocol Addition:</a:t>
            </a:r>
            <a:endParaRPr lang="en-US" sz="3200" b="1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4988" y="4191000"/>
            <a:ext cx="1066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1 bit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7403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30428" cy="654968"/>
          </a:xfrm>
        </p:spPr>
        <p:txBody>
          <a:bodyPr/>
          <a:lstStyle/>
          <a:p>
            <a:r>
              <a:rPr lang="en-US" dirty="0"/>
              <a:t>Passive Location </a:t>
            </a:r>
            <a:r>
              <a:rPr lang="en-US" dirty="0" smtClean="0"/>
              <a:t>ISTA </a:t>
            </a:r>
            <a:r>
              <a:rPr lang="en-US" dirty="0"/>
              <a:t>to R</a:t>
            </a:r>
            <a:r>
              <a:rPr lang="en-US" dirty="0" smtClean="0"/>
              <a:t>STA </a:t>
            </a:r>
            <a:r>
              <a:rPr lang="en-US" dirty="0"/>
              <a:t>LMR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8506"/>
            <a:ext cx="77724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‘ISTA Passive Location Measurement Report Element’: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Dialog Token, CFO </a:t>
            </a:r>
            <a:r>
              <a:rPr lang="en-US" dirty="0"/>
              <a:t>to </a:t>
            </a:r>
            <a:r>
              <a:rPr lang="en-US" dirty="0" smtClean="0"/>
              <a:t>Responder, N Time Stamps, etc.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 </a:t>
            </a:r>
            <a:r>
              <a:rPr lang="en-US" dirty="0" smtClean="0"/>
              <a:t>time-stamp – ‘Time </a:t>
            </a:r>
            <a:r>
              <a:rPr lang="en-US" dirty="0"/>
              <a:t>Stamp Measurement Report </a:t>
            </a:r>
            <a:r>
              <a:rPr lang="en-US" dirty="0" smtClean="0"/>
              <a:t>field’: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Type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TOD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TOA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PS-TOA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Reserved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Valid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Time-Stamp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Time-Stamp Error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RID (of transmitter)</a:t>
            </a:r>
          </a:p>
          <a:p>
            <a:pPr marL="800100" lvl="2" indent="0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i="1" dirty="0">
              <a:solidFill>
                <a:srgbClr val="000000"/>
              </a:solidFill>
            </a:endParaRPr>
          </a:p>
        </p:txBody>
      </p:sp>
      <p:sp>
        <p:nvSpPr>
          <p:cNvPr id="6" name="Right Brace 5"/>
          <p:cNvSpPr/>
          <p:nvPr/>
        </p:nvSpPr>
        <p:spPr bwMode="auto">
          <a:xfrm>
            <a:off x="5141794" y="4223321"/>
            <a:ext cx="216024" cy="504056"/>
          </a:xfrm>
          <a:prstGeom prst="rightBrac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40309" y="4321460"/>
            <a:ext cx="27797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Add a bit to add </a:t>
            </a:r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one </a:t>
            </a:r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new </a:t>
            </a:r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type.</a:t>
            </a:r>
            <a:endParaRPr lang="en-US" sz="14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6350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7918648" cy="798984"/>
          </a:xfrm>
        </p:spPr>
        <p:txBody>
          <a:bodyPr/>
          <a:lstStyle/>
          <a:p>
            <a:r>
              <a:rPr lang="en-US" sz="2800" dirty="0" smtClean="0"/>
              <a:t>Primus RSTA Broadcast </a:t>
            </a:r>
            <a:r>
              <a:rPr lang="en-US" sz="2800" dirty="0"/>
              <a:t>F</a:t>
            </a:r>
            <a:r>
              <a:rPr lang="en-US" sz="2800" dirty="0" smtClean="0"/>
              <a:t>rame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90227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LCI </a:t>
            </a:r>
            <a:r>
              <a:rPr lang="en-US" dirty="0" smtClean="0"/>
              <a:t>table, optional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RSTA Passive Location </a:t>
            </a:r>
            <a:r>
              <a:rPr lang="en-US" dirty="0" smtClean="0"/>
              <a:t>LMR: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Dialog Token, CFO to Responder, N Time Stamps,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Per time-stamp – ‘Time Stamp Measurement Report field’: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/>
              <a:t>Type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dirty="0"/>
              <a:t>TOD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dirty="0"/>
              <a:t>TOA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PS-TOA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Reserved</a:t>
            </a:r>
            <a:endParaRPr lang="en-US" dirty="0">
              <a:solidFill>
                <a:srgbClr val="FF0000"/>
              </a:solidFill>
            </a:endParaRP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/>
              <a:t>Valid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/>
              <a:t>Time-Stamp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/>
              <a:t>Time-Stamp Error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/>
              <a:t>RID (of transmitter</a:t>
            </a:r>
            <a:r>
              <a:rPr lang="en-US" dirty="0" smtClean="0"/>
              <a:t>)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i="1" dirty="0">
              <a:solidFill>
                <a:srgbClr val="000000"/>
              </a:solidFill>
            </a:endParaRPr>
          </a:p>
        </p:txBody>
      </p:sp>
      <p:sp>
        <p:nvSpPr>
          <p:cNvPr id="6" name="Right Brace 5"/>
          <p:cNvSpPr/>
          <p:nvPr/>
        </p:nvSpPr>
        <p:spPr bwMode="auto">
          <a:xfrm>
            <a:off x="5126127" y="4027970"/>
            <a:ext cx="216024" cy="504056"/>
          </a:xfrm>
          <a:prstGeom prst="rightBrac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57919" y="4126109"/>
            <a:ext cx="27797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Add a bit to add </a:t>
            </a:r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one</a:t>
            </a:r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new </a:t>
            </a:r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type.</a:t>
            </a:r>
            <a:endParaRPr lang="en-US" sz="14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289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90656" cy="732706"/>
          </a:xfrm>
        </p:spPr>
        <p:txBody>
          <a:bodyPr/>
          <a:lstStyle/>
          <a:p>
            <a:r>
              <a:rPr lang="en-US" sz="2800" dirty="0" smtClean="0">
                <a:solidFill>
                  <a:srgbClr val="000000"/>
                </a:solidFill>
              </a:rPr>
              <a:t>Secundus </a:t>
            </a:r>
            <a:r>
              <a:rPr lang="en-US" sz="2800" dirty="0">
                <a:solidFill>
                  <a:srgbClr val="000000"/>
                </a:solidFill>
              </a:rPr>
              <a:t>RSTA </a:t>
            </a:r>
            <a:r>
              <a:rPr lang="en-US" sz="2800" dirty="0" smtClean="0">
                <a:solidFill>
                  <a:srgbClr val="000000"/>
                </a:solidFill>
              </a:rPr>
              <a:t>Broadcast Frame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619169"/>
            <a:ext cx="7772400" cy="496855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Per </a:t>
            </a:r>
            <a:r>
              <a:rPr lang="en-US" sz="2000" dirty="0" smtClean="0"/>
              <a:t>I</a:t>
            </a:r>
            <a:r>
              <a:rPr lang="en-US" sz="2000" dirty="0"/>
              <a:t>STA - ‘ISTA Passive Location Measurement Report Element</a:t>
            </a:r>
            <a:r>
              <a:rPr lang="en-US" sz="2000" dirty="0" smtClean="0"/>
              <a:t>’:</a:t>
            </a: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Dialog Token, CFO to Responder, N Time Stamps,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Per time-stamp – ‘Time Stamp Measurement Report field’: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Type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sz="1400" dirty="0"/>
              <a:t>TOD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sz="1400" dirty="0"/>
              <a:t>TOA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FF0000"/>
                </a:solidFill>
              </a:rPr>
              <a:t>PS-TOA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FF0000"/>
                </a:solidFill>
              </a:rPr>
              <a:t>Reserved</a:t>
            </a:r>
            <a:endParaRPr lang="en-US" sz="1400" dirty="0">
              <a:solidFill>
                <a:srgbClr val="FF0000"/>
              </a:solidFill>
            </a:endParaRP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Valid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Time-Stamp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Time-Stamp Error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RID (of transmitter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i="1" dirty="0">
              <a:solidFill>
                <a:srgbClr val="000000"/>
              </a:solidFill>
            </a:endParaRP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xmlns="" id="{C422E282-48DB-4579-BEC1-A7E44E6B42D6}"/>
              </a:ext>
            </a:extLst>
          </p:cNvPr>
          <p:cNvSpPr/>
          <p:nvPr/>
        </p:nvSpPr>
        <p:spPr bwMode="auto">
          <a:xfrm>
            <a:off x="8314552" y="2420888"/>
            <a:ext cx="361904" cy="3476600"/>
          </a:xfrm>
          <a:prstGeom prst="rightBrac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7D2EF31-DEC3-43BB-BFCC-C0E70307DFC3}"/>
              </a:ext>
            </a:extLst>
          </p:cNvPr>
          <p:cNvSpPr txBox="1"/>
          <p:nvPr/>
        </p:nvSpPr>
        <p:spPr>
          <a:xfrm>
            <a:off x="3189710" y="5934014"/>
            <a:ext cx="5844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ea typeface="+mn-ea"/>
              </a:rPr>
              <a:t>Copy 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ea typeface="+mn-ea"/>
              </a:rPr>
              <a:t>of the LMR report from 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ea typeface="+mn-ea"/>
              </a:rPr>
              <a:t>each ISTA</a:t>
            </a:r>
            <a:endParaRPr lang="en-US" sz="2000" b="1" dirty="0">
              <a:solidFill>
                <a:srgbClr val="0070C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8" name="Arrow: Curved Up 7">
            <a:extLst>
              <a:ext uri="{FF2B5EF4-FFF2-40B4-BE49-F238E27FC236}">
                <a16:creationId xmlns:a16="http://schemas.microsoft.com/office/drawing/2014/main" xmlns="" id="{EA2685C4-F4F4-45C5-B5C2-A58A633E195F}"/>
              </a:ext>
            </a:extLst>
          </p:cNvPr>
          <p:cNvSpPr/>
          <p:nvPr/>
        </p:nvSpPr>
        <p:spPr bwMode="auto">
          <a:xfrm rot="16200000">
            <a:off x="7477694" y="4537147"/>
            <a:ext cx="2736304" cy="375993"/>
          </a:xfrm>
          <a:prstGeom prst="curvedUpArrow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" name="Right Brace 8"/>
          <p:cNvSpPr/>
          <p:nvPr/>
        </p:nvSpPr>
        <p:spPr bwMode="auto">
          <a:xfrm>
            <a:off x="5033729" y="3829797"/>
            <a:ext cx="216024" cy="504056"/>
          </a:xfrm>
          <a:prstGeom prst="rightBrac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49753" y="3949556"/>
            <a:ext cx="27797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Add a bit to add </a:t>
            </a:r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one</a:t>
            </a:r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new </a:t>
            </a:r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type.</a:t>
            </a:r>
            <a:endParaRPr lang="en-US" sz="14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1912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2780928"/>
            <a:ext cx="4269295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Range and DTOA Calculations</a:t>
            </a:r>
            <a:endParaRPr lang="en-US" sz="3200" b="1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8122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191" y="763511"/>
            <a:ext cx="7772400" cy="79301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ISTA to RSTA Range Calculations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Erik Lindskog, Samsung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Slide </a:t>
            </a:r>
            <a:fld id="{06B781AF-4CCF-49B0-A572-DE54FBE5D942}" type="slidenum">
              <a:rPr lang="en-GB" smtClean="0">
                <a:solidFill>
                  <a:srgbClr val="000000"/>
                </a:solidFill>
              </a:rPr>
              <a:pPr/>
              <a:t>8</a:t>
            </a:fld>
            <a:endParaRPr lang="en-GB">
              <a:solidFill>
                <a:srgbClr val="0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699792" y="1772816"/>
            <a:ext cx="3639138" cy="2713978"/>
            <a:chOff x="1416973" y="2225911"/>
            <a:chExt cx="3639138" cy="2713978"/>
          </a:xfrm>
        </p:grpSpPr>
        <p:sp>
          <p:nvSpPr>
            <p:cNvPr id="7" name="Rectangle 20"/>
            <p:cNvSpPr>
              <a:spLocks noChangeArrowheads="1"/>
            </p:cNvSpPr>
            <p:nvPr/>
          </p:nvSpPr>
          <p:spPr bwMode="auto">
            <a:xfrm>
              <a:off x="2051720" y="2690680"/>
              <a:ext cx="63729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000000"/>
                  </a:solidFill>
                  <a:ea typeface="+mn-ea"/>
                </a:rPr>
                <a:t>RSTA</a:t>
              </a:r>
              <a:endParaRPr lang="en-US" altLang="en-US" b="1" kern="0" dirty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3856923" y="2684216"/>
              <a:ext cx="63681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000000"/>
                  </a:solidFill>
                  <a:ea typeface="+mn-ea"/>
                </a:rPr>
                <a:t>ISTA</a:t>
              </a:r>
              <a:endParaRPr lang="en-US" altLang="en-US" b="1" kern="0" dirty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9" name="Line 4"/>
            <p:cNvSpPr>
              <a:spLocks noChangeShapeType="1"/>
            </p:cNvSpPr>
            <p:nvPr/>
          </p:nvSpPr>
          <p:spPr bwMode="auto">
            <a:xfrm>
              <a:off x="2333256" y="3118207"/>
              <a:ext cx="17771" cy="18216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4156205" y="3142300"/>
              <a:ext cx="24925" cy="17268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1873127" y="3551587"/>
              <a:ext cx="35718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000" b="1" kern="0" dirty="0" smtClean="0">
                  <a:solidFill>
                    <a:srgbClr val="000000"/>
                  </a:solidFill>
                  <a:ea typeface="+mn-ea"/>
                </a:rPr>
                <a:t>t2</a:t>
              </a:r>
              <a:endParaRPr lang="en-US" altLang="en-US" sz="1000" b="1" kern="0" dirty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4237975" y="3147850"/>
              <a:ext cx="341904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000" b="1" kern="0" dirty="0" smtClean="0">
                  <a:solidFill>
                    <a:srgbClr val="000000"/>
                  </a:solidFill>
                  <a:ea typeface="+mn-ea"/>
                </a:rPr>
                <a:t>t1</a:t>
              </a:r>
              <a:endParaRPr lang="en-US" altLang="en-US" sz="1000" b="1" kern="0" dirty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4283968" y="4377370"/>
              <a:ext cx="35025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000" b="1" kern="0" dirty="0" smtClean="0">
                  <a:solidFill>
                    <a:srgbClr val="000000"/>
                  </a:solidFill>
                  <a:ea typeface="+mn-ea"/>
                </a:rPr>
                <a:t>t4</a:t>
              </a:r>
              <a:endParaRPr lang="en-US" altLang="en-US" sz="1000" b="1" kern="0" dirty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898591" y="4032274"/>
              <a:ext cx="38729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000" b="1" kern="0" dirty="0" smtClean="0">
                  <a:solidFill>
                    <a:srgbClr val="000000"/>
                  </a:solidFill>
                  <a:ea typeface="+mn-ea"/>
                </a:rPr>
                <a:t>t3</a:t>
              </a:r>
              <a:endParaRPr lang="en-US" altLang="en-US" sz="1000" b="1" kern="0" dirty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 flipV="1">
              <a:off x="2322142" y="3336911"/>
              <a:ext cx="1828800" cy="381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6" name="Content Placeholder 2"/>
            <p:cNvSpPr txBox="1">
              <a:spLocks/>
            </p:cNvSpPr>
            <p:nvPr/>
          </p:nvSpPr>
          <p:spPr bwMode="auto">
            <a:xfrm>
              <a:off x="2967339" y="4042587"/>
              <a:ext cx="693801" cy="2221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82440" tIns="41400" rIns="82440" bIns="41400"/>
            <a:lstStyle/>
            <a:p>
              <a:pPr marL="342900" indent="-342900" defTabSz="914400" eaLnBrk="1" fontAlgn="auto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100" kern="0" dirty="0" smtClean="0">
                  <a:solidFill>
                    <a:srgbClr val="000000"/>
                  </a:solidFill>
                  <a:latin typeface="Times New Roman"/>
                  <a:ea typeface="+mn-ea"/>
                </a:rPr>
                <a:t>DL NDP</a:t>
              </a:r>
              <a:endParaRPr lang="en-US" sz="1100" kern="0" dirty="0">
                <a:solidFill>
                  <a:srgbClr val="000000"/>
                </a:solidFill>
                <a:latin typeface="Times New Roman"/>
                <a:ea typeface="+mn-ea"/>
              </a:endParaRPr>
            </a:p>
          </p:txBody>
        </p:sp>
        <p:sp>
          <p:nvSpPr>
            <p:cNvPr id="17" name="Line 6"/>
            <p:cNvSpPr>
              <a:spLocks noChangeShapeType="1"/>
            </p:cNvSpPr>
            <p:nvPr/>
          </p:nvSpPr>
          <p:spPr bwMode="auto">
            <a:xfrm>
              <a:off x="2333256" y="4122515"/>
              <a:ext cx="1822949" cy="3636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907808" y="3010564"/>
              <a:ext cx="7733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200" kern="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UL NDP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416973" y="2225911"/>
              <a:ext cx="36391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400" b="1" kern="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Ranging NDP transmissions and time stamps</a:t>
              </a:r>
            </a:p>
          </p:txBody>
        </p:sp>
      </p:grpSp>
      <p:sp>
        <p:nvSpPr>
          <p:cNvPr id="26" name="Content Placeholder 2"/>
          <p:cNvSpPr txBox="1">
            <a:spLocks/>
          </p:cNvSpPr>
          <p:nvPr/>
        </p:nvSpPr>
        <p:spPr>
          <a:xfrm>
            <a:off x="796191" y="4740742"/>
            <a:ext cx="7772400" cy="9663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914400">
              <a:buClrTx/>
              <a:buSzTx/>
              <a:buFontTx/>
              <a:buNone/>
            </a:pPr>
            <a:r>
              <a:rPr lang="en-US" sz="1800" b="0" kern="0" dirty="0" smtClean="0">
                <a:solidFill>
                  <a:srgbClr val="000000"/>
                </a:solidFill>
              </a:rPr>
              <a:t>The differential distance from the ISTA to the RSTA can then be calculated as [1]:</a:t>
            </a:r>
          </a:p>
          <a:p>
            <a:pPr marL="0" indent="0" defTabSz="914400">
              <a:buClrTx/>
              <a:buSzTx/>
              <a:buFontTx/>
              <a:buNone/>
            </a:pPr>
            <a:endParaRPr lang="en-US" sz="1800" b="0" kern="0" dirty="0">
              <a:solidFill>
                <a:srgbClr val="000000"/>
              </a:solidFill>
            </a:endParaRPr>
          </a:p>
          <a:p>
            <a:pPr marL="0" indent="0" defTabSz="914400">
              <a:buClrTx/>
              <a:buSzTx/>
              <a:buFontTx/>
              <a:buNone/>
            </a:pPr>
            <a:endParaRPr lang="en-US" sz="1400" kern="0" dirty="0">
              <a:solidFill>
                <a:srgbClr val="000000"/>
              </a:solidFill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sz="1400" b="0" kern="0" dirty="0" smtClean="0">
                <a:solidFill>
                  <a:srgbClr val="000000"/>
                </a:solidFill>
              </a:rPr>
              <a:t>,where the time stamps are as shown above and c is the speed of light.</a:t>
            </a:r>
            <a:endParaRPr lang="en-US" sz="1400" b="0" kern="0" dirty="0">
              <a:solidFill>
                <a:srgbClr val="0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25265" y="5195457"/>
            <a:ext cx="330411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D_IR = [(t2 - t1) + (t4 – t3)]/2 * c</a:t>
            </a:r>
          </a:p>
        </p:txBody>
      </p:sp>
    </p:spTree>
    <p:extLst>
      <p:ext uri="{BB962C8B-B14F-4D97-AF65-F5344CB8AC3E}">
        <p14:creationId xmlns:p14="http://schemas.microsoft.com/office/powerpoint/2010/main" val="1439316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0889"/>
          </a:xfrm>
        </p:spPr>
        <p:txBody>
          <a:bodyPr/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Passive Location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Differential Distance Calculations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Slide </a:t>
            </a:r>
            <a:fld id="{06B781AF-4CCF-49B0-A572-DE54FBE5D942}" type="slidenum">
              <a:rPr lang="en-GB" smtClean="0">
                <a:solidFill>
                  <a:srgbClr val="000000"/>
                </a:solidFill>
              </a:rPr>
              <a:pPr/>
              <a:t>9</a:t>
            </a:fld>
            <a:endParaRPr lang="en-GB">
              <a:solidFill>
                <a:srgbClr val="0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043608" y="1412776"/>
            <a:ext cx="6082886" cy="2836044"/>
            <a:chOff x="920508" y="2035138"/>
            <a:chExt cx="6082886" cy="2836044"/>
          </a:xfrm>
        </p:grpSpPr>
        <p:sp>
          <p:nvSpPr>
            <p:cNvPr id="7" name="Rectangle 20"/>
            <p:cNvSpPr>
              <a:spLocks noChangeArrowheads="1"/>
            </p:cNvSpPr>
            <p:nvPr/>
          </p:nvSpPr>
          <p:spPr bwMode="auto">
            <a:xfrm>
              <a:off x="2609709" y="2463709"/>
              <a:ext cx="63196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FF0000"/>
                  </a:solidFill>
                  <a:ea typeface="+mn-ea"/>
                </a:rPr>
                <a:t>RSTA</a:t>
              </a:r>
              <a:endParaRPr lang="en-US" altLang="en-US" b="1" kern="0" dirty="0">
                <a:solidFill>
                  <a:srgbClr val="FF0000"/>
                </a:solidFill>
                <a:ea typeface="+mn-ea"/>
              </a:endParaRP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4415131" y="2451257"/>
              <a:ext cx="63681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0070C0"/>
                  </a:solidFill>
                  <a:ea typeface="+mn-ea"/>
                </a:rPr>
                <a:t>ISTA</a:t>
              </a:r>
              <a:endParaRPr lang="en-US" altLang="en-US" b="1" kern="0" dirty="0">
                <a:solidFill>
                  <a:srgbClr val="0070C0"/>
                </a:solidFill>
                <a:ea typeface="+mn-ea"/>
              </a:endParaRPr>
            </a:p>
          </p:txBody>
        </p:sp>
        <p:sp>
          <p:nvSpPr>
            <p:cNvPr id="9" name="Rectangle 20"/>
            <p:cNvSpPr>
              <a:spLocks noChangeArrowheads="1"/>
            </p:cNvSpPr>
            <p:nvPr/>
          </p:nvSpPr>
          <p:spPr bwMode="auto">
            <a:xfrm>
              <a:off x="6138173" y="2424482"/>
              <a:ext cx="63681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00B050"/>
                  </a:solidFill>
                  <a:ea typeface="+mn-ea"/>
                </a:rPr>
                <a:t>PSTA</a:t>
              </a:r>
              <a:endParaRPr lang="en-US" altLang="en-US" b="1" kern="0" dirty="0">
                <a:solidFill>
                  <a:srgbClr val="00B050"/>
                </a:solidFill>
                <a:ea typeface="+mn-ea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20508" y="2035138"/>
              <a:ext cx="36391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400" b="1" kern="0" dirty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Ranging NDP transmissions and time stamps</a:t>
              </a: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2271999" y="2816021"/>
              <a:ext cx="4731395" cy="2055161"/>
              <a:chOff x="1763689" y="3222133"/>
              <a:chExt cx="4731395" cy="2055161"/>
            </a:xfrm>
          </p:grpSpPr>
          <p:sp>
            <p:nvSpPr>
              <p:cNvPr id="12" name="Line 4"/>
              <p:cNvSpPr>
                <a:spLocks noChangeShapeType="1"/>
              </p:cNvSpPr>
              <p:nvPr/>
            </p:nvSpPr>
            <p:spPr bwMode="auto">
              <a:xfrm>
                <a:off x="2331391" y="3308549"/>
                <a:ext cx="15140" cy="18456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3" name="Line 5"/>
              <p:cNvSpPr>
                <a:spLocks noChangeShapeType="1"/>
              </p:cNvSpPr>
              <p:nvPr/>
            </p:nvSpPr>
            <p:spPr bwMode="auto">
              <a:xfrm>
                <a:off x="4156204" y="3258236"/>
                <a:ext cx="13712" cy="189594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1763689" y="3670508"/>
                <a:ext cx="448426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FF0000"/>
                    </a:solidFill>
                    <a:ea typeface="+mn-ea"/>
                  </a:rPr>
                  <a:t>t2</a:t>
                </a:r>
                <a:endParaRPr lang="en-US" altLang="en-US" sz="1000" b="1" kern="0" dirty="0">
                  <a:solidFill>
                    <a:srgbClr val="FF0000"/>
                  </a:solidFill>
                  <a:ea typeface="+mn-ea"/>
                </a:endParaRPr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4216909" y="3222133"/>
                <a:ext cx="479425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0070C0"/>
                    </a:solidFill>
                    <a:ea typeface="+mn-ea"/>
                  </a:rPr>
                  <a:t>t1</a:t>
                </a:r>
                <a:endParaRPr lang="en-US" altLang="en-US" sz="1000" b="1" kern="0" dirty="0">
                  <a:solidFill>
                    <a:srgbClr val="0070C0"/>
                  </a:solidFill>
                  <a:ea typeface="+mn-ea"/>
                </a:endParaRPr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4210569" y="4535789"/>
                <a:ext cx="646665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0070C0"/>
                    </a:solidFill>
                    <a:ea typeface="+mn-ea"/>
                  </a:rPr>
                  <a:t>t4</a:t>
                </a:r>
                <a:endParaRPr lang="en-US" altLang="en-US" sz="1000" b="1" kern="0" dirty="0">
                  <a:solidFill>
                    <a:srgbClr val="0070C0"/>
                  </a:solidFill>
                  <a:ea typeface="+mn-ea"/>
                </a:endParaRPr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1854481" y="4226181"/>
                <a:ext cx="377286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FF0000"/>
                    </a:solidFill>
                    <a:ea typeface="+mn-ea"/>
                  </a:rPr>
                  <a:t>t3</a:t>
                </a:r>
                <a:endParaRPr lang="en-US" altLang="en-US" sz="1000" b="1" kern="0" dirty="0">
                  <a:solidFill>
                    <a:srgbClr val="FF0000"/>
                  </a:solidFill>
                  <a:ea typeface="+mn-ea"/>
                </a:endParaRPr>
              </a:p>
            </p:txBody>
          </p:sp>
          <p:sp>
            <p:nvSpPr>
              <p:cNvPr id="18" name="Line 17"/>
              <p:cNvSpPr>
                <a:spLocks noChangeShapeType="1"/>
              </p:cNvSpPr>
              <p:nvPr/>
            </p:nvSpPr>
            <p:spPr bwMode="auto">
              <a:xfrm flipV="1">
                <a:off x="2330160" y="3395560"/>
                <a:ext cx="1828800" cy="3810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9" name="Content Placeholder 2"/>
              <p:cNvSpPr txBox="1">
                <a:spLocks/>
              </p:cNvSpPr>
              <p:nvPr/>
            </p:nvSpPr>
            <p:spPr bwMode="auto">
              <a:xfrm>
                <a:off x="2840605" y="4202196"/>
                <a:ext cx="812613" cy="2877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82440" tIns="41400" rIns="82440" bIns="41400"/>
              <a:lstStyle/>
              <a:p>
                <a:pPr marL="342900" indent="-342900" defTabSz="914400" eaLnBrk="1" fontAlgn="auto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1100" kern="0" dirty="0">
                    <a:solidFill>
                      <a:srgbClr val="000000"/>
                    </a:solidFill>
                    <a:latin typeface="Times New Roman"/>
                    <a:ea typeface="+mn-ea"/>
                  </a:rPr>
                  <a:t>D</a:t>
                </a:r>
                <a:r>
                  <a:rPr lang="en-US" sz="1100" kern="0" dirty="0" smtClean="0">
                    <a:solidFill>
                      <a:srgbClr val="000000"/>
                    </a:solidFill>
                    <a:latin typeface="Times New Roman"/>
                    <a:ea typeface="+mn-ea"/>
                  </a:rPr>
                  <a:t>L NDP</a:t>
                </a:r>
                <a:endParaRPr lang="en-US" sz="1100" kern="0" dirty="0">
                  <a:solidFill>
                    <a:srgbClr val="000000"/>
                  </a:solidFill>
                  <a:latin typeface="Times New Roman"/>
                  <a:ea typeface="+mn-ea"/>
                </a:endParaRPr>
              </a:p>
            </p:txBody>
          </p:sp>
          <p:sp>
            <p:nvSpPr>
              <p:cNvPr id="20" name="Line 6"/>
              <p:cNvSpPr>
                <a:spLocks noChangeShapeType="1"/>
              </p:cNvSpPr>
              <p:nvPr/>
            </p:nvSpPr>
            <p:spPr bwMode="auto">
              <a:xfrm>
                <a:off x="2346530" y="4360252"/>
                <a:ext cx="1828800" cy="3048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800750" y="3246235"/>
                <a:ext cx="108673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1200" kern="0" dirty="0" smtClean="0">
                    <a:solidFill>
                      <a:srgbClr val="000000"/>
                    </a:solidFill>
                    <a:latin typeface="Times New Roman" pitchFamily="18" charset="0"/>
                    <a:ea typeface="+mn-ea"/>
                  </a:rPr>
                  <a:t>UL MU NDP</a:t>
                </a:r>
              </a:p>
            </p:txBody>
          </p:sp>
          <p:sp>
            <p:nvSpPr>
              <p:cNvPr id="22" name="Line 5"/>
              <p:cNvSpPr>
                <a:spLocks noChangeShapeType="1"/>
              </p:cNvSpPr>
              <p:nvPr/>
            </p:nvSpPr>
            <p:spPr bwMode="auto">
              <a:xfrm>
                <a:off x="5920845" y="3272817"/>
                <a:ext cx="27425" cy="200447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cxnSp>
            <p:nvCxnSpPr>
              <p:cNvPr id="23" name="Straight Arrow Connector 22"/>
              <p:cNvCxnSpPr/>
              <p:nvPr/>
            </p:nvCxnSpPr>
            <p:spPr>
              <a:xfrm>
                <a:off x="2346530" y="4360260"/>
                <a:ext cx="3601740" cy="793924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cxnSp>
            <p:nvCxnSpPr>
              <p:cNvPr id="24" name="Straight Arrow Connector 23"/>
              <p:cNvCxnSpPr/>
              <p:nvPr/>
            </p:nvCxnSpPr>
            <p:spPr>
              <a:xfrm>
                <a:off x="4169917" y="3383550"/>
                <a:ext cx="1750928" cy="369263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sp>
            <p:nvSpPr>
              <p:cNvPr id="25" name="Rectangle 11"/>
              <p:cNvSpPr>
                <a:spLocks noChangeArrowheads="1"/>
              </p:cNvSpPr>
              <p:nvPr/>
            </p:nvSpPr>
            <p:spPr bwMode="auto">
              <a:xfrm>
                <a:off x="6015659" y="3687762"/>
                <a:ext cx="479425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00B050"/>
                    </a:solidFill>
                    <a:ea typeface="+mn-ea"/>
                  </a:rPr>
                  <a:t>t5</a:t>
                </a:r>
                <a:endParaRPr lang="en-US" altLang="en-US" sz="1000" b="1" kern="0" dirty="0">
                  <a:solidFill>
                    <a:srgbClr val="00B050"/>
                  </a:solidFill>
                  <a:ea typeface="+mn-ea"/>
                </a:endParaRPr>
              </a:p>
            </p:txBody>
          </p:sp>
          <p:sp>
            <p:nvSpPr>
              <p:cNvPr id="26" name="Rectangle 11"/>
              <p:cNvSpPr>
                <a:spLocks noChangeArrowheads="1"/>
              </p:cNvSpPr>
              <p:nvPr/>
            </p:nvSpPr>
            <p:spPr bwMode="auto">
              <a:xfrm>
                <a:off x="6032101" y="5031073"/>
                <a:ext cx="369788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00B050"/>
                    </a:solidFill>
                    <a:ea typeface="+mn-ea"/>
                  </a:rPr>
                  <a:t>t6</a:t>
                </a:r>
                <a:endParaRPr lang="en-US" altLang="en-US" sz="1000" b="1" kern="0" dirty="0">
                  <a:solidFill>
                    <a:srgbClr val="00B050"/>
                  </a:solidFill>
                  <a:ea typeface="+mn-ea"/>
                </a:endParaRPr>
              </a:p>
            </p:txBody>
          </p:sp>
        </p:grpSp>
      </p:grpSp>
      <p:sp>
        <p:nvSpPr>
          <p:cNvPr id="33" name="Content Placeholder 2"/>
          <p:cNvSpPr txBox="1">
            <a:spLocks/>
          </p:cNvSpPr>
          <p:nvPr/>
        </p:nvSpPr>
        <p:spPr>
          <a:xfrm>
            <a:off x="559798" y="4346947"/>
            <a:ext cx="8245896" cy="132849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914400">
              <a:buClrTx/>
              <a:buSzTx/>
              <a:buFontTx/>
              <a:buNone/>
            </a:pPr>
            <a:r>
              <a:rPr lang="en-US" sz="1600" b="0" kern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The differential distance between the PSTA and the RSTA vs. the ISTA can now be calculated as [2]:</a:t>
            </a:r>
          </a:p>
          <a:p>
            <a:pPr lvl="1" defTabSz="914400">
              <a:buClrTx/>
              <a:buSzTx/>
              <a:buFontTx/>
              <a:buChar char="–"/>
            </a:pP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DD_PIR = </a:t>
            </a:r>
            <a:r>
              <a:rPr lang="en-US" sz="1400" kern="0" dirty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[t6 – t3 – (t5 – </a:t>
            </a: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t1)]*c = </a:t>
            </a:r>
            <a:r>
              <a:rPr lang="en-US" sz="1400" kern="0" dirty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[t6 – t3 – (t5 – (</a:t>
            </a: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t2-T_IR</a:t>
            </a:r>
            <a:r>
              <a:rPr lang="en-US" sz="1400" kern="0" dirty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))]*</a:t>
            </a: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c  = [t6 – t5 – t3 </a:t>
            </a:r>
            <a:r>
              <a:rPr lang="en-US" sz="1400" kern="0" dirty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+</a:t>
            </a: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 t2 - T_IR] * c </a:t>
            </a:r>
          </a:p>
          <a:p>
            <a:pPr lvl="1" defTabSz="914400">
              <a:buClrTx/>
              <a:buSzTx/>
              <a:buFontTx/>
              <a:buChar char="–"/>
            </a:pP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Using T_IR = [(t4 – t1) – (t3 – t2)]/2</a:t>
            </a:r>
          </a:p>
          <a:p>
            <a:pPr lvl="1" defTabSz="914400">
              <a:buClrTx/>
              <a:buSzTx/>
              <a:buFontTx/>
              <a:buChar char="–"/>
            </a:pP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We get: DD_PIR = [t6 – t5 – t3 </a:t>
            </a:r>
            <a:r>
              <a:rPr lang="en-US" sz="1400" kern="0" dirty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+</a:t>
            </a: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 t2 - 0.5*t4 + 0.5*t1 + 0.5*t3 - 0.5*t2)]*c</a:t>
            </a:r>
          </a:p>
          <a:p>
            <a:pPr marL="457200" lvl="1" indent="0" defTabSz="914400">
              <a:buClrTx/>
              <a:buSzTx/>
              <a:buFontTx/>
              <a:buChar char="–"/>
            </a:pP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     Or: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691680" y="5936577"/>
            <a:ext cx="5485797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DD_PIR = [t6 – t5 – 0.5*t3 + 0.5*t2 – 0.5*t4 + 0.5*t1]*c</a:t>
            </a:r>
            <a:endParaRPr lang="en-US" sz="18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1766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12709</TotalTime>
  <Words>1372</Words>
  <Application>Microsoft Office PowerPoint</Application>
  <PresentationFormat>On-screen Show (4:3)</PresentationFormat>
  <Paragraphs>306</Paragraphs>
  <Slides>21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Phase Shift Based TOA Reporting in Passive Location Ranging</vt:lpstr>
      <vt:lpstr>Background</vt:lpstr>
      <vt:lpstr>PowerPoint Presentation</vt:lpstr>
      <vt:lpstr>Passive Location ISTA to RSTA LMR</vt:lpstr>
      <vt:lpstr>Primus RSTA Broadcast Frame </vt:lpstr>
      <vt:lpstr>Secundus RSTA Broadcast Frame </vt:lpstr>
      <vt:lpstr>PowerPoint Presentation</vt:lpstr>
      <vt:lpstr>ISTA to RSTA Range Calculations</vt:lpstr>
      <vt:lpstr>Passive Location Differential Distance Calculations </vt:lpstr>
      <vt:lpstr>Passive Location Differential Distance Calculations – PS-TOA reporting case</vt:lpstr>
      <vt:lpstr>PowerPoint Presentation</vt:lpstr>
      <vt:lpstr>PowerPoint Presentation</vt:lpstr>
      <vt:lpstr>Passive Location Ranging with PS-TOA  – ISTA reporting PS-TOA</vt:lpstr>
      <vt:lpstr>PowerPoint Presentation</vt:lpstr>
      <vt:lpstr>ISTA PS-TOA Reporting Benefits in Passive Location Ranging</vt:lpstr>
      <vt:lpstr>PowerPoint Presentation</vt:lpstr>
      <vt:lpstr>PowerPoint Presentation</vt:lpstr>
      <vt:lpstr>Passive Location Ranging with PS-TOA  – RSTA reporting PS-TOA</vt:lpstr>
      <vt:lpstr>RSTA PS-TOA Reporting Benefits in Passive Location Ranging</vt:lpstr>
      <vt:lpstr>References</vt:lpstr>
      <vt:lpstr>PowerPoint Presentation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HEz RTT Location Using Anchor Stations and Client Cooperation</dc:title>
  <dc:creator>Erik Lindskog, Naveen Kakani, Ali Raissinia</dc:creator>
  <cp:lastModifiedBy>Erik Lindskog</cp:lastModifiedBy>
  <cp:revision>303</cp:revision>
  <cp:lastPrinted>1601-01-01T00:00:00Z</cp:lastPrinted>
  <dcterms:created xsi:type="dcterms:W3CDTF">2017-01-17T13:08:38Z</dcterms:created>
  <dcterms:modified xsi:type="dcterms:W3CDTF">2019-09-06T19:18:50Z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C:\Users\e.lindskog\Downloads\11-18-0927-02-00az-hez-rtt-location-using-anchor-stations-and-client-cooperation (2).pptx</vt:lpwstr>
  </property>
</Properties>
</file>