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626" r:id="rId3"/>
    <p:sldId id="627" r:id="rId4"/>
    <p:sldId id="628" r:id="rId5"/>
    <p:sldId id="629" r:id="rId6"/>
    <p:sldId id="630" r:id="rId7"/>
    <p:sldId id="600" r:id="rId8"/>
    <p:sldId id="601" r:id="rId9"/>
    <p:sldId id="602" r:id="rId10"/>
    <p:sldId id="633" r:id="rId11"/>
    <p:sldId id="604" r:id="rId12"/>
    <p:sldId id="631" r:id="rId13"/>
    <p:sldId id="632" r:id="rId14"/>
    <p:sldId id="610" r:id="rId15"/>
    <p:sldId id="611" r:id="rId16"/>
    <p:sldId id="612" r:id="rId17"/>
    <p:sldId id="615" r:id="rId18"/>
    <p:sldId id="616" r:id="rId19"/>
    <p:sldId id="617" r:id="rId20"/>
    <p:sldId id="624" r:id="rId21"/>
    <p:sldId id="625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4660"/>
  </p:normalViewPr>
  <p:slideViewPr>
    <p:cSldViewPr>
      <p:cViewPr varScale="1">
        <p:scale>
          <a:sx n="89" d="100"/>
          <a:sy n="89" d="100"/>
        </p:scale>
        <p:origin x="10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5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5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2019                                                                     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802.11-19/455r2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Phase Shift Based TOA </a:t>
            </a:r>
            <a:r>
              <a:rPr lang="en-US" dirty="0" smtClean="0"/>
              <a:t>Reporting in </a:t>
            </a:r>
            <a:r>
              <a:rPr lang="en-US" dirty="0"/>
              <a:t>Passive Location Ranging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90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53686"/>
              </p:ext>
            </p:extLst>
          </p:nvPr>
        </p:nvGraphicFramePr>
        <p:xfrm>
          <a:off x="663575" y="3086100"/>
          <a:ext cx="760412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" name="Document" r:id="rId4" imgW="8268970" imgH="2541999" progId="Word.Document.8">
                  <p:embed/>
                </p:oleObj>
              </mc:Choice>
              <mc:Fallback>
                <p:oleObj name="Document" r:id="rId4" imgW="8268970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086100"/>
                        <a:ext cx="760412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28" y="765022"/>
            <a:ext cx="7772400" cy="741522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 Differential Distance Calculations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PS-TOA reporting case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10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19200" y="1676400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5918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</a:t>
              </a: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stamps for phase shift reporting case</a:t>
              </a:r>
              <a:endParaRPr lang="en-US" sz="1400" b="1" kern="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tp2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tp4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624128" y="4554558"/>
            <a:ext cx="8245896" cy="17651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For the phase shift TOA reporting case, the </a:t>
            </a: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differential distance between the PSTA and the RSTA vs. the ISTA can now be calculated </a:t>
            </a: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as:</a:t>
            </a:r>
            <a:endParaRPr lang="en-US" sz="1600" b="0" kern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[t6 – t5 – 0.5*t3 + 0.5*t2 – 0.5*t4 + 0.5*t1]*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,  and using e.g. t4 = tp4+(t2-tp2) we get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DD_PIR = [t6 – t5 – 0.5*t3 + </a:t>
            </a:r>
            <a:r>
              <a:rPr lang="en-US" sz="140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0.5*t2 </a:t>
            </a: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– 0.5</a:t>
            </a:r>
            <a:r>
              <a:rPr lang="en-US" sz="140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*(tp4+(t2-tp2)) </a:t>
            </a: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+ 0.5*t1]*c, i.e.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DD_PIR </a:t>
            </a:r>
            <a:r>
              <a:rPr lang="en-US" sz="1400" kern="0" dirty="0">
                <a:solidFill>
                  <a:srgbClr val="FF0000"/>
                </a:solidFill>
                <a:cs typeface="Times New Roman" panose="02020603050405020304" pitchFamily="18" charset="0"/>
              </a:rPr>
              <a:t>= [t6 – t5 – 0.5*t3 +</a:t>
            </a: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0.5*tp2 - 0.5*tp4 </a:t>
            </a:r>
            <a:r>
              <a:rPr lang="en-US" sz="1400" kern="0" dirty="0">
                <a:solidFill>
                  <a:srgbClr val="FF0000"/>
                </a:solidFill>
                <a:cs typeface="Times New Roman" panose="02020603050405020304" pitchFamily="18" charset="0"/>
              </a:rPr>
              <a:t>+ 0.5*t1]*</a:t>
            </a: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 Note: No RSTA or ISTA TOAs needed!!!</a:t>
            </a:r>
            <a:endParaRPr lang="en-US" sz="1400" kern="0" dirty="0">
              <a:solidFill>
                <a:srgbClr val="000000"/>
              </a:solidFill>
              <a:ea typeface="+mn-ea"/>
              <a:cs typeface="Times New Roman" panose="02020603050405020304" pitchFamily="18" charset="0"/>
            </a:endParaRPr>
          </a:p>
          <a:p>
            <a:pPr marL="0" indent="0" defTabSz="914400">
              <a:buClrTx/>
              <a:buSzTx/>
              <a:buNone/>
            </a:pPr>
            <a:r>
              <a:rPr lang="en-US" sz="1800" b="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w</a:t>
            </a:r>
            <a:r>
              <a:rPr lang="en-US" sz="18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here tp2 and tp4 are phase shift TOAs.</a:t>
            </a:r>
            <a:endParaRPr lang="en-US" sz="1800" b="0" kern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5818" y="2743200"/>
            <a:ext cx="4267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ISTA negotiated 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7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652120" y="6473309"/>
            <a:ext cx="2806080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884725" y="897599"/>
            <a:ext cx="7756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Shift Based TOA Reporting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- ISTA reporting PS-TOA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2300973"/>
            <a:ext cx="6568440" cy="3259667"/>
            <a:chOff x="661350" y="1959864"/>
            <a:chExt cx="6568440" cy="325966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609306" y="2420298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30267" y="4236723"/>
              <a:ext cx="15995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1375089" y="1959864"/>
              <a:ext cx="18597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Also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 PS-TOA measured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89638" y="2806049"/>
              <a:ext cx="959339" cy="7037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30267" y="2099704"/>
              <a:ext cx="1486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496796" y="3538214"/>
              <a:ext cx="877169" cy="378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61350" y="3276604"/>
              <a:ext cx="1835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and TODs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3656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91" y="612207"/>
            <a:ext cx="7434232" cy="854481"/>
          </a:xfrm>
        </p:spPr>
        <p:txBody>
          <a:bodyPr/>
          <a:lstStyle/>
          <a:p>
            <a:r>
              <a:rPr lang="en-US" sz="2400" dirty="0" smtClean="0"/>
              <a:t>Passive Location Ranging with PS-TOA </a:t>
            </a:r>
            <a:br>
              <a:rPr lang="en-US" sz="2400" dirty="0" smtClean="0"/>
            </a:br>
            <a:r>
              <a:rPr lang="en-US" sz="2400" dirty="0" smtClean="0"/>
              <a:t>– ISTA reporting PS-TOA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0" y="394028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59" y="4771105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7559FA04-C66E-4A4A-9E7C-E90D94A092AB}"/>
              </a:ext>
            </a:extLst>
          </p:cNvPr>
          <p:cNvSpPr txBox="1"/>
          <p:nvPr/>
        </p:nvSpPr>
        <p:spPr>
          <a:xfrm>
            <a:off x="4552898" y="6093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3147417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083521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218" y="2334363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222" y="2543047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="" xmlns:a16="http://schemas.microsoft.com/office/drawing/2014/main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84" y="3254727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="" xmlns:a16="http://schemas.microsoft.com/office/drawing/2014/main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116" y="2334723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640" y="2339096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515" y="2480717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875609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="" xmlns:a16="http://schemas.microsoft.com/office/drawing/2014/main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79" y="3237850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7" y="3033410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6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2928" y="3533007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697" y="3614949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952" y="4347279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751" y="4401330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="" xmlns:a16="http://schemas.microsoft.com/office/drawing/2014/main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="" xmlns:a16="http://schemas.microsoft.com/office/drawing/2014/main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382" y="2338427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192" y="2518774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2937372" y="3160873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H="1" flipV="1">
            <a:off x="4098420" y="3160873"/>
            <a:ext cx="3397" cy="11864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823" y="2326515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091" y="2339137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26" y="2519964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="" xmlns:a16="http://schemas.microsoft.com/office/drawing/2014/main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391" y="3533007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="" xmlns:a16="http://schemas.microsoft.com/office/drawing/2014/main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63" y="4356538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="" xmlns:a16="http://schemas.microsoft.com/office/drawing/2014/main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68" y="3664776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="" xmlns:a16="http://schemas.microsoft.com/office/drawing/2014/main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60" y="4514380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="" xmlns:a16="http://schemas.microsoft.com/office/drawing/2014/main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90" y="2329791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="" xmlns:a16="http://schemas.microsoft.com/office/drawing/2014/main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090" y="3284241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253" y="4136561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="" xmlns:a16="http://schemas.microsoft.com/office/drawing/2014/main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022" y="2418689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="" xmlns:a16="http://schemas.microsoft.com/office/drawing/2014/main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047" y="2331315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="" xmlns:a16="http://schemas.microsoft.com/office/drawing/2014/main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278" y="2357532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164" y="2442209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="" xmlns:a16="http://schemas.microsoft.com/office/drawing/2014/main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302" y="337829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="" xmlns:a16="http://schemas.microsoft.com/office/drawing/2014/main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635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="" xmlns:a16="http://schemas.microsoft.com/office/drawing/2014/main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880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="" xmlns:a16="http://schemas.microsoft.com/office/drawing/2014/main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369" y="2405758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="" xmlns:a16="http://schemas.microsoft.com/office/drawing/2014/main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879" y="2470150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="" xmlns:a16="http://schemas.microsoft.com/office/drawing/2014/main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465" y="420366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6885550" y="4988796"/>
            <a:ext cx="1031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reports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 </a:t>
            </a:r>
            <a:endParaRPr lang="en-US" sz="1200" dirty="0" smtClean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- Indicates PS-TOA feedback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4025469" y="5105492"/>
            <a:ext cx="1092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starts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computing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the PS-TOA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for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the last ISTA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207543" y="3237850"/>
            <a:ext cx="364174" cy="1805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urved Down Arrow 6"/>
          <p:cNvSpPr/>
          <p:nvPr/>
        </p:nvSpPr>
        <p:spPr bwMode="auto">
          <a:xfrm>
            <a:off x="4228024" y="2003570"/>
            <a:ext cx="3618907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3829724" y="1507766"/>
            <a:ext cx="3252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Measurement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of (last) ISTA’s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and reporting in the Primus broadcast frame.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794367" y="5018516"/>
            <a:ext cx="780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reports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ISTAs’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I2R NDPs PS-TOAs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5194218" y="5121032"/>
            <a:ext cx="88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measures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</p:txBody>
      </p:sp>
      <p:sp>
        <p:nvSpPr>
          <p:cNvPr id="2" name="Curved Up Arrow 1"/>
          <p:cNvSpPr/>
          <p:nvPr/>
        </p:nvSpPr>
        <p:spPr bwMode="auto">
          <a:xfrm>
            <a:off x="5764794" y="6047309"/>
            <a:ext cx="1544750" cy="24132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18" name="Straight Arrow Connector 17"/>
          <p:cNvCxnSpPr>
            <a:endCxn id="21" idx="1"/>
          </p:cNvCxnSpPr>
          <p:nvPr/>
        </p:nvCxnSpPr>
        <p:spPr bwMode="auto">
          <a:xfrm flipH="1" flipV="1">
            <a:off x="7983579" y="3296588"/>
            <a:ext cx="121226" cy="1689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654890" y="1046099"/>
            <a:ext cx="1135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frames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xmlns="" id="{83FAF085-D4E2-4D40-9D15-0CA6333052C2}"/>
              </a:ext>
            </a:extLst>
          </p:cNvPr>
          <p:cNvSpPr/>
          <p:nvPr/>
        </p:nvSpPr>
        <p:spPr bwMode="auto">
          <a:xfrm rot="5400000">
            <a:off x="8136324" y="1679822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8447858" y="5019711"/>
            <a:ext cx="65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8505572" y="3304159"/>
            <a:ext cx="151419" cy="1681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4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1082860" y="978436"/>
            <a:ext cx="705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 in ISTA to ISTA Ranging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3116" y="5471598"/>
            <a:ext cx="827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f an ISTA is reporting PS-TOAs, then it can still range with other ISTAs in the Passive Location Ranging exchange, as long as these other ISTAs are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measure and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report PS-TOAs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2435" y="1804826"/>
            <a:ext cx="7085106" cy="3363602"/>
            <a:chOff x="706735" y="2009599"/>
            <a:chExt cx="7085106" cy="336360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088911" y="4753257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3848951" y="2009599"/>
              <a:ext cx="25608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313755" y="3578895"/>
              <a:ext cx="14780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608689" y="3594136"/>
              <a:ext cx="744585" cy="2925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706735" y="3332526"/>
              <a:ext cx="19019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and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TODs 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307298" y="3021257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232244" y="4654939"/>
              <a:ext cx="288032" cy="227616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167747" y="2626074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295867" y="467063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752124" y="3716822"/>
              <a:ext cx="1536305" cy="2893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22546" y="4823856"/>
              <a:ext cx="1115734" cy="715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69639" y="3412780"/>
              <a:ext cx="4918" cy="1080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01929" y="3391461"/>
              <a:ext cx="0" cy="11016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726029" y="3327719"/>
              <a:ext cx="1403345" cy="12397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60415" y="4398214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2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698870" y="3275986"/>
              <a:ext cx="1588790" cy="13134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88906" y="3412780"/>
              <a:ext cx="0" cy="11193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666112" y="503464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186524" y="300965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98870" y="3134650"/>
              <a:ext cx="1383013" cy="5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589961" y="2956726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1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390376" y="2514255"/>
              <a:ext cx="37325" cy="4845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053441" y="2484184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6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ISTA PS-TOA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106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Enables simple design of </a:t>
            </a:r>
            <a:r>
              <a:rPr lang="en-US" b="0" dirty="0" smtClean="0"/>
              <a:t>both RSTAs and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 they don’t have to measure TOAs</a:t>
            </a:r>
            <a:r>
              <a:rPr lang="en-US" b="0" dirty="0" smtClean="0"/>
              <a:t> (quickly)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Simplifies immediate feedback for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PS-TOA more or less already calculated in the </a:t>
            </a:r>
            <a:r>
              <a:rPr lang="en-US" dirty="0" smtClean="0"/>
              <a:t>PHY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Enables simpler immediate </a:t>
            </a:r>
            <a:r>
              <a:rPr lang="en-US" dirty="0" smtClean="0">
                <a:solidFill>
                  <a:srgbClr val="FF0000"/>
                </a:solidFill>
              </a:rPr>
              <a:t>feedback of all time-stamps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Also enables ISTA to ISTA ranging with PS-TOA reporting.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STA Reporting PS-TOAs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12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17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997158" y="936144"/>
            <a:ext cx="7586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Shift Based TOA Reporting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- RSTA reporting PS-TOA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86806" y="1941145"/>
            <a:ext cx="6685595" cy="3421607"/>
            <a:chOff x="808901" y="1797924"/>
            <a:chExt cx="6685595" cy="342160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989714" y="2715035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3972818" y="1797924"/>
              <a:ext cx="16928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77693" y="2735412"/>
              <a:ext cx="1349302" cy="9399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881770" y="2390751"/>
              <a:ext cx="16127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780288" y="3405805"/>
              <a:ext cx="527826" cy="1085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808901" y="3144195"/>
              <a:ext cx="197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and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TODs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50310" y="3136575"/>
              <a:ext cx="1113003" cy="8209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4389445" y="4488811"/>
              <a:ext cx="19399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reported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 flipV="1">
              <a:off x="4389445" y="3683786"/>
              <a:ext cx="329474" cy="7081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6865940" y="3886624"/>
            <a:ext cx="1812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Measures PS-TOA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31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043" y="802960"/>
            <a:ext cx="7259328" cy="854481"/>
          </a:xfrm>
        </p:spPr>
        <p:txBody>
          <a:bodyPr/>
          <a:lstStyle/>
          <a:p>
            <a:r>
              <a:rPr lang="en-US" sz="2400" dirty="0" smtClean="0"/>
              <a:t>Passive Location Ranging with PS-TOA </a:t>
            </a:r>
            <a:br>
              <a:rPr lang="en-US" sz="2400" dirty="0" smtClean="0"/>
            </a:br>
            <a:r>
              <a:rPr lang="en-US" sz="2400" dirty="0" smtClean="0"/>
              <a:t>– RSTA reporting PS-TOA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2841034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3777138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296" y="2027980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300" y="2236664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:a16="http://schemas.microsoft.com/office/drawing/2014/main" xmlns="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62" y="2948344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:a16="http://schemas.microsoft.com/office/drawing/2014/main" xmlns="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194" y="2028340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718" y="2032713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593" y="2174334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4569226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:a16="http://schemas.microsoft.com/office/drawing/2014/main" xmlns="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7" y="2931467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88" y="2286877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86" y="341976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7" y="4245759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26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006" y="3226624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775" y="3308566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30" y="4040896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29" y="4094947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:a16="http://schemas.microsoft.com/office/drawing/2014/main" xmlns="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:a16="http://schemas.microsoft.com/office/drawing/2014/main" xmlns="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460" y="2032044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70" y="2212391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3066450" y="2854490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2838256"/>
            <a:ext cx="31560" cy="12026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105343" cy="9358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901" y="2020132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69" y="2032754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804" y="2213581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:a16="http://schemas.microsoft.com/office/drawing/2014/main" xmlns="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69" y="3226624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:a16="http://schemas.microsoft.com/office/drawing/2014/main" xmlns="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341" y="4050155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:a16="http://schemas.microsoft.com/office/drawing/2014/main" xmlns="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546" y="3358393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:a16="http://schemas.microsoft.com/office/drawing/2014/main" xmlns="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838" y="4207997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:a16="http://schemas.microsoft.com/office/drawing/2014/main" xmlns="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768" y="2023408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:a16="http://schemas.microsoft.com/office/drawing/2014/main" xmlns="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68" y="2977858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31" y="3830178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:a16="http://schemas.microsoft.com/office/drawing/2014/main" xmlns="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100" y="2112306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:a16="http://schemas.microsoft.com/office/drawing/2014/main" xmlns="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125" y="2024932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:a16="http://schemas.microsoft.com/office/drawing/2014/main" xmlns="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356" y="2051149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242" y="2135826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:a16="http://schemas.microsoft.com/office/drawing/2014/main" xmlns="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380" y="307191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:a16="http://schemas.microsoft.com/office/drawing/2014/main" xmlns="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713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:a16="http://schemas.microsoft.com/office/drawing/2014/main" xmlns="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958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:a16="http://schemas.microsoft.com/office/drawing/2014/main" xmlns="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447" y="2099375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:a16="http://schemas.microsoft.com/office/drawing/2014/main" xmlns="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957" y="2163767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:a16="http://schemas.microsoft.com/office/drawing/2014/main" xmlns="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543" y="389728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xmlns="" id="{83FAF085-D4E2-4D40-9D15-0CA6333052C2}"/>
              </a:ext>
            </a:extLst>
          </p:cNvPr>
          <p:cNvSpPr/>
          <p:nvPr/>
        </p:nvSpPr>
        <p:spPr bwMode="auto">
          <a:xfrm rot="5400000">
            <a:off x="8269136" y="1354288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631741" y="723580"/>
            <a:ext cx="136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frames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559FA04-C66E-4A4A-9E7C-E90D94A092AB}"/>
              </a:ext>
            </a:extLst>
          </p:cNvPr>
          <p:cNvSpPr txBox="1"/>
          <p:nvPr/>
        </p:nvSpPr>
        <p:spPr>
          <a:xfrm>
            <a:off x="4615383" y="58292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4694270" y="5199832"/>
            <a:ext cx="1687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measures TOAs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5661749" y="2929651"/>
            <a:ext cx="1119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- Indicate PS-TOA feedback 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856713" y="5033094"/>
            <a:ext cx="664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Broad-cast of RSTA  TODs and PS-TOAs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58" name="Straight Arrow Connector 57"/>
          <p:cNvCxnSpPr>
            <a:endCxn id="21" idx="1"/>
          </p:cNvCxnSpPr>
          <p:nvPr/>
        </p:nvCxnSpPr>
        <p:spPr bwMode="auto">
          <a:xfrm flipV="1">
            <a:off x="8112657" y="2990205"/>
            <a:ext cx="0" cy="19277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 flipH="1" flipV="1">
            <a:off x="8634334" y="2990242"/>
            <a:ext cx="26237" cy="1898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Curved Up Arrow 58"/>
          <p:cNvSpPr/>
          <p:nvPr/>
        </p:nvSpPr>
        <p:spPr bwMode="auto">
          <a:xfrm>
            <a:off x="5625991" y="4748085"/>
            <a:ext cx="1802096" cy="22054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421540" y="4824972"/>
            <a:ext cx="135238" cy="2873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8451160" y="5014203"/>
            <a:ext cx="653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ISTA the 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6934200" y="5189931"/>
            <a:ext cx="947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463989" y="4696417"/>
            <a:ext cx="67031" cy="415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06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STA PS-TOA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FF0000"/>
                </a:solidFill>
              </a:rPr>
              <a:t>Enables simple design of both RSTAs and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As they don’t have to measure TOAs </a:t>
            </a:r>
            <a:r>
              <a:rPr lang="en-US" b="0" dirty="0" smtClean="0"/>
              <a:t>(quickly)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Simplifies immediate feedback for ISTAs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PS-TOA more or less already calculated in the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FF0000"/>
                </a:solidFill>
              </a:rPr>
              <a:t>Enables simpler immediate feedback of all time-stamps.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Also enables ISTA to ISTA ranging with PS-TOA reporting.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2860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now have the option to use phase shift based TOA reporting in TB Ranging.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is no reason why we should not also enable this for the Passive Location Ranging case.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needed is some enabling in the time-stamp </a:t>
            </a:r>
            <a:r>
              <a:rPr lang="en-US" dirty="0" smtClean="0">
                <a:solidFill>
                  <a:schemeClr val="tx1"/>
                </a:solidFill>
              </a:rPr>
              <a:t>reporting protocol.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80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[1] “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Location”, IEEE 802.11-17/0417r0.</a:t>
            </a:r>
          </a:p>
          <a:p>
            <a:pPr marL="0" indent="0">
              <a:buNone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“CIDs 46,47,48 Regarding Fine Timing Measurement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11-12/1249r4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Aldana (Qualcomm) et al.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1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idx="11"/>
          </p:nvPr>
        </p:nvSpPr>
        <p:spPr>
          <a:xfrm>
            <a:off x="4902371" y="6582086"/>
            <a:ext cx="3960440" cy="151778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Erik Lindskog, Samsung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rgbClr val="000000"/>
                </a:solidFill>
              </a:rPr>
              <a:t>Slide </a:t>
            </a:r>
            <a:fld id="{180A7CBB-D779-47FF-8121-3D1EAC5BC8AA}" type="slidenum">
              <a:rPr lang="en-GB" altLang="en-US">
                <a:solidFill>
                  <a:srgbClr val="000000"/>
                </a:solidFill>
              </a:rPr>
              <a:pPr/>
              <a:t>21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963068" y="3200400"/>
            <a:ext cx="3292475" cy="719138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8981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Proposed Protocol Addition: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4988" y="4191000"/>
            <a:ext cx="106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1 bit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4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30428" cy="654968"/>
          </a:xfrm>
        </p:spPr>
        <p:txBody>
          <a:bodyPr/>
          <a:lstStyle/>
          <a:p>
            <a:r>
              <a:rPr lang="en-US" dirty="0"/>
              <a:t>Passive Location </a:t>
            </a:r>
            <a:r>
              <a:rPr lang="en-US" dirty="0" smtClean="0"/>
              <a:t>ISTA </a:t>
            </a:r>
            <a:r>
              <a:rPr lang="en-US" dirty="0"/>
              <a:t>to R</a:t>
            </a:r>
            <a:r>
              <a:rPr lang="en-US" dirty="0" smtClean="0"/>
              <a:t>STA </a:t>
            </a:r>
            <a:r>
              <a:rPr lang="en-US" dirty="0"/>
              <a:t>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‘ISTA Passive Location Measurement Report Element’: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Dialog Token, CFO </a:t>
            </a:r>
            <a:r>
              <a:rPr lang="en-US" dirty="0"/>
              <a:t>to </a:t>
            </a:r>
            <a:r>
              <a:rPr lang="en-US" dirty="0" smtClean="0"/>
              <a:t>Responder, N Time Stamps, etc.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smtClean="0"/>
              <a:t>time-stamp – ‘Time </a:t>
            </a:r>
            <a:r>
              <a:rPr lang="en-US" dirty="0"/>
              <a:t>Stamp Measurement Report </a:t>
            </a:r>
            <a:r>
              <a:rPr lang="en-US" dirty="0" smtClean="0"/>
              <a:t>field’: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Type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Time-Stamp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Time-Stamp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RID (of transmitter)</a:t>
            </a:r>
          </a:p>
          <a:p>
            <a:pPr marL="800100" lvl="2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41794" y="4223321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0309" y="4321460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one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new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35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18648" cy="798984"/>
          </a:xfrm>
        </p:spPr>
        <p:txBody>
          <a:bodyPr/>
          <a:lstStyle/>
          <a:p>
            <a:r>
              <a:rPr lang="en-US" sz="2800" dirty="0" smtClean="0"/>
              <a:t>Primus RSTA Broadcast </a:t>
            </a:r>
            <a:r>
              <a:rPr lang="en-US" sz="2800" dirty="0"/>
              <a:t>F</a:t>
            </a:r>
            <a:r>
              <a:rPr lang="en-US" sz="2800" dirty="0" smtClean="0"/>
              <a:t>rame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022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LCI </a:t>
            </a:r>
            <a:r>
              <a:rPr lang="en-US" dirty="0" smtClean="0"/>
              <a:t>table, optional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Passive Location </a:t>
            </a:r>
            <a:r>
              <a:rPr lang="en-US" dirty="0" smtClean="0"/>
              <a:t>LMR: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RID (of transmitter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26127" y="4027970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7919" y="4126109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one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new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8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90656" cy="732706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Secundus </a:t>
            </a:r>
            <a:r>
              <a:rPr lang="en-US" sz="2800" dirty="0">
                <a:solidFill>
                  <a:srgbClr val="000000"/>
                </a:solidFill>
              </a:rPr>
              <a:t>RSTA </a:t>
            </a:r>
            <a:r>
              <a:rPr lang="en-US" sz="2800" dirty="0" smtClean="0">
                <a:solidFill>
                  <a:srgbClr val="000000"/>
                </a:solidFill>
              </a:rPr>
              <a:t>Broadcast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19169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Per </a:t>
            </a:r>
            <a:r>
              <a:rPr lang="en-US" sz="2000" dirty="0" smtClean="0"/>
              <a:t>I</a:t>
            </a:r>
            <a:r>
              <a:rPr lang="en-US" sz="2000" dirty="0"/>
              <a:t>STA - ‘ISTA Passive Location Measurement Report Element</a:t>
            </a:r>
            <a:r>
              <a:rPr lang="en-US" sz="2000" dirty="0" smtClean="0"/>
              <a:t>’: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Reserved</a:t>
            </a:r>
            <a:endParaRPr lang="en-US" sz="1400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RID (of transmitter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C422E282-48DB-4579-BEC1-A7E44E6B42D6}"/>
              </a:ext>
            </a:extLst>
          </p:cNvPr>
          <p:cNvSpPr/>
          <p:nvPr/>
        </p:nvSpPr>
        <p:spPr bwMode="auto">
          <a:xfrm>
            <a:off x="8314552" y="2420888"/>
            <a:ext cx="361904" cy="34766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7D2EF31-DEC3-43BB-BFCC-C0E70307DFC3}"/>
              </a:ext>
            </a:extLst>
          </p:cNvPr>
          <p:cNvSpPr txBox="1"/>
          <p:nvPr/>
        </p:nvSpPr>
        <p:spPr>
          <a:xfrm>
            <a:off x="3189710" y="5934014"/>
            <a:ext cx="5844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Copy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+mn-ea"/>
              </a:rPr>
              <a:t>of the LMR report from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each ISTA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xmlns="" id="{EA2685C4-F4F4-45C5-B5C2-A58A633E195F}"/>
              </a:ext>
            </a:extLst>
          </p:cNvPr>
          <p:cNvSpPr/>
          <p:nvPr/>
        </p:nvSpPr>
        <p:spPr bwMode="auto">
          <a:xfrm rot="16200000">
            <a:off x="7477694" y="4537147"/>
            <a:ext cx="2736304" cy="375993"/>
          </a:xfrm>
          <a:prstGeom prst="curvedUpArrow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033729" y="3829797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9753" y="3949556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one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new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1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780928"/>
            <a:ext cx="4269295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Range and DTOA Calculations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12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91" y="763511"/>
            <a:ext cx="7772400" cy="79301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 to RSTA Range Calculations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8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9792" y="1772816"/>
            <a:ext cx="3639138" cy="2713978"/>
            <a:chOff x="1416973" y="2225911"/>
            <a:chExt cx="3639138" cy="2713978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051720" y="2690680"/>
              <a:ext cx="6372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3856923" y="2684216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333256" y="3118207"/>
              <a:ext cx="17771" cy="1821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156205" y="3142300"/>
              <a:ext cx="24925" cy="1726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873127" y="3551587"/>
              <a:ext cx="35718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t2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37975" y="3147850"/>
              <a:ext cx="341904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t1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283968" y="4377370"/>
              <a:ext cx="35025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t4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98591" y="4032274"/>
              <a:ext cx="3872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t3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2322142" y="3336911"/>
              <a:ext cx="182880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2967339" y="4042587"/>
              <a:ext cx="693801" cy="222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indent="-342900" defTabSz="914400" eaLnBrk="1" fontAlgn="auto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latin typeface="Times New Roman"/>
                  <a:ea typeface="+mn-ea"/>
                </a:rPr>
                <a:t>DL NDP</a:t>
              </a:r>
              <a:endParaRPr lang="en-US" sz="1100" kern="0" dirty="0">
                <a:solidFill>
                  <a:srgbClr val="000000"/>
                </a:solidFill>
                <a:latin typeface="Times New Roman"/>
                <a:ea typeface="+mn-ea"/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333256" y="4122515"/>
              <a:ext cx="1822949" cy="363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07808" y="3010564"/>
              <a:ext cx="7733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UL NDP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6973" y="2225911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796191" y="4740742"/>
            <a:ext cx="7772400" cy="9663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800" b="0" kern="0" dirty="0" smtClean="0">
                <a:solidFill>
                  <a:srgbClr val="000000"/>
                </a:solidFill>
              </a:rPr>
              <a:t>The differential distance from the ISTA to the RSTA can then be calculated as [1]:</a:t>
            </a:r>
          </a:p>
          <a:p>
            <a:pPr marL="0" indent="0" defTabSz="914400">
              <a:buClrTx/>
              <a:buSzTx/>
              <a:buFontTx/>
              <a:buNone/>
            </a:pPr>
            <a:endParaRPr lang="en-US" sz="1800" b="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endParaRPr lang="en-US" sz="140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sz="1400" b="0" kern="0" dirty="0" smtClean="0">
                <a:solidFill>
                  <a:srgbClr val="000000"/>
                </a:solidFill>
              </a:rPr>
              <a:t>,where the time stamps are as shown above and c is the speed of light.</a:t>
            </a:r>
            <a:endParaRPr lang="en-US" sz="1400" b="0" kern="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5265" y="5195457"/>
            <a:ext cx="33041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D_IR = [(t2 - t1) + (t4 – t3)]/2 * c</a:t>
            </a:r>
          </a:p>
        </p:txBody>
      </p:sp>
    </p:spTree>
    <p:extLst>
      <p:ext uri="{BB962C8B-B14F-4D97-AF65-F5344CB8AC3E}">
        <p14:creationId xmlns:p14="http://schemas.microsoft.com/office/powerpoint/2010/main" val="143931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0889"/>
          </a:xfrm>
        </p:spPr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Distance Calculations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9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3608" y="1412776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559798" y="4346947"/>
            <a:ext cx="8245896" cy="13284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differential distance between the PSTA and the RSTA vs. the ISTA can now be calculated as [2]: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t1)]*c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(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t2-T_IR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))]*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 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T_IR] * c 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Using T_IR = [(t4 – t1) – (t3 – t2)]/2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We get: DD_PIR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t2 - 0.5*t4 + 0.5*t1 + 0.5*t3 - 0.5*t2)]*c</a:t>
            </a:r>
          </a:p>
          <a:p>
            <a:pPr marL="457200" lvl="1" indent="0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    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5936577"/>
            <a:ext cx="548579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DD_PIR = [t6 – t5 – 0.5*t3 + 0.5*t2 – 0.5*t4 + 0.5*t1]*c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12709</TotalTime>
  <Words>1372</Words>
  <Application>Microsoft Office PowerPoint</Application>
  <PresentationFormat>On-screen Show (4:3)</PresentationFormat>
  <Paragraphs>306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Phase Shift Based TOA Reporting in Passive Location Ranging</vt:lpstr>
      <vt:lpstr>Background</vt:lpstr>
      <vt:lpstr>PowerPoint Presentation</vt:lpstr>
      <vt:lpstr>Passive Location ISTA to RSTA LMR</vt:lpstr>
      <vt:lpstr>Primus RSTA Broadcast Frame </vt:lpstr>
      <vt:lpstr>Secundus RSTA Broadcast Frame </vt:lpstr>
      <vt:lpstr>PowerPoint Presentation</vt:lpstr>
      <vt:lpstr>ISTA to RSTA Range Calculations</vt:lpstr>
      <vt:lpstr>Passive Location Differential Distance Calculations </vt:lpstr>
      <vt:lpstr>Passive Location Differential Distance Calculations – PS-TOA reporting case</vt:lpstr>
      <vt:lpstr>PowerPoint Presentation</vt:lpstr>
      <vt:lpstr>PowerPoint Presentation</vt:lpstr>
      <vt:lpstr>Passive Location Ranging with PS-TOA  – ISTA reporting PS-TOA</vt:lpstr>
      <vt:lpstr>PowerPoint Presentation</vt:lpstr>
      <vt:lpstr>ISTA PS-TOA Reporting Benefits in Passive Location Ranging</vt:lpstr>
      <vt:lpstr>PowerPoint Presentation</vt:lpstr>
      <vt:lpstr>PowerPoint Presentation</vt:lpstr>
      <vt:lpstr>Passive Location Ranging with PS-TOA  – RSTA reporting PS-TOA</vt:lpstr>
      <vt:lpstr>RSTA PS-TOA Reporting Benefits in Passive Location Ranging</vt:lpstr>
      <vt:lpstr>References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RTT Location Using Anchor Stations and Client Cooperation</dc:title>
  <dc:creator>Erik Lindskog, Naveen Kakani, Ali Raissinia</dc:creator>
  <cp:lastModifiedBy>Erik Lindskog</cp:lastModifiedBy>
  <cp:revision>303</cp:revision>
  <cp:lastPrinted>1601-01-01T00:00:00Z</cp:lastPrinted>
  <dcterms:created xsi:type="dcterms:W3CDTF">2017-01-17T13:08:38Z</dcterms:created>
  <dcterms:modified xsi:type="dcterms:W3CDTF">2019-09-06T19:18:50Z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C:\Users\e.lindskog\Downloads\11-18-0927-02-00az-hez-rtt-location-using-anchor-stations-and-client-cooperation (2).pptx</vt:lpwstr>
  </property>
</Properties>
</file>