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637" r:id="rId3"/>
    <p:sldId id="626" r:id="rId4"/>
    <p:sldId id="627" r:id="rId5"/>
    <p:sldId id="628" r:id="rId6"/>
    <p:sldId id="629" r:id="rId7"/>
    <p:sldId id="630" r:id="rId8"/>
    <p:sldId id="600" r:id="rId9"/>
    <p:sldId id="601" r:id="rId10"/>
    <p:sldId id="602" r:id="rId11"/>
    <p:sldId id="603" r:id="rId12"/>
    <p:sldId id="604" r:id="rId13"/>
    <p:sldId id="631" r:id="rId14"/>
    <p:sldId id="632" r:id="rId15"/>
    <p:sldId id="610" r:id="rId16"/>
    <p:sldId id="611" r:id="rId17"/>
    <p:sldId id="612" r:id="rId18"/>
    <p:sldId id="615" r:id="rId19"/>
    <p:sldId id="616" r:id="rId20"/>
    <p:sldId id="617" r:id="rId21"/>
    <p:sldId id="622" r:id="rId22"/>
    <p:sldId id="623" r:id="rId23"/>
    <p:sldId id="624" r:id="rId24"/>
    <p:sldId id="625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98" autoAdjust="0"/>
    <p:restoredTop sz="94660"/>
  </p:normalViewPr>
  <p:slideViewPr>
    <p:cSldViewPr>
      <p:cViewPr varScale="1">
        <p:scale>
          <a:sx n="100" d="100"/>
          <a:sy n="100" d="100"/>
        </p:scale>
        <p:origin x="75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592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7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5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5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5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0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0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7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1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8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0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8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84213" y="357166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2019                                                                     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802.11-19/455r1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Phase Shift Based TOA </a:t>
            </a:r>
            <a:r>
              <a:rPr lang="en-US" dirty="0" smtClean="0"/>
              <a:t>Reporting in </a:t>
            </a:r>
            <a:r>
              <a:rPr lang="en-US" dirty="0"/>
              <a:t>Passive Location Ranging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990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53686"/>
              </p:ext>
            </p:extLst>
          </p:nvPr>
        </p:nvGraphicFramePr>
        <p:xfrm>
          <a:off x="663575" y="3086100"/>
          <a:ext cx="760412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" name="Document" r:id="rId4" imgW="8268970" imgH="2541999" progId="Word.Document.8">
                  <p:embed/>
                </p:oleObj>
              </mc:Choice>
              <mc:Fallback>
                <p:oleObj name="Document" r:id="rId4" imgW="8268970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086100"/>
                        <a:ext cx="760412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088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Propagation paths and time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stamps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10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43608" y="1412776"/>
            <a:ext cx="6082886" cy="2836044"/>
            <a:chOff x="920508" y="2035138"/>
            <a:chExt cx="6082886" cy="2836044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609709" y="2463709"/>
              <a:ext cx="6319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FF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FF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415131" y="2451257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70C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70C0"/>
                </a:solidFill>
                <a:ea typeface="+mn-ea"/>
              </a:endParaRP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138173" y="2424482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B050"/>
                  </a:solidFill>
                  <a:ea typeface="+mn-ea"/>
                </a:rPr>
                <a:t>PSTA</a:t>
              </a:r>
              <a:endParaRPr lang="en-US" altLang="en-US" b="1" kern="0" dirty="0">
                <a:solidFill>
                  <a:srgbClr val="00B050"/>
                </a:solidFill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0508" y="2035138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271999" y="2816021"/>
              <a:ext cx="4731395" cy="2055161"/>
              <a:chOff x="1763689" y="3222133"/>
              <a:chExt cx="4731395" cy="2055161"/>
            </a:xfrm>
          </p:grpSpPr>
          <p:sp>
            <p:nvSpPr>
              <p:cNvPr id="12" name="Line 4"/>
              <p:cNvSpPr>
                <a:spLocks noChangeShapeType="1"/>
              </p:cNvSpPr>
              <p:nvPr/>
            </p:nvSpPr>
            <p:spPr bwMode="auto">
              <a:xfrm>
                <a:off x="2331391" y="3308549"/>
                <a:ext cx="15140" cy="18456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4156204" y="3258236"/>
                <a:ext cx="13712" cy="1895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763689" y="3670508"/>
                <a:ext cx="4484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t2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4216909" y="3222133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t1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4210569" y="4535789"/>
                <a:ext cx="64666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70C0"/>
                    </a:solidFill>
                    <a:ea typeface="+mn-ea"/>
                  </a:rPr>
                  <a:t>t4</a:t>
                </a:r>
                <a:endParaRPr lang="en-US" altLang="en-US" sz="1000" b="1" kern="0" dirty="0">
                  <a:solidFill>
                    <a:srgbClr val="0070C0"/>
                  </a:solidFill>
                  <a:ea typeface="+mn-ea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1854481" y="4226181"/>
                <a:ext cx="3772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FF0000"/>
                    </a:solidFill>
                    <a:ea typeface="+mn-ea"/>
                  </a:rPr>
                  <a:t>t3</a:t>
                </a:r>
                <a:endParaRPr lang="en-US" altLang="en-US" sz="1000" b="1" kern="0" dirty="0">
                  <a:solidFill>
                    <a:srgbClr val="FF0000"/>
                  </a:solidFill>
                  <a:ea typeface="+mn-ea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2330160" y="3395560"/>
                <a:ext cx="1828800" cy="3810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Content Placeholder 2"/>
              <p:cNvSpPr txBox="1">
                <a:spLocks/>
              </p:cNvSpPr>
              <p:nvPr/>
            </p:nvSpPr>
            <p:spPr bwMode="auto">
              <a:xfrm>
                <a:off x="2840605" y="4202196"/>
                <a:ext cx="812613" cy="2877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82440" tIns="41400" rIns="82440" bIns="41400"/>
              <a:lstStyle/>
              <a:p>
                <a:pPr marL="342900" indent="-342900" defTabSz="914400" eaLnBrk="1" fontAlgn="auto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100" kern="0" dirty="0">
                    <a:solidFill>
                      <a:srgbClr val="000000"/>
                    </a:solidFill>
                    <a:latin typeface="Times New Roman"/>
                    <a:ea typeface="+mn-ea"/>
                  </a:rPr>
                  <a:t>D</a:t>
                </a:r>
                <a:r>
                  <a:rPr lang="en-US" sz="1100" kern="0" dirty="0" smtClean="0">
                    <a:solidFill>
                      <a:srgbClr val="000000"/>
                    </a:solidFill>
                    <a:latin typeface="Times New Roman"/>
                    <a:ea typeface="+mn-ea"/>
                  </a:rPr>
                  <a:t>L NDP</a:t>
                </a:r>
                <a:endParaRPr lang="en-US" sz="1100" kern="0" dirty="0">
                  <a:solidFill>
                    <a:srgbClr val="000000"/>
                  </a:solidFill>
                  <a:latin typeface="Times New Roman"/>
                  <a:ea typeface="+mn-ea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2346530" y="4360252"/>
                <a:ext cx="1828800" cy="304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00750" y="3246235"/>
                <a:ext cx="1086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1200" kern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</a:rPr>
                  <a:t>UL MU NDP</a:t>
                </a:r>
              </a:p>
            </p:txBody>
          </p:sp>
          <p:sp>
            <p:nvSpPr>
              <p:cNvPr id="22" name="Line 5"/>
              <p:cNvSpPr>
                <a:spLocks noChangeShapeType="1"/>
              </p:cNvSpPr>
              <p:nvPr/>
            </p:nvSpPr>
            <p:spPr bwMode="auto">
              <a:xfrm>
                <a:off x="5920845" y="3272817"/>
                <a:ext cx="27425" cy="20044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200" kern="0" smtClean="0">
                  <a:solidFill>
                    <a:srgbClr val="000000"/>
                  </a:solidFill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2346530" y="4360260"/>
                <a:ext cx="3601740" cy="79392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4169917" y="3383550"/>
                <a:ext cx="1750928" cy="369263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25" name="Rectangle 11"/>
              <p:cNvSpPr>
                <a:spLocks noChangeArrowheads="1"/>
              </p:cNvSpPr>
              <p:nvPr/>
            </p:nvSpPr>
            <p:spPr bwMode="auto">
              <a:xfrm>
                <a:off x="6015659" y="3687762"/>
                <a:ext cx="479425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t5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6032101" y="5031073"/>
                <a:ext cx="36978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en-US" sz="1000" b="1" kern="0" dirty="0" smtClean="0">
                    <a:solidFill>
                      <a:srgbClr val="00B050"/>
                    </a:solidFill>
                    <a:ea typeface="+mn-ea"/>
                  </a:rPr>
                  <a:t>t6</a:t>
                </a:r>
                <a:endParaRPr lang="en-US" altLang="en-US" sz="1000" b="1" kern="0" dirty="0">
                  <a:solidFill>
                    <a:srgbClr val="00B050"/>
                  </a:solidFill>
                  <a:ea typeface="+mn-ea"/>
                </a:endParaRPr>
              </a:p>
            </p:txBody>
          </p:sp>
        </p:grp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559798" y="4346947"/>
            <a:ext cx="8245896" cy="132849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600" b="0" kern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The differential distance between the PSTA and the RSTA vs. the ISTA can now be calculated as [2]: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DD_PIR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t1)]*c =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[t6 – t3 – (t5 – (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t2-T_IR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))]*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c 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T_IR] * c 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Using T_IR = [(t4 – t1) – (t3 – t2)]/2</a:t>
            </a:r>
          </a:p>
          <a:p>
            <a:pPr lvl="1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We get: DD_PIR = [t6 – t5 – t3 </a:t>
            </a:r>
            <a:r>
              <a:rPr lang="en-US" sz="1400" kern="0" dirty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+</a:t>
            </a: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t2 - 0.5*t4 + 0.5*t1 + 0.5*t3 - 0.5*t2)]*c</a:t>
            </a:r>
          </a:p>
          <a:p>
            <a:pPr marL="457200" lvl="1" indent="0" defTabSz="914400">
              <a:buClrTx/>
              <a:buSzTx/>
              <a:buFontTx/>
              <a:buChar char="–"/>
            </a:pPr>
            <a:r>
              <a:rPr lang="en-US" sz="1400" kern="0" dirty="0" smtClean="0">
                <a:solidFill>
                  <a:srgbClr val="000000"/>
                </a:solidFill>
                <a:ea typeface="+mn-ea"/>
                <a:cs typeface="Times New Roman" panose="02020603050405020304" pitchFamily="18" charset="0"/>
              </a:rPr>
              <a:t>     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5936577"/>
            <a:ext cx="548579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DD_PIR = [t6 – t5 – 0.5*t3 + 0.5*t2 – 0.5*t4 + 0.5*t1]*c</a:t>
            </a:r>
            <a:endParaRPr lang="en-US" sz="1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76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30" y="764144"/>
            <a:ext cx="8195195" cy="493577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Calculations - ISTA, i.e. t4, PS-TOA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90270"/>
            <a:ext cx="7772400" cy="4947041"/>
          </a:xfrm>
        </p:spPr>
        <p:txBody>
          <a:bodyPr/>
          <a:lstStyle/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calculations: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 t4 is measured with PS-TOA. According to our earlier calculations, the distance between ISTA and RSTA is: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D_IR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[(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t2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t1)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t4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t3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)]/2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using PS-TOA for t4,</a:t>
            </a: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t4 will be too large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To make the above calculation work out the responder can compensate by can either 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t2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t3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Likewise the differential distance from PSTA to ISTA-RSTA pair is: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DD_PIR =  [t6-t5_1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-0.5*t3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0.5*t2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0.5*t4_1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+0.5*t1_1]*c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Again, when using PS-TOA for t4, t4 will be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large. Here to make this calculation work out, the responder can compensate by either </a:t>
            </a:r>
            <a:r>
              <a:rPr lang="en-US" sz="1400" b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t2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t3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the RSTA cannot adjust its reported time stamps, t2 and t3, such as to make both the D_IR and the DD_PIR calculations work out.  If t2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measured with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PS-TOA by the RSTA,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corresponding problem occurs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Need to report the correction to the PS-TOA separately!</a:t>
            </a:r>
            <a:endParaRPr lang="en-US" sz="1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hangingPunct="0">
              <a:spcBef>
                <a:spcPct val="20000"/>
              </a:spcBef>
              <a:buClrTx/>
              <a:buSzTx/>
              <a:buNone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rgbClr val="000000"/>
                </a:solidFill>
              </a:rPr>
              <a:pPr/>
              <a:t>11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25658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ISTAs Reporting PS-TOAs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79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652120" y="6473309"/>
            <a:ext cx="2806080" cy="36933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884725" y="897599"/>
            <a:ext cx="7756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Shift Based TOA Reporting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- ISTA reporting PS-TOA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43000" y="2300973"/>
            <a:ext cx="6568440" cy="3259667"/>
            <a:chOff x="661350" y="1959864"/>
            <a:chExt cx="6568440" cy="3259667"/>
          </a:xfrm>
        </p:grpSpPr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="" xmlns:a16="http://schemas.microsoft.com/office/drawing/2014/main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609306" y="2420298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630267" y="4236723"/>
              <a:ext cx="15995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1375089" y="1959864"/>
              <a:ext cx="18597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Correction to  PS-TOA calculated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89638" y="2806049"/>
              <a:ext cx="959339" cy="7037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630267" y="2099704"/>
              <a:ext cx="14861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496796" y="3538214"/>
              <a:ext cx="877169" cy="3784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61350" y="3276604"/>
              <a:ext cx="1835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and correction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3656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291" y="612207"/>
            <a:ext cx="7434232" cy="854481"/>
          </a:xfrm>
        </p:spPr>
        <p:txBody>
          <a:bodyPr/>
          <a:lstStyle/>
          <a:p>
            <a:r>
              <a:rPr lang="en-US" sz="2400" dirty="0" smtClean="0"/>
              <a:t>Passive Location Ranging with PS-TOA </a:t>
            </a:r>
            <a:br>
              <a:rPr lang="en-US" sz="2400" dirty="0" smtClean="0"/>
            </a:br>
            <a:r>
              <a:rPr lang="en-US" sz="2400" dirty="0" smtClean="0"/>
              <a:t>– ISTA reporting PS-TOA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0" y="394028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59" y="4771105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7559FA04-C66E-4A4A-9E7C-E90D94A092AB}"/>
              </a:ext>
            </a:extLst>
          </p:cNvPr>
          <p:cNvSpPr txBox="1"/>
          <p:nvPr/>
        </p:nvSpPr>
        <p:spPr>
          <a:xfrm>
            <a:off x="4552898" y="6093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3147417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083521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218" y="2334363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4222" y="2543047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:a16="http://schemas.microsoft.com/office/drawing/2014/main" xmlns="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84" y="3254727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:a16="http://schemas.microsoft.com/office/drawing/2014/main" xmlns="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116" y="2334723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640" y="2339096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515" y="2480717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9417" y="4875609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:a16="http://schemas.microsoft.com/office/drawing/2014/main" xmlns="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79" y="3237850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87" y="3033410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6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2928" y="3533007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4697" y="3614949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952" y="4347279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751" y="4401330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:a16="http://schemas.microsoft.com/office/drawing/2014/main" xmlns="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:a16="http://schemas.microsoft.com/office/drawing/2014/main" xmlns="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78" y="4985848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382" y="2338427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192" y="2518774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2937372" y="3160873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H="1" flipV="1">
            <a:off x="4098420" y="3160873"/>
            <a:ext cx="3397" cy="118640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437502" y="3153513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823" y="2326515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091" y="2339137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726" y="2519964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:a16="http://schemas.microsoft.com/office/drawing/2014/main" xmlns="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391" y="3533007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:a16="http://schemas.microsoft.com/office/drawing/2014/main" xmlns="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63" y="4356538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:a16="http://schemas.microsoft.com/office/drawing/2014/main" xmlns="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468" y="3664776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:a16="http://schemas.microsoft.com/office/drawing/2014/main" xmlns="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760" y="4514380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xmlns="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90" y="2329791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:a16="http://schemas.microsoft.com/office/drawing/2014/main" xmlns="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090" y="3284241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253" y="4136561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:a16="http://schemas.microsoft.com/office/drawing/2014/main" xmlns="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022" y="2418689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:a16="http://schemas.microsoft.com/office/drawing/2014/main" xmlns="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047" y="2331315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:a16="http://schemas.microsoft.com/office/drawing/2014/main" xmlns="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278" y="2357532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164" y="2442209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:a16="http://schemas.microsoft.com/office/drawing/2014/main" xmlns="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302" y="337829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:a16="http://schemas.microsoft.com/office/drawing/2014/main" xmlns="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635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:a16="http://schemas.microsoft.com/office/drawing/2014/main" xmlns="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880" y="2313781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:a16="http://schemas.microsoft.com/office/drawing/2014/main" xmlns="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369" y="2405758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:a16="http://schemas.microsoft.com/office/drawing/2014/main" xmlns="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5879" y="2470150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:a16="http://schemas.microsoft.com/office/drawing/2014/main" xmlns="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4465" y="4203666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6885550" y="4988796"/>
            <a:ext cx="1031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reports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PR-TOAs 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- Indicates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feedback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4025469" y="5105492"/>
            <a:ext cx="1092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starts computing the PS-TOA correction for the last ISTA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207543" y="3237850"/>
            <a:ext cx="364174" cy="1805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urved Down Arrow 6"/>
          <p:cNvSpPr/>
          <p:nvPr/>
        </p:nvSpPr>
        <p:spPr bwMode="auto">
          <a:xfrm>
            <a:off x="4228024" y="2003570"/>
            <a:ext cx="3618907" cy="297014"/>
          </a:xfrm>
          <a:prstGeom prst="curved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3829724" y="1507766"/>
            <a:ext cx="3252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Calculation of (last) ISTA’s PS-TOA correction and reporting in the Primus broadcast frame.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794367" y="5018516"/>
            <a:ext cx="780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RSTA reports corrections to the ISTAs’ PS-TOAs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5194218" y="5121032"/>
            <a:ext cx="88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measures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</p:txBody>
      </p:sp>
      <p:sp>
        <p:nvSpPr>
          <p:cNvPr id="2" name="Curved Up Arrow 1"/>
          <p:cNvSpPr/>
          <p:nvPr/>
        </p:nvSpPr>
        <p:spPr bwMode="auto">
          <a:xfrm>
            <a:off x="5764794" y="6047309"/>
            <a:ext cx="1544750" cy="24132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18" name="Straight Arrow Connector 17"/>
          <p:cNvCxnSpPr>
            <a:endCxn id="21" idx="1"/>
          </p:cNvCxnSpPr>
          <p:nvPr/>
        </p:nvCxnSpPr>
        <p:spPr bwMode="auto">
          <a:xfrm flipH="1" flipV="1">
            <a:off x="7983579" y="3296588"/>
            <a:ext cx="121226" cy="16892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654890" y="1046099"/>
            <a:ext cx="11356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frames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="" xmlns:a16="http://schemas.microsoft.com/office/drawing/2014/main" id="{83FAF085-D4E2-4D40-9D15-0CA6333052C2}"/>
              </a:ext>
            </a:extLst>
          </p:cNvPr>
          <p:cNvSpPr/>
          <p:nvPr/>
        </p:nvSpPr>
        <p:spPr bwMode="auto">
          <a:xfrm rot="5400000">
            <a:off x="8136324" y="1679822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8447858" y="5019711"/>
            <a:ext cx="653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ISTA 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8505572" y="3304159"/>
            <a:ext cx="151419" cy="16816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542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1082860" y="978436"/>
            <a:ext cx="705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PS-TOA Reporting in ISTA to ISTA Ranging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3116" y="5471598"/>
            <a:ext cx="8278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f an ISTA is reporting PS-TOAs, then it can still range with other ISTAs in the Passive Location Ranging exchange, as long as these other ISTAs are able to calculate the correction.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02435" y="1804826"/>
            <a:ext cx="7085106" cy="3363602"/>
            <a:chOff x="706735" y="2009599"/>
            <a:chExt cx="7085106" cy="3363602"/>
          </a:xfrm>
        </p:grpSpPr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088911" y="4753257"/>
              <a:ext cx="161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3848951" y="2009599"/>
              <a:ext cx="25608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correction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313755" y="3578895"/>
              <a:ext cx="14780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608689" y="3594136"/>
              <a:ext cx="744585" cy="2925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706735" y="3332526"/>
              <a:ext cx="19019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and correction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B77A3748-D66B-4480-952C-68E8E824ED37}"/>
                </a:ext>
              </a:extLst>
            </p:cNvPr>
            <p:cNvSpPr/>
            <p:nvPr/>
          </p:nvSpPr>
          <p:spPr bwMode="auto">
            <a:xfrm>
              <a:off x="3307298" y="3021257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232244" y="4654939"/>
              <a:ext cx="288032" cy="227616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0C30C389-87ED-4B2A-B8F3-F56D8C6F86E0}"/>
                </a:ext>
              </a:extLst>
            </p:cNvPr>
            <p:cNvSpPr txBox="1"/>
            <p:nvPr/>
          </p:nvSpPr>
          <p:spPr>
            <a:xfrm>
              <a:off x="3167747" y="2626074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="" xmlns:a16="http://schemas.microsoft.com/office/drawing/2014/main" id="{8FC16E1F-4074-4481-9D9C-643D28754B1E}"/>
                </a:ext>
              </a:extLst>
            </p:cNvPr>
            <p:cNvSpPr/>
            <p:nvPr/>
          </p:nvSpPr>
          <p:spPr bwMode="auto">
            <a:xfrm>
              <a:off x="3295867" y="467063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752124" y="3716822"/>
              <a:ext cx="1536305" cy="2893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22546" y="4823856"/>
              <a:ext cx="1115734" cy="715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69639" y="3412780"/>
              <a:ext cx="4918" cy="10803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01929" y="3391461"/>
              <a:ext cx="0" cy="11016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726029" y="3327719"/>
              <a:ext cx="1403345" cy="12397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660415" y="4398214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2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698870" y="3275986"/>
              <a:ext cx="1588790" cy="13134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88906" y="3412780"/>
              <a:ext cx="0" cy="11193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2666112" y="503464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186524" y="300965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98870" y="3134650"/>
              <a:ext cx="1383013" cy="54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589961" y="2956726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 1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390376" y="2514255"/>
              <a:ext cx="37325" cy="4845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6053441" y="2484184"/>
              <a:ext cx="16170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correction calculated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46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ISTA PS-TOA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106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Enables simple design of passive location ISTAs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Simplifies immediate feedback for ISTAs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PS-TOA more or less already calculated in the PHY - </a:t>
            </a:r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mmediate ISTA feedback greatly simplified</a:t>
            </a:r>
            <a:r>
              <a:rPr lang="en-US" dirty="0" smtClean="0"/>
              <a:t>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</a:t>
            </a:r>
            <a:r>
              <a:rPr lang="en-US" b="0" dirty="0" smtClean="0"/>
              <a:t> ‘powerful enough’ RSTA would be capable to immediately turn around and broadcast the corrections to the ISTAs’ PS-TOAs – </a:t>
            </a:r>
            <a:r>
              <a:rPr lang="en-US" dirty="0" smtClean="0">
                <a:solidFill>
                  <a:srgbClr val="FF0000"/>
                </a:solidFill>
              </a:rPr>
              <a:t>Enables immediate feedback of all time-stamps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Also enables ISTA to ISTA ranging with PS-TOA reporting.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STA Reporting PS-TOAs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12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i="1" smtClean="0">
                <a:solidFill>
                  <a:srgbClr val="000000"/>
                </a:solidFill>
                <a:ea typeface="MS Gothic"/>
              </a:rPr>
              <a:t>Erik Lindskog, Samsung</a:t>
            </a:r>
            <a:endParaRPr lang="en-GB" i="1" dirty="0">
              <a:solidFill>
                <a:srgbClr val="000000"/>
              </a:solidFill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ea typeface="MS Gothic"/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  <a:ea typeface="MS Gothic"/>
              </a:rPr>
              <a:pPr>
                <a:defRPr/>
              </a:pPr>
              <a:t>18</a:t>
            </a:fld>
            <a:endParaRPr lang="en-GB">
              <a:solidFill>
                <a:srgbClr val="000000"/>
              </a:solidFill>
              <a:ea typeface="MS Gothic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997158" y="936144"/>
            <a:ext cx="7586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Passive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Location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with Phase Shift Based TOA Reporting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- RSTA reporting PS-TOA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86806" y="1941145"/>
            <a:ext cx="6685595" cy="3421607"/>
            <a:chOff x="808901" y="1797924"/>
            <a:chExt cx="6685595" cy="3421607"/>
          </a:xfrm>
        </p:grpSpPr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B77A3748-D66B-4480-952C-68E8E824ED37}"/>
                </a:ext>
              </a:extLst>
            </p:cNvPr>
            <p:cNvSpPr/>
            <p:nvPr/>
          </p:nvSpPr>
          <p:spPr bwMode="auto">
            <a:xfrm>
              <a:off x="3402818" y="24473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8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326995" y="3824337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0C30C389-87ED-4B2A-B8F3-F56D8C6F86E0}"/>
                </a:ext>
              </a:extLst>
            </p:cNvPr>
            <p:cNvSpPr txBox="1"/>
            <p:nvPr/>
          </p:nvSpPr>
          <p:spPr>
            <a:xfrm>
              <a:off x="3263267" y="2052197"/>
              <a:ext cx="7144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53" name="Star: 5 Points 52">
              <a:extLst>
                <a:ext uri="{FF2B5EF4-FFF2-40B4-BE49-F238E27FC236}">
                  <a16:creationId xmlns="" xmlns:a16="http://schemas.microsoft.com/office/drawing/2014/main" id="{8FC16E1F-4074-4481-9D9C-643D28754B1E}"/>
                </a:ext>
              </a:extLst>
            </p:cNvPr>
            <p:cNvSpPr/>
            <p:nvPr/>
          </p:nvSpPr>
          <p:spPr bwMode="auto">
            <a:xfrm>
              <a:off x="3016740" y="4438840"/>
              <a:ext cx="386078" cy="320762"/>
            </a:xfrm>
            <a:prstGeom prst="star5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>
              <a:off x="4989714" y="2715035"/>
              <a:ext cx="834680" cy="5949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18452" y="4010709"/>
              <a:ext cx="1741987" cy="5118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64503" y="2766422"/>
              <a:ext cx="1495936" cy="10791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69461" y="2972774"/>
              <a:ext cx="1387081" cy="10294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="" xmlns:a16="http://schemas.microsoft.com/office/drawing/2014/main" id="{A3E41E96-B291-4463-B214-FAB21DBBFC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35445" y="2792041"/>
              <a:ext cx="441713" cy="162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3972818" y="1797924"/>
              <a:ext cx="16928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Measures PS-TOA 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755935" y="3824337"/>
              <a:ext cx="9383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ISTA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977693" y="2735412"/>
              <a:ext cx="1349302" cy="9399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221572" y="2860096"/>
              <a:ext cx="343518" cy="1431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5881770" y="2390751"/>
              <a:ext cx="16127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reported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2117022" y="4880977"/>
              <a:ext cx="22091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Passive Station (PSTA)</a:t>
              </a:r>
              <a:endParaRPr lang="en-US" sz="1600" b="1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>
              <a:stCxn id="35" idx="3"/>
            </p:cNvCxnSpPr>
            <p:nvPr/>
          </p:nvCxnSpPr>
          <p:spPr bwMode="auto">
            <a:xfrm>
              <a:off x="2780288" y="3405805"/>
              <a:ext cx="527826" cy="1085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808901" y="3144195"/>
              <a:ext cx="1971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PS-TOA and correction broadcasted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="" xmlns:a16="http://schemas.microsoft.com/office/drawing/2014/main" id="{E051DCB4-D9EE-4751-A840-2728CA5AFB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850310" y="3136575"/>
              <a:ext cx="1113003" cy="8209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9B3BF8D7-912A-488F-B562-E652878E96B2}"/>
                </a:ext>
              </a:extLst>
            </p:cNvPr>
            <p:cNvSpPr txBox="1"/>
            <p:nvPr/>
          </p:nvSpPr>
          <p:spPr>
            <a:xfrm>
              <a:off x="4389445" y="4488811"/>
              <a:ext cx="19399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Correction PS-TOA reported </a:t>
              </a:r>
              <a:endPara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="" xmlns:a16="http://schemas.microsoft.com/office/drawing/2014/main" id="{E21167A8-DC7C-483D-B6C8-B1E6565F2E56}"/>
                </a:ext>
              </a:extLst>
            </p:cNvPr>
            <p:cNvCxnSpPr/>
            <p:nvPr/>
          </p:nvCxnSpPr>
          <p:spPr bwMode="auto">
            <a:xfrm flipH="1" flipV="1">
              <a:off x="4389445" y="3683786"/>
              <a:ext cx="329474" cy="7081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9B3BF8D7-912A-488F-B562-E652878E96B2}"/>
              </a:ext>
            </a:extLst>
          </p:cNvPr>
          <p:cNvSpPr txBox="1"/>
          <p:nvPr/>
        </p:nvSpPr>
        <p:spPr>
          <a:xfrm>
            <a:off x="6865940" y="3886624"/>
            <a:ext cx="181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Correction to PS-TOA calculated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531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043" y="802960"/>
            <a:ext cx="7259328" cy="854481"/>
          </a:xfrm>
        </p:spPr>
        <p:txBody>
          <a:bodyPr/>
          <a:lstStyle/>
          <a:p>
            <a:r>
              <a:rPr lang="en-US" sz="2400" dirty="0" smtClean="0"/>
              <a:t>Passive Location Ranging with PS-TOA </a:t>
            </a:r>
            <a:br>
              <a:rPr lang="en-US" sz="2400" dirty="0" smtClean="0"/>
            </a:br>
            <a:r>
              <a:rPr lang="en-US" sz="2400" dirty="0" smtClean="0"/>
              <a:t>– RSTA reporting PS-TOA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="" xmlns:a16="http://schemas.microsoft.com/office/drawing/2014/main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2841034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="" xmlns:a16="http://schemas.microsoft.com/office/drawing/2014/main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3777138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="" xmlns:a16="http://schemas.microsoft.com/office/drawing/2014/main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296" y="2027980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="" xmlns:a16="http://schemas.microsoft.com/office/drawing/2014/main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300" y="2236664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="" xmlns:a16="http://schemas.microsoft.com/office/drawing/2014/main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62" y="2948344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="" xmlns:a16="http://schemas.microsoft.com/office/drawing/2014/main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194" y="2028340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="" xmlns:a16="http://schemas.microsoft.com/office/drawing/2014/main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718" y="2032713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="" xmlns:a16="http://schemas.microsoft.com/office/drawing/2014/main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593" y="2174334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="" xmlns:a16="http://schemas.microsoft.com/office/drawing/2014/main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4569226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="" xmlns:a16="http://schemas.microsoft.com/office/drawing/2014/main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7" y="2931467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="" xmlns:a16="http://schemas.microsoft.com/office/drawing/2014/main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988" y="2286877"/>
            <a:ext cx="6785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6" y="3419769"/>
            <a:ext cx="7200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="" xmlns:a16="http://schemas.microsoft.com/office/drawing/2014/main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7" y="4245759"/>
            <a:ext cx="7963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2</a:t>
            </a:r>
          </a:p>
        </p:txBody>
      </p:sp>
      <p:sp>
        <p:nvSpPr>
          <p:cNvPr id="26" name="Rectangle 132">
            <a:extLst>
              <a:ext uri="{FF2B5EF4-FFF2-40B4-BE49-F238E27FC236}">
                <a16:creationId xmlns="" xmlns:a16="http://schemas.microsoft.com/office/drawing/2014/main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006" y="3226624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="" xmlns:a16="http://schemas.microsoft.com/office/drawing/2014/main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775" y="3308566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="" xmlns:a16="http://schemas.microsoft.com/office/drawing/2014/main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30" y="4040896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="" xmlns:a16="http://schemas.microsoft.com/office/drawing/2014/main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829" y="4094947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="" xmlns:a16="http://schemas.microsoft.com/office/drawing/2014/main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="" xmlns:a16="http://schemas.microsoft.com/office/drawing/2014/main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="" xmlns:a16="http://schemas.microsoft.com/office/drawing/2014/main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460" y="2032044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="" xmlns:a16="http://schemas.microsoft.com/office/drawing/2014/main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70" y="2212391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3066450" y="2854490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2838256"/>
            <a:ext cx="31560" cy="12026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105343" cy="93587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="" xmlns:a16="http://schemas.microsoft.com/office/drawing/2014/main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3901" y="2020132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="" xmlns:a16="http://schemas.microsoft.com/office/drawing/2014/main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69" y="2032754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="" xmlns:a16="http://schemas.microsoft.com/office/drawing/2014/main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804" y="2213581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="" xmlns:a16="http://schemas.microsoft.com/office/drawing/2014/main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69" y="3226624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="" xmlns:a16="http://schemas.microsoft.com/office/drawing/2014/main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341" y="4050155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="" xmlns:a16="http://schemas.microsoft.com/office/drawing/2014/main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546" y="3358393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="" xmlns:a16="http://schemas.microsoft.com/office/drawing/2014/main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838" y="4207997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="" xmlns:a16="http://schemas.microsoft.com/office/drawing/2014/main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768" y="2023408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="" xmlns:a16="http://schemas.microsoft.com/office/drawing/2014/main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68" y="2977858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0" name="Rectangle 52">
            <a:extLst>
              <a:ext uri="{FF2B5EF4-FFF2-40B4-BE49-F238E27FC236}">
                <a16:creationId xmlns="" xmlns:a16="http://schemas.microsoft.com/office/drawing/2014/main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331" y="3830178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="" xmlns:a16="http://schemas.microsoft.com/office/drawing/2014/main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100" y="2112306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="" xmlns:a16="http://schemas.microsoft.com/office/drawing/2014/main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125" y="2024932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="" xmlns:a16="http://schemas.microsoft.com/office/drawing/2014/main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356" y="2051149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="" xmlns:a16="http://schemas.microsoft.com/office/drawing/2014/main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242" y="2135826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="" xmlns:a16="http://schemas.microsoft.com/office/drawing/2014/main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380" y="307191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="" xmlns:a16="http://schemas.microsoft.com/office/drawing/2014/main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713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="" xmlns:a16="http://schemas.microsoft.com/office/drawing/2014/main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958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="" xmlns:a16="http://schemas.microsoft.com/office/drawing/2014/main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447" y="2099375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="" xmlns:a16="http://schemas.microsoft.com/office/drawing/2014/main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957" y="2163767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="" xmlns:a16="http://schemas.microsoft.com/office/drawing/2014/main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543" y="389728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="" xmlns:a16="http://schemas.microsoft.com/office/drawing/2014/main" id="{83FAF085-D4E2-4D40-9D15-0CA6333052C2}"/>
              </a:ext>
            </a:extLst>
          </p:cNvPr>
          <p:cNvSpPr/>
          <p:nvPr/>
        </p:nvSpPr>
        <p:spPr bwMode="auto">
          <a:xfrm rot="5400000">
            <a:off x="8269136" y="1354288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631741" y="723580"/>
            <a:ext cx="136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Primus and Secundus LCI/LMR </a:t>
            </a: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broadcasting frames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7559FA04-C66E-4A4A-9E7C-E90D94A092AB}"/>
              </a:ext>
            </a:extLst>
          </p:cNvPr>
          <p:cNvSpPr txBox="1"/>
          <p:nvPr/>
        </p:nvSpPr>
        <p:spPr>
          <a:xfrm>
            <a:off x="4615383" y="58292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4694270" y="5199832"/>
            <a:ext cx="1687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ISTAs calculates the corrections to the RSTA’s s PS-TOAs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5661749" y="2929651"/>
            <a:ext cx="1119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R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STA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PS-TOAs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- Indicate PS-TOA feedback  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7856713" y="5033094"/>
            <a:ext cx="6640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Broad-cast of RSTA  TODs and PS-TOAs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58" name="Straight Arrow Connector 57"/>
          <p:cNvCxnSpPr>
            <a:endCxn id="21" idx="1"/>
          </p:cNvCxnSpPr>
          <p:nvPr/>
        </p:nvCxnSpPr>
        <p:spPr bwMode="auto">
          <a:xfrm flipV="1">
            <a:off x="8112657" y="2990205"/>
            <a:ext cx="0" cy="19277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 flipH="1" flipV="1">
            <a:off x="8634334" y="2990242"/>
            <a:ext cx="26237" cy="1898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Curved Up Arrow 58"/>
          <p:cNvSpPr/>
          <p:nvPr/>
        </p:nvSpPr>
        <p:spPr bwMode="auto">
          <a:xfrm>
            <a:off x="5625991" y="4748085"/>
            <a:ext cx="1802096" cy="220548"/>
          </a:xfrm>
          <a:prstGeom prst="curved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5421540" y="4824972"/>
            <a:ext cx="135238" cy="2873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8451160" y="5014203"/>
            <a:ext cx="6536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Re-broad-casting ISTA the LMR reports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1F07F36B-A5EE-4F99-8481-5CE15544FB0E}"/>
              </a:ext>
            </a:extLst>
          </p:cNvPr>
          <p:cNvSpPr txBox="1"/>
          <p:nvPr/>
        </p:nvSpPr>
        <p:spPr>
          <a:xfrm>
            <a:off x="6934200" y="5189931"/>
            <a:ext cx="947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 PS-TOA corrections reported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7463989" y="4696417"/>
            <a:ext cx="67031" cy="4158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065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CIDs addressed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25908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submission addresses the </a:t>
            </a:r>
            <a:r>
              <a:rPr lang="en-US" dirty="0" err="1">
                <a:solidFill>
                  <a:schemeClr val="tx1"/>
                </a:solidFill>
              </a:rPr>
              <a:t>TGaz</a:t>
            </a:r>
            <a:r>
              <a:rPr lang="en-US" dirty="0">
                <a:solidFill>
                  <a:schemeClr val="tx1"/>
                </a:solidFill>
              </a:rPr>
              <a:t> LB 240 CIDs 1515, 1557 and </a:t>
            </a:r>
            <a:r>
              <a:rPr lang="en-US" dirty="0" smtClean="0">
                <a:solidFill>
                  <a:schemeClr val="tx1"/>
                </a:solidFill>
              </a:rPr>
              <a:t>1563.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836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STA PS-TOA Reporting Benefits in Passive Location Ranging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Offloads RSTA processing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Makes use of possibly available processing resources at the ISTAs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F122555B-E558-466E-8574-043BF9D9A5F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1880" y="2924944"/>
            <a:ext cx="259228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Straw Poll</a:t>
            </a:r>
            <a:endParaRPr lang="en-US" sz="40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46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665" y="1773873"/>
            <a:ext cx="7770813" cy="41132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</a:t>
            </a:r>
            <a:r>
              <a:rPr lang="en-US" dirty="0"/>
              <a:t>to add a bit to ‘Passive Location Ranging’ time-stamp stamp </a:t>
            </a:r>
            <a:r>
              <a:rPr lang="en-US" dirty="0" smtClean="0"/>
              <a:t>type to get two </a:t>
            </a:r>
            <a:r>
              <a:rPr lang="en-US" dirty="0"/>
              <a:t>new </a:t>
            </a:r>
            <a:r>
              <a:rPr lang="en-US" dirty="0" smtClean="0"/>
              <a:t>time-stamp types: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PS-TOA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Correction </a:t>
            </a:r>
            <a:r>
              <a:rPr lang="en-US" dirty="0"/>
              <a:t>to peer </a:t>
            </a:r>
            <a:r>
              <a:rPr lang="en-US" dirty="0" smtClean="0"/>
              <a:t>PS-TOA </a:t>
            </a:r>
            <a:r>
              <a:rPr lang="en-US" dirty="0"/>
              <a:t>time </a:t>
            </a:r>
            <a:r>
              <a:rPr lang="en-US" dirty="0" smtClean="0"/>
              <a:t>stamp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s shown in slides 5-7, and use it to report PS-TOAs and corrections to peer PS-TOAs?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</a:t>
            </a:r>
            <a:r>
              <a:rPr lang="en-US" dirty="0"/>
              <a:t>:		N:		A: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B7AD766-9131-471E-B984-B73AB3528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836F5FE-2173-4D87-9ECD-2C18466C4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[1] “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Location”, IEEE 802.11-17/0417r0.</a:t>
            </a:r>
          </a:p>
          <a:p>
            <a:pPr marL="0" indent="0">
              <a:buNone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“CIDs 46,47,48 Regarding Fine Timing Measurement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 11-12/1249r4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 </a:t>
            </a:r>
            <a:r>
              <a:rPr lang="en-US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Aldana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(Qualcomm) et al.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61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idx="11"/>
          </p:nvPr>
        </p:nvSpPr>
        <p:spPr>
          <a:xfrm>
            <a:off x="4902371" y="6582086"/>
            <a:ext cx="3960440" cy="151778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Erik Lindskog, Samsung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>
                <a:solidFill>
                  <a:srgbClr val="000000"/>
                </a:solidFill>
              </a:rPr>
              <a:t>Slide </a:t>
            </a:r>
            <a:fld id="{180A7CBB-D779-47FF-8121-3D1EAC5BC8AA}" type="slidenum">
              <a:rPr lang="en-GB" altLang="en-US">
                <a:solidFill>
                  <a:srgbClr val="000000"/>
                </a:solidFill>
              </a:rPr>
              <a:pPr/>
              <a:t>24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2963068" y="3200400"/>
            <a:ext cx="3292475" cy="719138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8981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2860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 now have the option to use phase shift based TOA reporting in TB Ranging.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 is no reason why we should not also enable this for the Passive Location Ranging case.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What is needed is some enabling in the time-stamp reporting.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8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924944"/>
            <a:ext cx="53285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Proposed Protocol Addition: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4988" y="4191000"/>
            <a:ext cx="1066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1 bit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40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30428" cy="654968"/>
          </a:xfrm>
        </p:spPr>
        <p:txBody>
          <a:bodyPr/>
          <a:lstStyle/>
          <a:p>
            <a:r>
              <a:rPr lang="en-US" dirty="0"/>
              <a:t>Passive Location </a:t>
            </a:r>
            <a:r>
              <a:rPr lang="en-US" dirty="0" smtClean="0"/>
              <a:t>ISTA </a:t>
            </a:r>
            <a:r>
              <a:rPr lang="en-US" dirty="0"/>
              <a:t>to R</a:t>
            </a:r>
            <a:r>
              <a:rPr lang="en-US" dirty="0" smtClean="0"/>
              <a:t>STA </a:t>
            </a:r>
            <a:r>
              <a:rPr lang="en-US" dirty="0"/>
              <a:t>LMR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8506"/>
            <a:ext cx="77724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‘ISTA Passive Location Measurement Report Element’: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Dialog Token, CFO </a:t>
            </a:r>
            <a:r>
              <a:rPr lang="en-US" dirty="0"/>
              <a:t>to </a:t>
            </a:r>
            <a:r>
              <a:rPr lang="en-US" dirty="0" smtClean="0"/>
              <a:t>Responder, N Time Stamps, etc.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</a:t>
            </a:r>
            <a:r>
              <a:rPr lang="en-US" dirty="0" smtClean="0"/>
              <a:t>time-stamp – ‘Time </a:t>
            </a:r>
            <a:r>
              <a:rPr lang="en-US" dirty="0"/>
              <a:t>Stamp Measurement Report </a:t>
            </a:r>
            <a:r>
              <a:rPr lang="en-US" dirty="0" smtClean="0"/>
              <a:t>field’: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Type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Correction to peer STA PS-TOA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Time-Stamp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Time-Stamp 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RID (of transmitter)</a:t>
            </a:r>
          </a:p>
          <a:p>
            <a:pPr marL="800100" lvl="2" indent="0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41794" y="4223321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0309" y="4321460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two new types.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35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18648" cy="798984"/>
          </a:xfrm>
        </p:spPr>
        <p:txBody>
          <a:bodyPr/>
          <a:lstStyle/>
          <a:p>
            <a:r>
              <a:rPr lang="en-US" sz="2800" dirty="0" smtClean="0"/>
              <a:t>Primus RSTA Broadcast </a:t>
            </a:r>
            <a:r>
              <a:rPr lang="en-US" sz="2800" dirty="0"/>
              <a:t>F</a:t>
            </a:r>
            <a:r>
              <a:rPr lang="en-US" sz="2800" dirty="0" smtClean="0"/>
              <a:t>rame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0227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LCI </a:t>
            </a:r>
            <a:r>
              <a:rPr lang="en-US" dirty="0" smtClean="0"/>
              <a:t>table, optional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Passive Location </a:t>
            </a:r>
            <a:r>
              <a:rPr lang="en-US" dirty="0" smtClean="0"/>
              <a:t>LMR: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Correction </a:t>
            </a:r>
            <a:r>
              <a:rPr lang="en-US" dirty="0">
                <a:solidFill>
                  <a:srgbClr val="FF0000"/>
                </a:solidFill>
              </a:rPr>
              <a:t>to peer STA </a:t>
            </a:r>
            <a:r>
              <a:rPr lang="en-US" dirty="0" smtClean="0">
                <a:solidFill>
                  <a:srgbClr val="FF0000"/>
                </a:solidFill>
              </a:rPr>
              <a:t>PS-TOA</a:t>
            </a:r>
            <a:endParaRPr lang="en-US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dirty="0"/>
              <a:t>RID (of transmitter</a:t>
            </a:r>
            <a:r>
              <a:rPr lang="en-US" dirty="0" smtClean="0"/>
              <a:t>)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126127" y="4027970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7919" y="4126109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two new types.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8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90656" cy="732706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Secundus </a:t>
            </a:r>
            <a:r>
              <a:rPr lang="en-US" sz="2800" dirty="0">
                <a:solidFill>
                  <a:srgbClr val="000000"/>
                </a:solidFill>
              </a:rPr>
              <a:t>RSTA </a:t>
            </a:r>
            <a:r>
              <a:rPr lang="en-US" sz="2800" dirty="0" smtClean="0">
                <a:solidFill>
                  <a:srgbClr val="000000"/>
                </a:solidFill>
              </a:rPr>
              <a:t>Broadcast Frame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19169"/>
            <a:ext cx="7772400" cy="49685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Per </a:t>
            </a:r>
            <a:r>
              <a:rPr lang="en-US" sz="2000" dirty="0" smtClean="0"/>
              <a:t>I</a:t>
            </a:r>
            <a:r>
              <a:rPr lang="en-US" sz="2000" dirty="0"/>
              <a:t>STA - ‘ISTA Passive Location Measurement Report Element</a:t>
            </a:r>
            <a:r>
              <a:rPr lang="en-US" sz="2000" dirty="0" smtClean="0"/>
              <a:t>’: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Dialog Token, CFO to Responder, N Time Stamps,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Per time-stamp – ‘Time Stamp Measurement Report field’: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Type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TOD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PS-TOA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Correction </a:t>
            </a:r>
            <a:r>
              <a:rPr lang="en-US" sz="1400" dirty="0">
                <a:solidFill>
                  <a:srgbClr val="FF0000"/>
                </a:solidFill>
              </a:rPr>
              <a:t>to peer STA </a:t>
            </a:r>
            <a:r>
              <a:rPr lang="en-US" sz="1400" dirty="0" smtClean="0">
                <a:solidFill>
                  <a:srgbClr val="FF0000"/>
                </a:solidFill>
              </a:rPr>
              <a:t>PS-TOA</a:t>
            </a:r>
            <a:endParaRPr lang="en-US" sz="1400" dirty="0">
              <a:solidFill>
                <a:srgbClr val="FF0000"/>
              </a:solidFill>
            </a:endParaRP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Valid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Time-Stamp Error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RID (of transmitter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="" xmlns:a16="http://schemas.microsoft.com/office/drawing/2014/main" id="{C422E282-48DB-4579-BEC1-A7E44E6B42D6}"/>
              </a:ext>
            </a:extLst>
          </p:cNvPr>
          <p:cNvSpPr/>
          <p:nvPr/>
        </p:nvSpPr>
        <p:spPr bwMode="auto">
          <a:xfrm>
            <a:off x="8314552" y="2420888"/>
            <a:ext cx="361904" cy="3476600"/>
          </a:xfrm>
          <a:prstGeom prst="rightBrac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7D2EF31-DEC3-43BB-BFCC-C0E70307DFC3}"/>
              </a:ext>
            </a:extLst>
          </p:cNvPr>
          <p:cNvSpPr txBox="1"/>
          <p:nvPr/>
        </p:nvSpPr>
        <p:spPr>
          <a:xfrm>
            <a:off x="3189710" y="5934014"/>
            <a:ext cx="5844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Copy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ea typeface="+mn-ea"/>
              </a:rPr>
              <a:t>of the LMR report from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ea typeface="+mn-ea"/>
              </a:rPr>
              <a:t>each ISTA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="" xmlns:a16="http://schemas.microsoft.com/office/drawing/2014/main" id="{EA2685C4-F4F4-45C5-B5C2-A58A633E195F}"/>
              </a:ext>
            </a:extLst>
          </p:cNvPr>
          <p:cNvSpPr/>
          <p:nvPr/>
        </p:nvSpPr>
        <p:spPr bwMode="auto">
          <a:xfrm rot="16200000">
            <a:off x="7477694" y="4537147"/>
            <a:ext cx="2736304" cy="375993"/>
          </a:xfrm>
          <a:prstGeom prst="curvedUpArrow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Right Brace 8"/>
          <p:cNvSpPr/>
          <p:nvPr/>
        </p:nvSpPr>
        <p:spPr bwMode="auto">
          <a:xfrm>
            <a:off x="5033729" y="3829797"/>
            <a:ext cx="216024" cy="504056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9753" y="3949556"/>
            <a:ext cx="2779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  <a:ea typeface="+mn-ea"/>
              </a:rPr>
              <a:t>Add a bit to add two new types.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191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35C880F8-9C7D-4760-B738-53F7D567743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780928"/>
            <a:ext cx="426929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Range and DTOA Calculations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12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91" y="763511"/>
            <a:ext cx="7772400" cy="79301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 to RSTA Range Calculations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Erik Lindskog, Samsung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Slide </a:t>
            </a:r>
            <a:fld id="{06B781AF-4CCF-49B0-A572-DE54FBE5D942}" type="slidenum">
              <a:rPr lang="en-GB" smtClean="0">
                <a:solidFill>
                  <a:srgbClr val="000000"/>
                </a:solidFill>
              </a:rPr>
              <a:pPr/>
              <a:t>9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99792" y="1772816"/>
            <a:ext cx="3639138" cy="2713978"/>
            <a:chOff x="1416973" y="2225911"/>
            <a:chExt cx="3639138" cy="2713978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2051720" y="2690680"/>
              <a:ext cx="63729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RSTA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3856923" y="2684216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b="1" kern="0" dirty="0" smtClean="0">
                  <a:solidFill>
                    <a:srgbClr val="000000"/>
                  </a:solidFill>
                  <a:ea typeface="+mn-ea"/>
                </a:rPr>
                <a:t>ISTA</a:t>
              </a:r>
              <a:endParaRPr lang="en-US" altLang="en-US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333256" y="3118207"/>
              <a:ext cx="17771" cy="18216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4156205" y="3142300"/>
              <a:ext cx="24925" cy="1726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873127" y="3551587"/>
              <a:ext cx="35718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t2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37975" y="3147850"/>
              <a:ext cx="341904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t1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283968" y="4377370"/>
              <a:ext cx="35025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t4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898591" y="4032274"/>
              <a:ext cx="3872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1000" b="1" kern="0" dirty="0" smtClean="0">
                  <a:solidFill>
                    <a:srgbClr val="000000"/>
                  </a:solidFill>
                  <a:ea typeface="+mn-ea"/>
                </a:rPr>
                <a:t>t3</a:t>
              </a:r>
              <a:endParaRPr lang="en-US" altLang="en-US" sz="1000" b="1" kern="0" dirty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V="1">
              <a:off x="2322142" y="3336911"/>
              <a:ext cx="1828800" cy="381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 bwMode="auto">
            <a:xfrm>
              <a:off x="2967339" y="4042587"/>
              <a:ext cx="693801" cy="2221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indent="-342900" defTabSz="914400" eaLnBrk="1" fontAlgn="auto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latin typeface="Times New Roman"/>
                  <a:ea typeface="+mn-ea"/>
                </a:rPr>
                <a:t>DL NDP</a:t>
              </a:r>
              <a:endParaRPr lang="en-US" sz="1100" kern="0" dirty="0">
                <a:solidFill>
                  <a:srgbClr val="000000"/>
                </a:solidFill>
                <a:latin typeface="Times New Roman"/>
                <a:ea typeface="+mn-ea"/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333256" y="4122515"/>
              <a:ext cx="1822949" cy="363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07808" y="3010564"/>
              <a:ext cx="7733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UL NDP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6973" y="2225911"/>
              <a:ext cx="36391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400" b="1" kern="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</a:rPr>
                <a:t>Ranging NDP transmissions and time stamps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>
          <a:xfrm>
            <a:off x="796191" y="4740742"/>
            <a:ext cx="7772400" cy="9663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sz="1800" b="0" kern="0" dirty="0" smtClean="0">
                <a:solidFill>
                  <a:srgbClr val="000000"/>
                </a:solidFill>
              </a:rPr>
              <a:t>The differential distance from the ISTA to the RSTA can then be calculated as [1]:</a:t>
            </a:r>
          </a:p>
          <a:p>
            <a:pPr marL="0" indent="0" defTabSz="914400">
              <a:buClrTx/>
              <a:buSzTx/>
              <a:buFontTx/>
              <a:buNone/>
            </a:pPr>
            <a:endParaRPr lang="en-US" sz="1800" b="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endParaRPr lang="en-US" sz="1400" kern="0" dirty="0">
              <a:solidFill>
                <a:srgbClr val="000000"/>
              </a:solidFill>
            </a:endParaRPr>
          </a:p>
          <a:p>
            <a:pPr marL="0" indent="0" defTabSz="914400">
              <a:buClrTx/>
              <a:buSzTx/>
              <a:buFontTx/>
              <a:buNone/>
            </a:pPr>
            <a:r>
              <a:rPr lang="en-US" sz="1400" b="0" kern="0" dirty="0" smtClean="0">
                <a:solidFill>
                  <a:srgbClr val="000000"/>
                </a:solidFill>
              </a:rPr>
              <a:t>,where the time stamps are as shown above and c is the speed of light.</a:t>
            </a:r>
            <a:endParaRPr lang="en-US" sz="1400" b="0" kern="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5265" y="5195457"/>
            <a:ext cx="330411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D_IR = [(t2 - t1) + (t4 – t3)]/2 * c</a:t>
            </a:r>
          </a:p>
        </p:txBody>
      </p:sp>
    </p:spTree>
    <p:extLst>
      <p:ext uri="{BB962C8B-B14F-4D97-AF65-F5344CB8AC3E}">
        <p14:creationId xmlns:p14="http://schemas.microsoft.com/office/powerpoint/2010/main" val="143931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12518</TotalTime>
  <Words>1354</Words>
  <Application>Microsoft Office PowerPoint</Application>
  <PresentationFormat>On-screen Show (4:3)</PresentationFormat>
  <Paragraphs>316</Paragraphs>
  <Slides>24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Phase Shift Based TOA Reporting in Passive Location Ranging</vt:lpstr>
      <vt:lpstr>CIDs addressed</vt:lpstr>
      <vt:lpstr>Background</vt:lpstr>
      <vt:lpstr>PowerPoint Presentation</vt:lpstr>
      <vt:lpstr>Passive Location ISTA to RSTA LMR</vt:lpstr>
      <vt:lpstr>Primus RSTA Broadcast Frame </vt:lpstr>
      <vt:lpstr>Secundus RSTA Broadcast Frame </vt:lpstr>
      <vt:lpstr>PowerPoint Presentation</vt:lpstr>
      <vt:lpstr>ISTA to RSTA Range Calculations</vt:lpstr>
      <vt:lpstr>Propagation paths and time stamps </vt:lpstr>
      <vt:lpstr>Distance Calculations - ISTA, i.e. t4, PS-TOA</vt:lpstr>
      <vt:lpstr>PowerPoint Presentation</vt:lpstr>
      <vt:lpstr>PowerPoint Presentation</vt:lpstr>
      <vt:lpstr>Passive Location Ranging with PS-TOA  – ISTA reporting PS-TOA</vt:lpstr>
      <vt:lpstr>PowerPoint Presentation</vt:lpstr>
      <vt:lpstr>ISTA PS-TOA Reporting Benefits in Passive Location Ranging</vt:lpstr>
      <vt:lpstr>PowerPoint Presentation</vt:lpstr>
      <vt:lpstr>PowerPoint Presentation</vt:lpstr>
      <vt:lpstr>Passive Location Ranging with PS-TOA  – RSTA reporting PS-TOA</vt:lpstr>
      <vt:lpstr>RSTA PS-TOA Reporting Benefits in Passive Location Ranging</vt:lpstr>
      <vt:lpstr>PowerPoint Presentation</vt:lpstr>
      <vt:lpstr>Straw Poll</vt:lpstr>
      <vt:lpstr>References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RTT Location Using Anchor Stations and Client Cooperation</dc:title>
  <dc:creator>Erik Lindskog, Naveen Kakani, Ali Raissinia</dc:creator>
  <cp:lastModifiedBy>Erik Lindskog</cp:lastModifiedBy>
  <cp:revision>283</cp:revision>
  <cp:lastPrinted>1601-01-01T00:00:00Z</cp:lastPrinted>
  <dcterms:created xsi:type="dcterms:W3CDTF">2017-01-17T13:08:38Z</dcterms:created>
  <dcterms:modified xsi:type="dcterms:W3CDTF">2019-03-13T21:26:58Z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C:\Users\e.lindskog\Downloads\11-18-0927-02-00az-hez-rtt-location-using-anchor-stations-and-client-cooperation (2).pptx</vt:lpwstr>
  </property>
</Properties>
</file>