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3" r:id="rId7"/>
    <p:sldId id="264" r:id="rId8"/>
    <p:sldId id="265" r:id="rId9"/>
    <p:sldId id="266" r:id="rId10"/>
    <p:sldId id="270" r:id="rId11"/>
    <p:sldId id="269"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35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802.11-19/0453r2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MAC </a:t>
            </a:r>
            <a:r>
              <a:rPr lang="en-US" altLang="en-US" dirty="0" err="1" smtClean="0"/>
              <a:t>Adhoc</a:t>
            </a:r>
            <a:r>
              <a:rPr lang="en-US" altLang="en-US" dirty="0" smtClean="0"/>
              <a:t> March 2019 </a:t>
            </a:r>
            <a:r>
              <a:rPr lang="en-US" altLang="en-US" dirty="0"/>
              <a:t>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7696766"/>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I</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3814227"/>
              </p:ext>
            </p:extLst>
          </p:nvPr>
        </p:nvGraphicFramePr>
        <p:xfrm>
          <a:off x="696912" y="1733940"/>
          <a:ext cx="7759701" cy="3447664"/>
        </p:xfrm>
        <a:graphic>
          <a:graphicData uri="http://schemas.openxmlformats.org/drawingml/2006/table">
            <a:tbl>
              <a:tblPr>
                <a:tableStyleId>{616DA210-FB5B-4158-B5E0-FEB733F419BA}</a:tableStyleId>
              </a:tblPr>
              <a:tblGrid>
                <a:gridCol w="679681"/>
                <a:gridCol w="4021452"/>
                <a:gridCol w="2378887"/>
                <a:gridCol w="679681"/>
              </a:tblGrid>
              <a:tr h="313424">
                <a:tc>
                  <a:txBody>
                    <a:bodyPr/>
                    <a:lstStyle/>
                    <a:p>
                      <a:pPr algn="ctr" fontAlgn="t"/>
                      <a:r>
                        <a:rPr lang="en-US" sz="1100" u="none" strike="noStrike" dirty="0">
                          <a:effectLst/>
                        </a:rPr>
                        <a:t>DCN</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dirty="0">
                          <a:effectLst/>
                        </a:rPr>
                        <a:t>Title</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218</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Fragment Flushing </a:t>
                      </a:r>
                      <a:r>
                        <a:rPr lang="en-US" sz="1100" u="none" strike="noStrike" dirty="0" err="1">
                          <a:effectLst/>
                        </a:rPr>
                        <a:t>BlockAckReq</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Matthew Fischer (Broadcom LTD)</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1822</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Temporarily-Limited-Connection</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Matthew Fischer (Broadcom </a:t>
                      </a:r>
                      <a:r>
                        <a:rPr lang="en-US" sz="1100" u="none" strike="noStrike" dirty="0" err="1">
                          <a:effectLst/>
                        </a:rPr>
                        <a:t>Inc</a:t>
                      </a: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solidFill>
                            <a:srgbClr val="00B050"/>
                          </a:solidFill>
                          <a:effectLst/>
                        </a:rPr>
                        <a:t>301</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MAC-CR-HE beacon in 6 GHz</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Alfred </a:t>
                      </a:r>
                      <a:r>
                        <a:rPr lang="en-US" sz="1100" u="none" strike="noStrike" dirty="0" err="1">
                          <a:solidFill>
                            <a:srgbClr val="00B050"/>
                          </a:solidFill>
                          <a:effectLst/>
                        </a:rPr>
                        <a:t>Asterjadhi</a:t>
                      </a:r>
                      <a:r>
                        <a:rPr lang="en-US" sz="1100" u="none" strike="noStrike" dirty="0">
                          <a:solidFill>
                            <a:srgbClr val="00B050"/>
                          </a:solidFill>
                          <a:effectLst/>
                        </a:rPr>
                        <a:t> (Qualcomm Inc.)</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a:t>
                      </a:r>
                      <a:endParaRPr lang="en-US" sz="1100" b="0" i="0" u="none" strike="noStrike" dirty="0">
                        <a:solidFill>
                          <a:srgbClr val="00B050"/>
                        </a:solidFill>
                        <a:effectLst/>
                        <a:latin typeface="Calibri" panose="020F0502020204030204" pitchFamily="34" charset="0"/>
                      </a:endParaRPr>
                    </a:p>
                  </a:txBody>
                  <a:tcPr marL="8942" marR="8942" marT="8942" marB="0"/>
                </a:tc>
              </a:tr>
              <a:tr h="313424">
                <a:tc>
                  <a:txBody>
                    <a:bodyPr/>
                    <a:lstStyle/>
                    <a:p>
                      <a:pPr algn="r" fontAlgn="t"/>
                      <a:r>
                        <a:rPr lang="en-US" sz="1100" u="none" strike="noStrike">
                          <a:solidFill>
                            <a:srgbClr val="00B050"/>
                          </a:solidFill>
                          <a:effectLst/>
                        </a:rPr>
                        <a:t>302</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MAC-CR-HE BSS operation</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Alfred </a:t>
                      </a:r>
                      <a:r>
                        <a:rPr lang="en-US" sz="1100" u="none" strike="noStrike" dirty="0" err="1">
                          <a:solidFill>
                            <a:srgbClr val="00B050"/>
                          </a:solidFill>
                          <a:effectLst/>
                        </a:rPr>
                        <a:t>Asterjadhi</a:t>
                      </a:r>
                      <a:r>
                        <a:rPr lang="en-US" sz="1100" u="none" strike="noStrike" dirty="0">
                          <a:solidFill>
                            <a:srgbClr val="00B050"/>
                          </a:solidFill>
                          <a:effectLst/>
                        </a:rPr>
                        <a:t> (Qualcomm Inc.)</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a:t>
                      </a:r>
                      <a:endParaRPr lang="en-US" sz="1100" b="0" i="0" u="none" strike="noStrike" dirty="0">
                        <a:solidFill>
                          <a:srgbClr val="00B05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303</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MAC-CR-QoS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304</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MAC-CR-HE BSS operation in 6 GHz</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solidFill>
                            <a:srgbClr val="00B050"/>
                          </a:solidFill>
                          <a:effectLst/>
                        </a:rPr>
                        <a:t>305</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a:solidFill>
                            <a:srgbClr val="00B050"/>
                          </a:solidFill>
                          <a:effectLst/>
                        </a:rPr>
                        <a:t>MAC-CR-Transmit Power Control</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Alfred </a:t>
                      </a:r>
                      <a:r>
                        <a:rPr lang="en-US" sz="1100" u="none" strike="noStrike" dirty="0" err="1">
                          <a:solidFill>
                            <a:srgbClr val="00B050"/>
                          </a:solidFill>
                          <a:effectLst/>
                        </a:rPr>
                        <a:t>Asterjadhi</a:t>
                      </a:r>
                      <a:r>
                        <a:rPr lang="en-US" sz="1100" u="none" strike="noStrike" dirty="0">
                          <a:solidFill>
                            <a:srgbClr val="00B050"/>
                          </a:solidFill>
                          <a:effectLst/>
                        </a:rPr>
                        <a:t> (Qualcomm Inc.)</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a:t>
                      </a:r>
                      <a:endParaRPr lang="en-US" sz="1100" b="0" i="0" u="none" strike="noStrike" dirty="0">
                        <a:solidFill>
                          <a:srgbClr val="00B05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309</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MAC-CR-Frame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solidFill>
                            <a:srgbClr val="00B050"/>
                          </a:solidFill>
                          <a:effectLst/>
                        </a:rPr>
                        <a:t>315</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a:solidFill>
                            <a:srgbClr val="00B050"/>
                          </a:solidFill>
                          <a:effectLst/>
                        </a:rPr>
                        <a:t>MAC-CR-twt power save</a:t>
                      </a:r>
                      <a:endParaRPr lang="en-US" sz="11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Alfred </a:t>
                      </a:r>
                      <a:r>
                        <a:rPr lang="en-US" sz="1100" u="none" strike="noStrike" dirty="0" err="1">
                          <a:solidFill>
                            <a:srgbClr val="00B050"/>
                          </a:solidFill>
                          <a:effectLst/>
                        </a:rPr>
                        <a:t>Asterjadhi</a:t>
                      </a:r>
                      <a:r>
                        <a:rPr lang="en-US" sz="1100" u="none" strike="noStrike" dirty="0">
                          <a:solidFill>
                            <a:srgbClr val="00B050"/>
                          </a:solidFill>
                          <a:effectLst/>
                        </a:rPr>
                        <a:t> (Qualcomm Inc.)</a:t>
                      </a:r>
                      <a:endParaRPr lang="en-US" sz="11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100" u="none" strike="noStrike" dirty="0">
                          <a:solidFill>
                            <a:srgbClr val="00B050"/>
                          </a:solidFill>
                          <a:effectLst/>
                        </a:rPr>
                        <a:t>MAC</a:t>
                      </a:r>
                      <a:endParaRPr lang="en-US" sz="1100" b="0" i="0" u="none" strike="noStrike" dirty="0">
                        <a:solidFill>
                          <a:srgbClr val="00B05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316</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MAC-CR-BSR operation</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II</a:t>
            </a:r>
            <a:endParaRPr lang="en-US" dirty="0"/>
          </a:p>
        </p:txBody>
      </p:sp>
      <p:sp>
        <p:nvSpPr>
          <p:cNvPr id="3" name="Date Placeholder 2"/>
          <p:cNvSpPr>
            <a:spLocks noGrp="1"/>
          </p:cNvSpPr>
          <p:nvPr>
            <p:ph type="dt" idx="10"/>
          </p:nvPr>
        </p:nvSpPr>
        <p:spPr/>
        <p:txBody>
          <a:bodyPr/>
          <a:lstStyle/>
          <a:p>
            <a:r>
              <a:rPr lang="en-US" smtClean="0"/>
              <a:t>March 2019</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190458918"/>
              </p:ext>
            </p:extLst>
          </p:nvPr>
        </p:nvGraphicFramePr>
        <p:xfrm>
          <a:off x="685800" y="1981204"/>
          <a:ext cx="7770813" cy="3349620"/>
        </p:xfrm>
        <a:graphic>
          <a:graphicData uri="http://schemas.openxmlformats.org/drawingml/2006/table">
            <a:tbl>
              <a:tblPr>
                <a:tableStyleId>{616DA210-FB5B-4158-B5E0-FEB733F419BA}</a:tableStyleId>
              </a:tblPr>
              <a:tblGrid>
                <a:gridCol w="680655"/>
                <a:gridCol w="4027210"/>
                <a:gridCol w="2382293"/>
                <a:gridCol w="680655"/>
              </a:tblGrid>
              <a:tr h="279135">
                <a:tc>
                  <a:txBody>
                    <a:bodyPr/>
                    <a:lstStyle/>
                    <a:p>
                      <a:pPr algn="r" fontAlgn="t"/>
                      <a:r>
                        <a:rPr lang="en-US" sz="1200" u="none" strike="noStrike" dirty="0">
                          <a:solidFill>
                            <a:srgbClr val="00B050"/>
                          </a:solidFill>
                          <a:effectLst/>
                        </a:rPr>
                        <a:t>325</a:t>
                      </a:r>
                      <a:endParaRPr lang="en-US" sz="12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dirty="0">
                          <a:solidFill>
                            <a:srgbClr val="00B050"/>
                          </a:solidFill>
                          <a:effectLst/>
                        </a:rPr>
                        <a:t>CR for SM Power Save</a:t>
                      </a:r>
                      <a:endParaRPr lang="en-US" sz="1200" b="0" i="0" u="none" strike="noStrike" dirty="0">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a:solidFill>
                            <a:srgbClr val="00B050"/>
                          </a:solidFill>
                          <a:effectLst/>
                        </a:rPr>
                        <a:t>Po-Kai Huang (Intel)</a:t>
                      </a:r>
                      <a:endParaRPr lang="en-US" sz="12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dirty="0">
                          <a:solidFill>
                            <a:srgbClr val="00B050"/>
                          </a:solidFill>
                          <a:effectLst/>
                        </a:rPr>
                        <a:t>MAC</a:t>
                      </a:r>
                      <a:endParaRPr lang="en-US" sz="1200" b="0" i="0" u="none" strike="noStrike" dirty="0">
                        <a:solidFill>
                          <a:srgbClr val="00B05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339</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CR for Co-hosted BSSID</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Po-Kai Huang (Intel)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dirty="0">
                          <a:solidFill>
                            <a:srgbClr val="00B050"/>
                          </a:solidFill>
                          <a:effectLst/>
                        </a:rPr>
                        <a:t>394</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b"/>
                      <a:r>
                        <a:rPr lang="en-US" sz="1200" u="none" strike="noStrike" dirty="0">
                          <a:solidFill>
                            <a:srgbClr val="00B050"/>
                          </a:solidFill>
                          <a:effectLst/>
                        </a:rPr>
                        <a:t>Resolution for CIDs in 9.3.1.22</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b"/>
                      <a:r>
                        <a:rPr lang="en-US" sz="1200" u="none" strike="noStrike" dirty="0">
                          <a:solidFill>
                            <a:srgbClr val="00B050"/>
                          </a:solidFill>
                          <a:effectLst/>
                        </a:rPr>
                        <a:t>Abhishek </a:t>
                      </a:r>
                      <a:r>
                        <a:rPr lang="en-US" sz="1200" u="none" strike="noStrike" dirty="0" err="1">
                          <a:solidFill>
                            <a:srgbClr val="00B050"/>
                          </a:solidFill>
                          <a:effectLst/>
                        </a:rPr>
                        <a:t>Patil</a:t>
                      </a:r>
                      <a:r>
                        <a:rPr lang="en-US" sz="1200" u="none" strike="noStrike" dirty="0">
                          <a:solidFill>
                            <a:srgbClr val="00B050"/>
                          </a:solidFill>
                          <a:effectLst/>
                        </a:rPr>
                        <a:t> (Qualcomm)</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t"/>
                      <a:r>
                        <a:rPr lang="en-US" sz="1200" u="none" strike="noStrike" dirty="0">
                          <a:solidFill>
                            <a:srgbClr val="00B050"/>
                          </a:solidFill>
                          <a:effectLst/>
                        </a:rPr>
                        <a:t>MAC</a:t>
                      </a:r>
                      <a:endParaRPr lang="en-US" sz="1200" b="0" i="0" u="none" strike="noStrike" dirty="0">
                        <a:solidFill>
                          <a:srgbClr val="00B050"/>
                        </a:solidFill>
                        <a:effectLst/>
                        <a:latin typeface="Calibri" panose="020F0502020204030204" pitchFamily="34" charset="0"/>
                      </a:endParaRPr>
                    </a:p>
                  </a:txBody>
                  <a:tcPr marL="8942" marR="8942" marT="8942" marB="0"/>
                </a:tc>
              </a:tr>
              <a:tr h="279135">
                <a:tc>
                  <a:txBody>
                    <a:bodyPr/>
                    <a:lstStyle/>
                    <a:p>
                      <a:pPr algn="r" fontAlgn="b"/>
                      <a:r>
                        <a:rPr lang="en-US" sz="1200" u="none" strike="noStrike" dirty="0">
                          <a:solidFill>
                            <a:srgbClr val="00B050"/>
                          </a:solidFill>
                          <a:effectLst/>
                        </a:rPr>
                        <a:t>395</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b"/>
                      <a:r>
                        <a:rPr lang="en-US" sz="1200" u="none" strike="noStrike" dirty="0">
                          <a:solidFill>
                            <a:srgbClr val="00B050"/>
                          </a:solidFill>
                          <a:effectLst/>
                        </a:rPr>
                        <a:t>Resolution for CIDs on BSS color - part 1</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b"/>
                      <a:r>
                        <a:rPr lang="en-US" sz="1200" u="none" strike="noStrike" dirty="0">
                          <a:solidFill>
                            <a:srgbClr val="00B050"/>
                          </a:solidFill>
                          <a:effectLst/>
                        </a:rPr>
                        <a:t>Abhishek </a:t>
                      </a:r>
                      <a:r>
                        <a:rPr lang="en-US" sz="1200" u="none" strike="noStrike" dirty="0" err="1">
                          <a:solidFill>
                            <a:srgbClr val="00B050"/>
                          </a:solidFill>
                          <a:effectLst/>
                        </a:rPr>
                        <a:t>Patil</a:t>
                      </a:r>
                      <a:r>
                        <a:rPr lang="en-US" sz="1200" u="none" strike="noStrike" dirty="0">
                          <a:solidFill>
                            <a:srgbClr val="00B050"/>
                          </a:solidFill>
                          <a:effectLst/>
                        </a:rPr>
                        <a:t> (Qualcomm)</a:t>
                      </a:r>
                      <a:endParaRPr lang="en-US" sz="1200" b="0" i="0" u="none" strike="noStrike" dirty="0">
                        <a:solidFill>
                          <a:srgbClr val="00B050"/>
                        </a:solidFill>
                        <a:effectLst/>
                        <a:latin typeface="Calibri" panose="020F0502020204030204" pitchFamily="34" charset="0"/>
                      </a:endParaRPr>
                    </a:p>
                  </a:txBody>
                  <a:tcPr marL="8942" marR="8942" marT="8942" marB="0" anchor="b"/>
                </a:tc>
                <a:tc>
                  <a:txBody>
                    <a:bodyPr/>
                    <a:lstStyle/>
                    <a:p>
                      <a:pPr algn="l" fontAlgn="t"/>
                      <a:r>
                        <a:rPr lang="en-US" sz="1200" u="none" strike="noStrike" dirty="0">
                          <a:solidFill>
                            <a:srgbClr val="00B050"/>
                          </a:solidFill>
                          <a:effectLst/>
                        </a:rPr>
                        <a:t>MAC</a:t>
                      </a:r>
                      <a:endParaRPr lang="en-US" sz="1200" b="0" i="0" u="none" strike="noStrike" dirty="0">
                        <a:solidFill>
                          <a:srgbClr val="00B05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413</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MU EDCA</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414</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NFRP</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415</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OPS</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416</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spatial reuse</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SR</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417</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6 GHz out-of-band discovery</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427</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CR MU EDCA Parameter</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Zhou Lan (Broadcom Ltd.)</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435</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comment resolution of duplicate beacon</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Liwen Chu (Marvell)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solidFill>
                            <a:srgbClr val="00B050"/>
                          </a:solidFill>
                          <a:effectLst/>
                        </a:rPr>
                        <a:t>436</a:t>
                      </a:r>
                      <a:endParaRPr lang="en-US" sz="12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a:solidFill>
                            <a:srgbClr val="00B050"/>
                          </a:solidFill>
                          <a:effectLst/>
                        </a:rPr>
                        <a:t>CR for Clause 11.1.4</a:t>
                      </a:r>
                      <a:endParaRPr lang="en-US" sz="12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a:solidFill>
                            <a:srgbClr val="00B050"/>
                          </a:solidFill>
                          <a:effectLst/>
                        </a:rPr>
                        <a:t>Abhishek Patil (Qualcomm)</a:t>
                      </a:r>
                      <a:endParaRPr lang="en-US" sz="1200" b="0" i="0" u="none" strike="noStrike">
                        <a:solidFill>
                          <a:srgbClr val="00B050"/>
                        </a:solidFill>
                        <a:effectLst/>
                        <a:latin typeface="Calibri" panose="020F0502020204030204" pitchFamily="34" charset="0"/>
                      </a:endParaRPr>
                    </a:p>
                  </a:txBody>
                  <a:tcPr marL="8942" marR="8942" marT="8942" marB="0"/>
                </a:tc>
                <a:tc>
                  <a:txBody>
                    <a:bodyPr/>
                    <a:lstStyle/>
                    <a:p>
                      <a:pPr algn="l" fontAlgn="t"/>
                      <a:r>
                        <a:rPr lang="en-US" sz="1200" u="none" strike="noStrike" dirty="0">
                          <a:solidFill>
                            <a:srgbClr val="00B050"/>
                          </a:solidFill>
                          <a:effectLst/>
                        </a:rPr>
                        <a:t>MAC</a:t>
                      </a:r>
                      <a:endParaRPr lang="en-US" sz="1200" b="0" i="0" u="none" strike="noStrike" dirty="0">
                        <a:solidFill>
                          <a:srgbClr val="00B05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24707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83190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11-19/0288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21163, 21571, 21296, 21292, 21293, </a:t>
            </a:r>
            <a:r>
              <a:rPr lang="en-GB" dirty="0" smtClean="0"/>
              <a:t>21508</a:t>
            </a:r>
            <a:r>
              <a:rPr lang="en-US" dirty="0" smtClean="0"/>
              <a:t> in doc 11-19/0288r2?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09611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11-19/0394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20419, 20093, 20283, 20002, 20003, 21480, 21101, 21481, 20597, 20218, 20971, 21545, 20509, 20999, 21000, 20004, 21546, 20005, 20191, 21602, 20478, 20479, 20639, 21040, 21504, 20574, 20285, 20287, 20008, 20009 </a:t>
            </a:r>
            <a:r>
              <a:rPr lang="en-US" dirty="0" smtClean="0"/>
              <a:t> in doc 11-19/0394r1?</a:t>
            </a:r>
          </a:p>
          <a:p>
            <a:endParaRPr lang="en-US" dirty="0" smtClean="0"/>
          </a:p>
          <a:p>
            <a:r>
              <a:rPr lang="en-US" dirty="0" smtClean="0"/>
              <a:t>Accepted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35251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11-19/0395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20061, 21489, 21490, 20063, 20064, 21491, 20084, 20930, 20931 </a:t>
            </a:r>
            <a:r>
              <a:rPr lang="en-US" dirty="0" smtClean="0"/>
              <a:t>in doc 11-19/0395r1?</a:t>
            </a:r>
          </a:p>
          <a:p>
            <a:endParaRPr lang="en-US" dirty="0" smtClean="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03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11-19/0289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21147, 21148, 21149, 21150, 21151, 21152, 21153, 21154, 21155, 21156, 21165, 20412, 20031, </a:t>
            </a:r>
            <a:r>
              <a:rPr lang="en-GB" dirty="0" smtClean="0">
                <a:solidFill>
                  <a:srgbClr val="FF0000"/>
                </a:solidFill>
              </a:rPr>
              <a:t>20018</a:t>
            </a:r>
            <a:r>
              <a:rPr lang="en-GB" dirty="0" smtClean="0"/>
              <a:t> in doc 11-19/0289r2?</a:t>
            </a:r>
          </a:p>
          <a:p>
            <a:r>
              <a:rPr lang="en-GB" dirty="0" smtClean="0"/>
              <a:t> </a:t>
            </a:r>
          </a:p>
          <a:p>
            <a:r>
              <a:rPr lang="en-GB" dirty="0" smtClean="0"/>
              <a:t>CID 20018 is deferred</a:t>
            </a:r>
          </a:p>
          <a:p>
            <a:r>
              <a:rPr lang="en-GB" dirty="0" smtClean="0"/>
              <a:t>Resolutions to other CIDs are accepted with </a:t>
            </a:r>
            <a:r>
              <a:rPr lang="en-GB" smtClean="0"/>
              <a:t>unanimous consent.</a:t>
            </a:r>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52356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PM2</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9878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11-19/0447 (</a:t>
            </a:r>
            <a:r>
              <a:rPr lang="en-US" dirty="0" err="1"/>
              <a:t>Jarkko</a:t>
            </a:r>
            <a:r>
              <a:rPr lang="en-US" dirty="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resolutions to CIDs; </a:t>
            </a:r>
            <a:r>
              <a:rPr lang="en-GB" dirty="0"/>
              <a:t>20256, </a:t>
            </a:r>
            <a:r>
              <a:rPr lang="en-GB" dirty="0" smtClean="0"/>
              <a:t>20257 in doc 11-19/0447r1?</a:t>
            </a:r>
          </a:p>
          <a:p>
            <a:endParaRPr lang="en-GB" dirty="0"/>
          </a:p>
          <a:p>
            <a:r>
              <a:rPr lang="en-GB"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64816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20115, 20298, 20706, 21569, 20076, 20704, 21159, 21284, 21494, 21568, </a:t>
            </a:r>
            <a:r>
              <a:rPr lang="en-GB" dirty="0" smtClean="0"/>
              <a:t>21570 in doc 11-19/0301r1?</a:t>
            </a:r>
          </a:p>
          <a:p>
            <a:pPr lvl="0"/>
            <a:endParaRPr lang="en-GB" dirty="0"/>
          </a:p>
          <a:p>
            <a:pPr lvl="0"/>
            <a:r>
              <a:rPr lang="en-GB"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0346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20126, 20240, 20347, 20348, 20905, 21268, 21269, 21270, 21272, 21275, </a:t>
            </a:r>
            <a:r>
              <a:rPr lang="en-GB" dirty="0" smtClean="0"/>
              <a:t>21277</a:t>
            </a:r>
            <a:r>
              <a:rPr lang="en-GB" dirty="0"/>
              <a:t>, 21279, </a:t>
            </a:r>
            <a:r>
              <a:rPr lang="en-GB" dirty="0" smtClean="0"/>
              <a:t>21493 in doc 11-19/0302r0?</a:t>
            </a:r>
            <a:endParaRPr lang="en-US" dirty="0"/>
          </a:p>
          <a:p>
            <a:endParaRPr lang="en-US" dirty="0" smtClean="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2359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11-19/305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20038, </a:t>
            </a:r>
            <a:r>
              <a:rPr lang="en-GB" dirty="0" smtClean="0"/>
              <a:t>21507</a:t>
            </a:r>
            <a:r>
              <a:rPr lang="en-US" dirty="0" smtClean="0"/>
              <a:t> in doc 11-19/0305r0?</a:t>
            </a:r>
          </a:p>
          <a:p>
            <a:endParaRPr lang="en-US" dirty="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8792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20233, 20234, </a:t>
            </a:r>
            <a:r>
              <a:rPr lang="en-GB" dirty="0">
                <a:solidFill>
                  <a:srgbClr val="FF0000"/>
                </a:solidFill>
              </a:rPr>
              <a:t>20235</a:t>
            </a:r>
            <a:r>
              <a:rPr lang="en-GB" dirty="0"/>
              <a:t>, 20406, </a:t>
            </a:r>
            <a:r>
              <a:rPr lang="en-GB" dirty="0">
                <a:solidFill>
                  <a:srgbClr val="FF0000"/>
                </a:solidFill>
              </a:rPr>
              <a:t>20836</a:t>
            </a:r>
            <a:r>
              <a:rPr lang="en-GB" dirty="0"/>
              <a:t>, 21204, </a:t>
            </a:r>
            <a:r>
              <a:rPr lang="en-GB" dirty="0" smtClean="0"/>
              <a:t>21205</a:t>
            </a:r>
            <a:r>
              <a:rPr lang="en-US" dirty="0"/>
              <a:t> </a:t>
            </a:r>
            <a:r>
              <a:rPr lang="en-US" dirty="0" smtClean="0"/>
              <a:t>in doc 11-19/0315r0?</a:t>
            </a:r>
            <a:r>
              <a:rPr lang="en-GB" dirty="0"/>
              <a:t>  </a:t>
            </a:r>
            <a:endParaRPr lang="en-US" dirty="0"/>
          </a:p>
          <a:p>
            <a:pPr lvl="0"/>
            <a:r>
              <a:rPr lang="en-US" dirty="0" smtClean="0"/>
              <a:t> </a:t>
            </a:r>
          </a:p>
          <a:p>
            <a:pPr lvl="0"/>
            <a:r>
              <a:rPr lang="en-US" dirty="0" smtClean="0"/>
              <a:t>CIDs 20235 and 20836 are deferred</a:t>
            </a:r>
          </a:p>
          <a:p>
            <a:pPr lvl="0"/>
            <a:r>
              <a:rPr lang="en-US" dirty="0" smtClean="0"/>
              <a:t>Resolutions to CIDs written in black approved with </a:t>
            </a:r>
            <a:r>
              <a:rPr lang="en-US" smtClean="0"/>
              <a:t>unanimous consent.</a:t>
            </a:r>
            <a:endParaRPr lang="en-US" dirty="0" smtClean="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19722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11-19/0436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solidFill>
                  <a:srgbClr val="00B0F0"/>
                </a:solidFill>
              </a:rPr>
              <a:t>20257</a:t>
            </a:r>
            <a:r>
              <a:rPr lang="en-US" dirty="0"/>
              <a:t>, 20032, 20491, 20033, 20272, </a:t>
            </a:r>
            <a:r>
              <a:rPr lang="en-US" dirty="0">
                <a:solidFill>
                  <a:srgbClr val="FF0000"/>
                </a:solidFill>
              </a:rPr>
              <a:t>20080</a:t>
            </a:r>
            <a:r>
              <a:rPr lang="en-US" dirty="0"/>
              <a:t>, 20271, </a:t>
            </a:r>
            <a:r>
              <a:rPr lang="en-US" dirty="0">
                <a:solidFill>
                  <a:srgbClr val="FF0000"/>
                </a:solidFill>
              </a:rPr>
              <a:t>20035</a:t>
            </a:r>
            <a:r>
              <a:rPr lang="en-US" dirty="0"/>
              <a:t>, </a:t>
            </a:r>
            <a:r>
              <a:rPr lang="en-US" dirty="0" smtClean="0"/>
              <a:t>20025 in doc 11-19/0436r1?</a:t>
            </a:r>
          </a:p>
          <a:p>
            <a:endParaRPr lang="en-US" dirty="0"/>
          </a:p>
          <a:p>
            <a:r>
              <a:rPr lang="en-US" dirty="0" smtClean="0"/>
              <a:t>CID 20257 resolved in another document</a:t>
            </a:r>
          </a:p>
          <a:p>
            <a:r>
              <a:rPr lang="en-US" dirty="0" smtClean="0"/>
              <a:t>CIDs 20080 and 20035 are deferred.</a:t>
            </a:r>
          </a:p>
          <a:p>
            <a:r>
              <a:rPr lang="en-US" dirty="0" smtClean="0"/>
              <a:t>Resolutions to CIDs written in black were accepted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320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11-19/0479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20012 in doc 11-19/0479r0?</a:t>
            </a:r>
          </a:p>
          <a:p>
            <a:endParaRPr lang="en-US" dirty="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75226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11-19/0325 (Po-Kai Huang)</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21210, </a:t>
            </a:r>
            <a:r>
              <a:rPr lang="en-GB" dirty="0">
                <a:solidFill>
                  <a:srgbClr val="FF0000"/>
                </a:solidFill>
              </a:rPr>
              <a:t>21211</a:t>
            </a:r>
            <a:r>
              <a:rPr lang="en-GB" dirty="0"/>
              <a:t>, 21448, 21449, </a:t>
            </a:r>
            <a:r>
              <a:rPr lang="en-GB" dirty="0" smtClean="0"/>
              <a:t>21540</a:t>
            </a:r>
            <a:r>
              <a:rPr lang="en-US" dirty="0"/>
              <a:t> </a:t>
            </a:r>
            <a:r>
              <a:rPr lang="en-US" dirty="0" smtClean="0"/>
              <a:t>in doc 11-19/0325r1?</a:t>
            </a:r>
          </a:p>
          <a:p>
            <a:endParaRPr lang="en-US" dirty="0"/>
          </a:p>
          <a:p>
            <a:r>
              <a:rPr lang="en-US" dirty="0" smtClean="0"/>
              <a:t>CID 21211 is deferred</a:t>
            </a:r>
          </a:p>
          <a:p>
            <a:r>
              <a:rPr lang="en-US" dirty="0" smtClean="0"/>
              <a:t>Resolutions to the rest of the CIDs accepted with </a:t>
            </a:r>
            <a:r>
              <a:rPr lang="en-US" smtClean="0"/>
              <a:t>unanimous consent. </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6212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IEEE-SA IPR Policy and procedures</a:t>
            </a:r>
          </a:p>
          <a:p>
            <a:pPr>
              <a:buFont typeface="Arial" panose="020B0604020202020204" pitchFamily="34" charset="0"/>
              <a:buChar char="•"/>
            </a:pPr>
            <a:r>
              <a:rPr lang="en-US" dirty="0" smtClean="0"/>
              <a:t>Submission and Comment Resolution</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11-19/0492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20007, 20159, 20160, 20721, 20888, 20994, 20995, 21125, 20310, 20311, 21413, 21460, 20540, 20548, 21181, </a:t>
            </a:r>
            <a:r>
              <a:rPr lang="en-GB" dirty="0" smtClean="0"/>
              <a:t>21488</a:t>
            </a:r>
            <a:r>
              <a:rPr lang="en-US" dirty="0" smtClean="0"/>
              <a:t> in doc 11-19/0429r1?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966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11-19/0416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20337, 20338, 20569, 20615, 20669, 20677, 20948, </a:t>
            </a:r>
            <a:r>
              <a:rPr lang="en-GB" dirty="0">
                <a:solidFill>
                  <a:srgbClr val="FF0000"/>
                </a:solidFill>
              </a:rPr>
              <a:t>21038, 21060</a:t>
            </a:r>
            <a:r>
              <a:rPr lang="en-GB" dirty="0"/>
              <a:t>, 21094, </a:t>
            </a:r>
            <a:r>
              <a:rPr lang="en-GB" dirty="0">
                <a:solidFill>
                  <a:srgbClr val="FF0000"/>
                </a:solidFill>
              </a:rPr>
              <a:t>21095</a:t>
            </a:r>
            <a:r>
              <a:rPr lang="en-GB" dirty="0"/>
              <a:t>, 21483, 21484, </a:t>
            </a:r>
            <a:r>
              <a:rPr lang="en-GB" dirty="0" smtClean="0"/>
              <a:t>21485</a:t>
            </a:r>
            <a:r>
              <a:rPr lang="en-US" dirty="0" smtClean="0"/>
              <a:t> in doc 11-19/0416r1?</a:t>
            </a:r>
          </a:p>
          <a:p>
            <a:endParaRPr lang="en-US" dirty="0"/>
          </a:p>
          <a:p>
            <a:r>
              <a:rPr lang="en-US" dirty="0" smtClean="0"/>
              <a:t>CIDs 21038, 21060, and 21095 are deferred</a:t>
            </a:r>
          </a:p>
          <a:p>
            <a:r>
              <a:rPr lang="en-US" dirty="0" smtClean="0"/>
              <a:t>Resolutions of CIDs written in black </a:t>
            </a:r>
            <a:r>
              <a:rPr lang="en-US" dirty="0" err="1" smtClean="0"/>
              <a:t>acceted</a:t>
            </a:r>
            <a:r>
              <a:rPr lang="en-US" dirty="0" smtClean="0"/>
              <a:t> with </a:t>
            </a:r>
            <a:r>
              <a:rPr lang="en-US" smtClean="0"/>
              <a:t>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48775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1846</TotalTime>
  <Words>1713</Words>
  <Application>Microsoft Office PowerPoint</Application>
  <PresentationFormat>On-screen Show (4:3)</PresentationFormat>
  <Paragraphs>348</Paragraphs>
  <Slides>30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 Unicode MS</vt:lpstr>
      <vt:lpstr>MS Gothic</vt:lpstr>
      <vt:lpstr>Arial</vt:lpstr>
      <vt:lpstr>Calibri</vt:lpstr>
      <vt:lpstr>Monotype Sorts</vt:lpstr>
      <vt:lpstr>Times New Roman</vt:lpstr>
      <vt:lpstr>Office Theme</vt:lpstr>
      <vt:lpstr>Document</vt:lpstr>
      <vt:lpstr>TGax MAC Adhoc March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MAC Submissions I</vt:lpstr>
      <vt:lpstr>MAC Submissions II</vt:lpstr>
      <vt:lpstr>Tuesday AM2</vt:lpstr>
      <vt:lpstr>11-19/0288 (Po-Kai Huang)</vt:lpstr>
      <vt:lpstr>11-19/0394 (Abhishek Patil)</vt:lpstr>
      <vt:lpstr>11-19/0395 (Abhishek Patil)</vt:lpstr>
      <vt:lpstr>11-19/0289 (Po-Kai Huang)</vt:lpstr>
      <vt:lpstr>Tuesday PM2</vt:lpstr>
      <vt:lpstr>11-19/0447 (Jarkko Kneckt)</vt:lpstr>
      <vt:lpstr>11-19/0301 (Alfred Asterjadhi)</vt:lpstr>
      <vt:lpstr>11-19/0302 (Alfred Asterjadhi)</vt:lpstr>
      <vt:lpstr>11-19/305 (Alfred Asterjadhi)</vt:lpstr>
      <vt:lpstr>11-19/0315 (Alfred Asterjadhi)</vt:lpstr>
      <vt:lpstr>11-19/0436 (Abhishek Patil)</vt:lpstr>
      <vt:lpstr>11-19/0479 (Abhishek Patil)</vt:lpstr>
      <vt:lpstr>11-19/0325 (Po-Kai Huang)</vt:lpstr>
      <vt:lpstr>Wednesday PM2</vt:lpstr>
      <vt:lpstr>11-19/0492 (Po-Kai Huang)</vt:lpstr>
      <vt:lpstr>11-19/0416 (Laurent Cariou)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132</cp:revision>
  <cp:lastPrinted>1601-01-01T00:00:00Z</cp:lastPrinted>
  <dcterms:created xsi:type="dcterms:W3CDTF">2017-01-26T15:28:16Z</dcterms:created>
  <dcterms:modified xsi:type="dcterms:W3CDTF">2019-03-14T00:38:20Z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