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8" r:id="rId3"/>
    <p:sldId id="259" r:id="rId4"/>
    <p:sldId id="260" r:id="rId5"/>
    <p:sldId id="261" r:id="rId6"/>
    <p:sldId id="263" r:id="rId7"/>
    <p:sldId id="264" r:id="rId8"/>
    <p:sldId id="265" r:id="rId9"/>
    <p:sldId id="266" r:id="rId10"/>
    <p:sldId id="270" r:id="rId11"/>
    <p:sldId id="269" r:id="rId12"/>
    <p:sldId id="286" r:id="rId13"/>
    <p:sldId id="287"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2019</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2019</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2019</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802.11-19/0453r0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MAC </a:t>
            </a:r>
            <a:r>
              <a:rPr lang="en-US" altLang="en-US" dirty="0" err="1" smtClean="0"/>
              <a:t>Adhoc</a:t>
            </a:r>
            <a:r>
              <a:rPr lang="en-US" altLang="en-US" dirty="0" smtClean="0"/>
              <a:t> March </a:t>
            </a:r>
            <a:r>
              <a:rPr lang="en-US" altLang="en-US" dirty="0" smtClean="0"/>
              <a:t>2019 </a:t>
            </a:r>
            <a:r>
              <a:rPr lang="en-US" altLang="en-US" dirty="0"/>
              <a:t>Meeting Agenda</a:t>
            </a:r>
            <a:endParaRPr lang="en-GB" dirty="0"/>
          </a:p>
        </p:txBody>
      </p:sp>
      <p:sp>
        <p:nvSpPr>
          <p:cNvPr id="3074" name="Rectangle 2"/>
          <p:cNvSpPr>
            <a:spLocks noGrp="1" noChangeArrowheads="1"/>
          </p:cNvSpPr>
          <p:nvPr>
            <p:ph type="body" idx="1"/>
          </p:nvPr>
        </p:nvSpPr>
        <p:spPr>
          <a:xfrm>
            <a:off x="685800" y="17367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2019-03-12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70"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smtClean="0"/>
              <a:t>March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92635401"/>
              </p:ext>
            </p:extLst>
          </p:nvPr>
        </p:nvGraphicFramePr>
        <p:xfrm>
          <a:off x="914400" y="2324154"/>
          <a:ext cx="7086600" cy="2583126"/>
        </p:xfrm>
        <a:graphic>
          <a:graphicData uri="http://schemas.openxmlformats.org/drawingml/2006/table">
            <a:tbl>
              <a:tblPr firstRow="1" bandRow="1">
                <a:tableStyleId>{616DA210-FB5B-4158-B5E0-FEB733F419BA}</a:tableStyleId>
              </a:tblPr>
              <a:tblGrid>
                <a:gridCol w="1417320"/>
                <a:gridCol w="1417320"/>
                <a:gridCol w="708660"/>
                <a:gridCol w="708660"/>
                <a:gridCol w="708660"/>
                <a:gridCol w="708660"/>
                <a:gridCol w="1417320"/>
              </a:tblGrid>
              <a:tr h="723846">
                <a:tc>
                  <a:txBody>
                    <a:bodyPr/>
                    <a:lstStyle/>
                    <a:p>
                      <a:pPr algn="ctr"/>
                      <a:endParaRPr lang="en-US" dirty="0"/>
                    </a:p>
                  </a:txBody>
                  <a:tcPr/>
                </a:tc>
                <a:tc>
                  <a:txBody>
                    <a:bodyPr/>
                    <a:lstStyle/>
                    <a:p>
                      <a:pPr algn="ctr"/>
                      <a:r>
                        <a:rPr lang="en-US" dirty="0" smtClean="0"/>
                        <a:t>Monday</a:t>
                      </a:r>
                      <a:endParaRPr lang="en-US" dirty="0"/>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a:tc>
                <a:tc gridSpan="2">
                  <a:txBody>
                    <a:bodyPr/>
                    <a:lstStyle/>
                    <a:p>
                      <a:pPr algn="ct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800" b="1" dirty="0" smtClean="0"/>
                        <a:t>TGax</a:t>
                      </a:r>
                      <a:endParaRPr lang="en-US" sz="1800" b="1" dirty="0"/>
                    </a:p>
                  </a:txBody>
                  <a:tcPr/>
                </a:tc>
              </a:tr>
              <a:tr h="396240">
                <a:tc>
                  <a:txBody>
                    <a:bodyPr/>
                    <a:lstStyle/>
                    <a:p>
                      <a:pPr algn="ctr"/>
                      <a:r>
                        <a:rPr lang="en-US" dirty="0" smtClean="0"/>
                        <a:t>AM 2</a:t>
                      </a:r>
                      <a:endParaRPr lang="en-US" dirty="0"/>
                    </a:p>
                  </a:txBody>
                  <a:tcPr/>
                </a:tc>
                <a:tc>
                  <a:txBody>
                    <a:bodyPr/>
                    <a:lstStyle/>
                    <a:p>
                      <a:pPr algn="ctr"/>
                      <a:endParaRPr lang="en-US" sz="1800" b="1" dirty="0"/>
                    </a:p>
                  </a:txBody>
                  <a:tcPr/>
                </a:tc>
                <a:tc>
                  <a:txBody>
                    <a:bodyPr/>
                    <a:lstStyle/>
                    <a:p>
                      <a:pPr algn="ctr"/>
                      <a:r>
                        <a:rPr lang="en-US" sz="1200" b="1" dirty="0" smtClean="0"/>
                        <a:t>Ad hoc</a:t>
                      </a:r>
                      <a:endParaRPr lang="en-US" sz="12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smtClean="0"/>
                        <a:t>Ad hoc</a:t>
                      </a:r>
                    </a:p>
                  </a:txBody>
                  <a:tcPr/>
                </a:tc>
                <a:tc gridSpan="2">
                  <a:txBody>
                    <a:bodyPr/>
                    <a:lstStyle/>
                    <a:p>
                      <a:pPr algn="ctr"/>
                      <a:endParaRPr lang="en-US" sz="1800" b="1"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smtClean="0"/>
                    </a:p>
                  </a:txBody>
                  <a:tcPr/>
                </a:tc>
              </a:tr>
              <a:tr h="365759">
                <a:tc>
                  <a:txBody>
                    <a:bodyPr/>
                    <a:lstStyle/>
                    <a:p>
                      <a:pPr algn="ctr"/>
                      <a:r>
                        <a:rPr lang="en-US" dirty="0" smtClean="0"/>
                        <a:t>PM 1</a:t>
                      </a:r>
                      <a:endParaRPr lang="en-US" dirty="0"/>
                    </a:p>
                  </a:txBody>
                  <a:tcPr/>
                </a:tc>
                <a:tc>
                  <a:txBody>
                    <a:bodyPr/>
                    <a:lstStyle/>
                    <a:p>
                      <a:pPr algn="ctr"/>
                      <a:r>
                        <a:rPr lang="en-US" sz="1800" b="1" dirty="0" smtClean="0"/>
                        <a:t>TGax</a:t>
                      </a:r>
                      <a:endParaRPr lang="en-US" sz="1800" b="1" dirty="0"/>
                    </a:p>
                  </a:txBody>
                  <a:tcPr/>
                </a:tc>
                <a:tc gridSpan="2">
                  <a:txBody>
                    <a:bodyPr/>
                    <a:lstStyle/>
                    <a:p>
                      <a:pPr algn="ctr"/>
                      <a:endParaRPr lang="en-US" sz="1800" b="1" dirty="0"/>
                    </a:p>
                  </a:txBody>
                  <a:tcPr/>
                </a:tc>
                <a:tc hMerge="1">
                  <a:txBody>
                    <a:bodyPr/>
                    <a:lstStyle/>
                    <a:p>
                      <a:endParaRPr lang="en-US"/>
                    </a:p>
                  </a:txBody>
                  <a:tcPr/>
                </a:tc>
                <a:tc gridSpan="2">
                  <a:txBody>
                    <a:bodyPr/>
                    <a:lstStyle/>
                    <a:p>
                      <a:pPr algn="ctr"/>
                      <a:r>
                        <a:rPr lang="en-US" sz="1800" b="1" dirty="0" err="1" smtClean="0"/>
                        <a:t>TGax</a:t>
                      </a:r>
                      <a:endParaRPr lang="en-US" sz="1800" b="1" dirty="0"/>
                    </a:p>
                  </a:txBody>
                  <a:tcPr/>
                </a:tc>
                <a:tc hMerge="1">
                  <a:txBody>
                    <a:bodyPr/>
                    <a:lstStyle/>
                    <a:p>
                      <a:endParaRPr lang="en-US"/>
                    </a:p>
                  </a:txBody>
                  <a:tcPr/>
                </a:tc>
                <a:tc>
                  <a:txBody>
                    <a:bodyPr/>
                    <a:lstStyle/>
                    <a:p>
                      <a:pPr algn="ctr"/>
                      <a:r>
                        <a:rPr lang="en-US" b="1" dirty="0" err="1" smtClean="0"/>
                        <a:t>TGax</a:t>
                      </a:r>
                      <a:endParaRPr lang="en-US" b="1"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Ad hoc</a:t>
                      </a: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Ad hoc</a:t>
                      </a:r>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pPr algn="ctr"/>
                      <a:endParaRPr lang="en-US" b="1"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
        <p:nvSpPr>
          <p:cNvPr id="3" name="TextBox 2"/>
          <p:cNvSpPr txBox="1"/>
          <p:nvPr/>
        </p:nvSpPr>
        <p:spPr>
          <a:xfrm>
            <a:off x="1676400" y="5334000"/>
            <a:ext cx="4042325" cy="461665"/>
          </a:xfrm>
          <a:prstGeom prst="rect">
            <a:avLst/>
          </a:prstGeom>
          <a:noFill/>
        </p:spPr>
        <p:txBody>
          <a:bodyPr wrap="none" rtlCol="0">
            <a:spAutoFit/>
          </a:bodyPr>
          <a:lstStyle/>
          <a:p>
            <a:r>
              <a:rPr lang="en-US" dirty="0" err="1" smtClean="0">
                <a:solidFill>
                  <a:schemeClr val="tx1"/>
                </a:solidFill>
              </a:rPr>
              <a:t>Adhoc</a:t>
            </a:r>
            <a:r>
              <a:rPr lang="en-US" dirty="0" smtClean="0">
                <a:solidFill>
                  <a:schemeClr val="tx1"/>
                </a:solidFill>
              </a:rPr>
              <a:t> groups schedule is TBD</a:t>
            </a:r>
            <a:endParaRPr lang="en-US" dirty="0">
              <a:solidFill>
                <a:schemeClr val="tx1"/>
              </a:solidFill>
            </a:endParaRPr>
          </a:p>
        </p:txBody>
      </p:sp>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a:t>
            </a:r>
            <a:endParaRPr lang="en-US" dirty="0"/>
          </a:p>
        </p:txBody>
      </p:sp>
      <p:sp>
        <p:nvSpPr>
          <p:cNvPr id="6" name="Date Placeholder 5"/>
          <p:cNvSpPr>
            <a:spLocks noGrp="1"/>
          </p:cNvSpPr>
          <p:nvPr>
            <p:ph type="dt" idx="10"/>
          </p:nvPr>
        </p:nvSpPr>
        <p:spPr/>
        <p:txBody>
          <a:bodyPr/>
          <a:lstStyle/>
          <a:p>
            <a:r>
              <a:rPr lang="en-US" smtClean="0"/>
              <a:t>March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827387706"/>
              </p:ext>
            </p:extLst>
          </p:nvPr>
        </p:nvGraphicFramePr>
        <p:xfrm>
          <a:off x="696912" y="1733940"/>
          <a:ext cx="7759701" cy="3447664"/>
        </p:xfrm>
        <a:graphic>
          <a:graphicData uri="http://schemas.openxmlformats.org/drawingml/2006/table">
            <a:tbl>
              <a:tblPr>
                <a:tableStyleId>{616DA210-FB5B-4158-B5E0-FEB733F419BA}</a:tableStyleId>
              </a:tblPr>
              <a:tblGrid>
                <a:gridCol w="679681"/>
                <a:gridCol w="4021452"/>
                <a:gridCol w="2378887"/>
                <a:gridCol w="679681"/>
              </a:tblGrid>
              <a:tr h="313424">
                <a:tc>
                  <a:txBody>
                    <a:bodyPr/>
                    <a:lstStyle/>
                    <a:p>
                      <a:pPr algn="ctr" fontAlgn="t"/>
                      <a:r>
                        <a:rPr lang="en-US" sz="1100" u="none" strike="noStrike" dirty="0">
                          <a:effectLst/>
                        </a:rPr>
                        <a:t>DCN</a:t>
                      </a:r>
                      <a:endParaRPr lang="en-US" sz="1100" b="1" i="0" u="none" strike="noStrike" dirty="0">
                        <a:solidFill>
                          <a:srgbClr val="000000"/>
                        </a:solidFill>
                        <a:effectLst/>
                        <a:latin typeface="Calibri" panose="020F0502020204030204" pitchFamily="34" charset="0"/>
                      </a:endParaRPr>
                    </a:p>
                  </a:txBody>
                  <a:tcPr marL="8942" marR="8942" marT="8942" marB="0"/>
                </a:tc>
                <a:tc>
                  <a:txBody>
                    <a:bodyPr/>
                    <a:lstStyle/>
                    <a:p>
                      <a:pPr algn="ctr" fontAlgn="t"/>
                      <a:r>
                        <a:rPr lang="en-US" sz="1100" u="none" strike="noStrike" dirty="0">
                          <a:effectLst/>
                        </a:rPr>
                        <a:t>Title</a:t>
                      </a:r>
                      <a:endParaRPr lang="en-US" sz="1100" b="1" i="0" u="none" strike="noStrike" dirty="0">
                        <a:solidFill>
                          <a:srgbClr val="000000"/>
                        </a:solidFill>
                        <a:effectLst/>
                        <a:latin typeface="Calibri" panose="020F0502020204030204" pitchFamily="34" charset="0"/>
                      </a:endParaRPr>
                    </a:p>
                  </a:txBody>
                  <a:tcPr marL="8942" marR="8942" marT="8942" marB="0"/>
                </a:tc>
                <a:tc>
                  <a:txBody>
                    <a:bodyPr/>
                    <a:lstStyle/>
                    <a:p>
                      <a:pPr algn="ctr" fontAlgn="t"/>
                      <a:r>
                        <a:rPr lang="en-US" sz="1100" u="none" strike="noStrike">
                          <a:effectLst/>
                        </a:rPr>
                        <a:t>Author</a:t>
                      </a:r>
                      <a:endParaRPr lang="en-US" sz="1100" b="1" i="0" u="none" strike="noStrike">
                        <a:solidFill>
                          <a:srgbClr val="000000"/>
                        </a:solidFill>
                        <a:effectLst/>
                        <a:latin typeface="Calibri" panose="020F0502020204030204" pitchFamily="34" charset="0"/>
                      </a:endParaRPr>
                    </a:p>
                  </a:txBody>
                  <a:tcPr marL="8942" marR="8942" marT="8942" marB="0"/>
                </a:tc>
                <a:tc>
                  <a:txBody>
                    <a:bodyPr/>
                    <a:lstStyle/>
                    <a:p>
                      <a:pPr algn="ctr" fontAlgn="t"/>
                      <a:r>
                        <a:rPr lang="en-US" sz="1100" u="none" strike="noStrike">
                          <a:effectLst/>
                        </a:rPr>
                        <a:t>Adhoc</a:t>
                      </a:r>
                      <a:endParaRPr lang="en-US" sz="1100" b="1" i="0" u="none" strike="noStrike">
                        <a:solidFill>
                          <a:srgbClr val="000000"/>
                        </a:solidFill>
                        <a:effectLst/>
                        <a:latin typeface="Calibri" panose="020F0502020204030204" pitchFamily="34" charset="0"/>
                      </a:endParaRPr>
                    </a:p>
                  </a:txBody>
                  <a:tcPr marL="8942" marR="8942" marT="8942" marB="0"/>
                </a:tc>
              </a:tr>
              <a:tr h="313424">
                <a:tc>
                  <a:txBody>
                    <a:bodyPr/>
                    <a:lstStyle/>
                    <a:p>
                      <a:pPr algn="r" fontAlgn="t"/>
                      <a:r>
                        <a:rPr lang="en-US" sz="1100" u="none" strike="noStrike">
                          <a:effectLst/>
                        </a:rPr>
                        <a:t>218</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Fragment Flushing </a:t>
                      </a:r>
                      <a:r>
                        <a:rPr lang="en-US" sz="1100" u="none" strike="noStrike" dirty="0" err="1">
                          <a:effectLst/>
                        </a:rPr>
                        <a:t>BlockAckReq</a:t>
                      </a:r>
                      <a:endParaRPr lang="en-US" sz="11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a:effectLst/>
                        </a:rPr>
                        <a:t>Matthew Fischer (Broadcom LTD)</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a:effectLst/>
                        </a:rPr>
                        <a:t>MAC</a:t>
                      </a:r>
                      <a:endParaRPr lang="en-US" sz="1100" b="0" i="0" u="none" strike="noStrike">
                        <a:solidFill>
                          <a:srgbClr val="000000"/>
                        </a:solidFill>
                        <a:effectLst/>
                        <a:latin typeface="Calibri" panose="020F0502020204030204" pitchFamily="34" charset="0"/>
                      </a:endParaRPr>
                    </a:p>
                  </a:txBody>
                  <a:tcPr marL="8942" marR="8942" marT="8942" marB="0"/>
                </a:tc>
              </a:tr>
              <a:tr h="313424">
                <a:tc>
                  <a:txBody>
                    <a:bodyPr/>
                    <a:lstStyle/>
                    <a:p>
                      <a:pPr algn="r" fontAlgn="t"/>
                      <a:r>
                        <a:rPr lang="en-US" sz="1100" u="none" strike="noStrike">
                          <a:effectLst/>
                        </a:rPr>
                        <a:t>1822</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Temporarily-Limited-Connection</a:t>
                      </a:r>
                      <a:endParaRPr lang="en-US" sz="11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Matthew Fischer (Broadcom </a:t>
                      </a:r>
                      <a:r>
                        <a:rPr lang="en-US" sz="1100" u="none" strike="noStrike" dirty="0" err="1">
                          <a:effectLst/>
                        </a:rPr>
                        <a:t>Inc</a:t>
                      </a:r>
                      <a:r>
                        <a:rPr lang="en-US" sz="1100" u="none" strike="noStrike" dirty="0">
                          <a:effectLst/>
                        </a:rPr>
                        <a:t>)</a:t>
                      </a:r>
                      <a:endParaRPr lang="en-US" sz="11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a:effectLst/>
                        </a:rPr>
                        <a:t>MAC</a:t>
                      </a:r>
                      <a:endParaRPr lang="en-US" sz="1100" b="0" i="0" u="none" strike="noStrike">
                        <a:solidFill>
                          <a:srgbClr val="000000"/>
                        </a:solidFill>
                        <a:effectLst/>
                        <a:latin typeface="Calibri" panose="020F0502020204030204" pitchFamily="34" charset="0"/>
                      </a:endParaRPr>
                    </a:p>
                  </a:txBody>
                  <a:tcPr marL="8942" marR="8942" marT="8942" marB="0"/>
                </a:tc>
              </a:tr>
              <a:tr h="313424">
                <a:tc>
                  <a:txBody>
                    <a:bodyPr/>
                    <a:lstStyle/>
                    <a:p>
                      <a:pPr algn="r" fontAlgn="t"/>
                      <a:r>
                        <a:rPr lang="en-US" sz="1100" u="none" strike="noStrike">
                          <a:effectLst/>
                        </a:rPr>
                        <a:t>301</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MAC-CR-HE beacon in 6 GHz</a:t>
                      </a:r>
                      <a:endParaRPr lang="en-US" sz="11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Alfred </a:t>
                      </a:r>
                      <a:r>
                        <a:rPr lang="en-US" sz="1100" u="none" strike="noStrike" dirty="0" err="1">
                          <a:effectLst/>
                        </a:rPr>
                        <a:t>Asterjadhi</a:t>
                      </a:r>
                      <a:r>
                        <a:rPr lang="en-US" sz="1100" u="none" strike="noStrike" dirty="0">
                          <a:effectLst/>
                        </a:rPr>
                        <a:t> (Qualcomm Inc.)</a:t>
                      </a:r>
                      <a:endParaRPr lang="en-US" sz="11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a:effectLst/>
                        </a:rPr>
                        <a:t>MAC</a:t>
                      </a:r>
                      <a:endParaRPr lang="en-US" sz="1100" b="0" i="0" u="none" strike="noStrike">
                        <a:solidFill>
                          <a:srgbClr val="000000"/>
                        </a:solidFill>
                        <a:effectLst/>
                        <a:latin typeface="Calibri" panose="020F0502020204030204" pitchFamily="34" charset="0"/>
                      </a:endParaRPr>
                    </a:p>
                  </a:txBody>
                  <a:tcPr marL="8942" marR="8942" marT="8942" marB="0"/>
                </a:tc>
              </a:tr>
              <a:tr h="313424">
                <a:tc>
                  <a:txBody>
                    <a:bodyPr/>
                    <a:lstStyle/>
                    <a:p>
                      <a:pPr algn="r" fontAlgn="t"/>
                      <a:r>
                        <a:rPr lang="en-US" sz="1100" u="none" strike="noStrike">
                          <a:effectLst/>
                        </a:rPr>
                        <a:t>302</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MAC-CR-HE BSS operation</a:t>
                      </a:r>
                      <a:endParaRPr lang="en-US" sz="11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Alfred </a:t>
                      </a:r>
                      <a:r>
                        <a:rPr lang="en-US" sz="1100" u="none" strike="noStrike" dirty="0" err="1">
                          <a:effectLst/>
                        </a:rPr>
                        <a:t>Asterjadhi</a:t>
                      </a:r>
                      <a:r>
                        <a:rPr lang="en-US" sz="1100" u="none" strike="noStrike" dirty="0">
                          <a:effectLst/>
                        </a:rPr>
                        <a:t> (Qualcomm Inc.)</a:t>
                      </a:r>
                      <a:endParaRPr lang="en-US" sz="11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MAC</a:t>
                      </a:r>
                      <a:endParaRPr lang="en-US" sz="1100" b="0" i="0" u="none" strike="noStrike" dirty="0">
                        <a:solidFill>
                          <a:srgbClr val="000000"/>
                        </a:solidFill>
                        <a:effectLst/>
                        <a:latin typeface="Calibri" panose="020F0502020204030204" pitchFamily="34" charset="0"/>
                      </a:endParaRPr>
                    </a:p>
                  </a:txBody>
                  <a:tcPr marL="8942" marR="8942" marT="8942" marB="0"/>
                </a:tc>
              </a:tr>
              <a:tr h="313424">
                <a:tc>
                  <a:txBody>
                    <a:bodyPr/>
                    <a:lstStyle/>
                    <a:p>
                      <a:pPr algn="r" fontAlgn="t"/>
                      <a:r>
                        <a:rPr lang="en-US" sz="1100" u="none" strike="noStrike">
                          <a:effectLst/>
                        </a:rPr>
                        <a:t>303</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a:effectLst/>
                        </a:rPr>
                        <a:t>MAC-CR-QoS Control</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Alfred </a:t>
                      </a:r>
                      <a:r>
                        <a:rPr lang="en-US" sz="1100" u="none" strike="noStrike" dirty="0" err="1">
                          <a:effectLst/>
                        </a:rPr>
                        <a:t>Asterjadhi</a:t>
                      </a:r>
                      <a:r>
                        <a:rPr lang="en-US" sz="1100" u="none" strike="noStrike" dirty="0">
                          <a:effectLst/>
                        </a:rPr>
                        <a:t> (Qualcomm Inc.)</a:t>
                      </a:r>
                      <a:endParaRPr lang="en-US" sz="11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MAC</a:t>
                      </a:r>
                      <a:endParaRPr lang="en-US" sz="1100" b="0" i="0" u="none" strike="noStrike" dirty="0">
                        <a:solidFill>
                          <a:srgbClr val="000000"/>
                        </a:solidFill>
                        <a:effectLst/>
                        <a:latin typeface="Calibri" panose="020F0502020204030204" pitchFamily="34" charset="0"/>
                      </a:endParaRPr>
                    </a:p>
                  </a:txBody>
                  <a:tcPr marL="8942" marR="8942" marT="8942" marB="0"/>
                </a:tc>
              </a:tr>
              <a:tr h="313424">
                <a:tc>
                  <a:txBody>
                    <a:bodyPr/>
                    <a:lstStyle/>
                    <a:p>
                      <a:pPr algn="r" fontAlgn="t"/>
                      <a:r>
                        <a:rPr lang="en-US" sz="1100" u="none" strike="noStrike">
                          <a:effectLst/>
                        </a:rPr>
                        <a:t>304</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a:effectLst/>
                        </a:rPr>
                        <a:t>MAC-CR-HE BSS operation in 6 GHz</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Alfred </a:t>
                      </a:r>
                      <a:r>
                        <a:rPr lang="en-US" sz="1100" u="none" strike="noStrike" dirty="0" err="1">
                          <a:effectLst/>
                        </a:rPr>
                        <a:t>Asterjadhi</a:t>
                      </a:r>
                      <a:r>
                        <a:rPr lang="en-US" sz="1100" u="none" strike="noStrike" dirty="0">
                          <a:effectLst/>
                        </a:rPr>
                        <a:t> (Qualcomm Inc.)</a:t>
                      </a:r>
                      <a:endParaRPr lang="en-US" sz="11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MAC</a:t>
                      </a:r>
                      <a:endParaRPr lang="en-US" sz="1100" b="0" i="0" u="none" strike="noStrike" dirty="0">
                        <a:solidFill>
                          <a:srgbClr val="000000"/>
                        </a:solidFill>
                        <a:effectLst/>
                        <a:latin typeface="Calibri" panose="020F0502020204030204" pitchFamily="34" charset="0"/>
                      </a:endParaRPr>
                    </a:p>
                  </a:txBody>
                  <a:tcPr marL="8942" marR="8942" marT="8942" marB="0"/>
                </a:tc>
              </a:tr>
              <a:tr h="313424">
                <a:tc>
                  <a:txBody>
                    <a:bodyPr/>
                    <a:lstStyle/>
                    <a:p>
                      <a:pPr algn="r" fontAlgn="t"/>
                      <a:r>
                        <a:rPr lang="en-US" sz="1100" u="none" strike="noStrike">
                          <a:effectLst/>
                        </a:rPr>
                        <a:t>305</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a:effectLst/>
                        </a:rPr>
                        <a:t>MAC-CR-Transmit Power Control</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Alfred </a:t>
                      </a:r>
                      <a:r>
                        <a:rPr lang="en-US" sz="1100" u="none" strike="noStrike" dirty="0" err="1">
                          <a:effectLst/>
                        </a:rPr>
                        <a:t>Asterjadhi</a:t>
                      </a:r>
                      <a:r>
                        <a:rPr lang="en-US" sz="1100" u="none" strike="noStrike" dirty="0">
                          <a:effectLst/>
                        </a:rPr>
                        <a:t> (Qualcomm Inc.)</a:t>
                      </a:r>
                      <a:endParaRPr lang="en-US" sz="11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MAC</a:t>
                      </a:r>
                      <a:endParaRPr lang="en-US" sz="1100" b="0" i="0" u="none" strike="noStrike" dirty="0">
                        <a:solidFill>
                          <a:srgbClr val="000000"/>
                        </a:solidFill>
                        <a:effectLst/>
                        <a:latin typeface="Calibri" panose="020F0502020204030204" pitchFamily="34" charset="0"/>
                      </a:endParaRPr>
                    </a:p>
                  </a:txBody>
                  <a:tcPr marL="8942" marR="8942" marT="8942" marB="0"/>
                </a:tc>
              </a:tr>
              <a:tr h="313424">
                <a:tc>
                  <a:txBody>
                    <a:bodyPr/>
                    <a:lstStyle/>
                    <a:p>
                      <a:pPr algn="r" fontAlgn="t"/>
                      <a:r>
                        <a:rPr lang="en-US" sz="1100" u="none" strike="noStrike">
                          <a:effectLst/>
                        </a:rPr>
                        <a:t>309</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a:effectLst/>
                        </a:rPr>
                        <a:t>MAC-CR-Frame Control</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Alfred </a:t>
                      </a:r>
                      <a:r>
                        <a:rPr lang="en-US" sz="1100" u="none" strike="noStrike" dirty="0" err="1">
                          <a:effectLst/>
                        </a:rPr>
                        <a:t>Asterjadhi</a:t>
                      </a:r>
                      <a:r>
                        <a:rPr lang="en-US" sz="1100" u="none" strike="noStrike" dirty="0">
                          <a:effectLst/>
                        </a:rPr>
                        <a:t> (Qualcomm Inc.)</a:t>
                      </a:r>
                      <a:endParaRPr lang="en-US" sz="11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MAC</a:t>
                      </a:r>
                      <a:endParaRPr lang="en-US" sz="1100" b="0" i="0" u="none" strike="noStrike" dirty="0">
                        <a:solidFill>
                          <a:srgbClr val="000000"/>
                        </a:solidFill>
                        <a:effectLst/>
                        <a:latin typeface="Calibri" panose="020F0502020204030204" pitchFamily="34" charset="0"/>
                      </a:endParaRPr>
                    </a:p>
                  </a:txBody>
                  <a:tcPr marL="8942" marR="8942" marT="8942" marB="0"/>
                </a:tc>
              </a:tr>
              <a:tr h="313424">
                <a:tc>
                  <a:txBody>
                    <a:bodyPr/>
                    <a:lstStyle/>
                    <a:p>
                      <a:pPr algn="r" fontAlgn="t"/>
                      <a:r>
                        <a:rPr lang="en-US" sz="1100" u="none" strike="noStrike">
                          <a:effectLst/>
                        </a:rPr>
                        <a:t>315</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a:effectLst/>
                        </a:rPr>
                        <a:t>MAC-CR-twt power save</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Alfred </a:t>
                      </a:r>
                      <a:r>
                        <a:rPr lang="en-US" sz="1100" u="none" strike="noStrike" dirty="0" err="1">
                          <a:effectLst/>
                        </a:rPr>
                        <a:t>Asterjadhi</a:t>
                      </a:r>
                      <a:r>
                        <a:rPr lang="en-US" sz="1100" u="none" strike="noStrike" dirty="0">
                          <a:effectLst/>
                        </a:rPr>
                        <a:t> (Qualcomm Inc.)</a:t>
                      </a:r>
                      <a:endParaRPr lang="en-US" sz="11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MAC</a:t>
                      </a:r>
                      <a:endParaRPr lang="en-US" sz="1100" b="0" i="0" u="none" strike="noStrike" dirty="0">
                        <a:solidFill>
                          <a:srgbClr val="000000"/>
                        </a:solidFill>
                        <a:effectLst/>
                        <a:latin typeface="Calibri" panose="020F0502020204030204" pitchFamily="34" charset="0"/>
                      </a:endParaRPr>
                    </a:p>
                  </a:txBody>
                  <a:tcPr marL="8942" marR="8942" marT="8942" marB="0"/>
                </a:tc>
              </a:tr>
              <a:tr h="313424">
                <a:tc>
                  <a:txBody>
                    <a:bodyPr/>
                    <a:lstStyle/>
                    <a:p>
                      <a:pPr algn="r" fontAlgn="t"/>
                      <a:r>
                        <a:rPr lang="en-US" sz="1100" u="none" strike="noStrike">
                          <a:effectLst/>
                        </a:rPr>
                        <a:t>316</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a:effectLst/>
                        </a:rPr>
                        <a:t>MAC-CR-BSR operation</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Alfred </a:t>
                      </a:r>
                      <a:r>
                        <a:rPr lang="en-US" sz="1100" u="none" strike="noStrike" dirty="0" err="1">
                          <a:effectLst/>
                        </a:rPr>
                        <a:t>Asterjadhi</a:t>
                      </a:r>
                      <a:r>
                        <a:rPr lang="en-US" sz="1100" u="none" strike="noStrike" dirty="0">
                          <a:effectLst/>
                        </a:rPr>
                        <a:t> (Qualcomm Inc.)</a:t>
                      </a:r>
                      <a:endParaRPr lang="en-US" sz="11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MAC</a:t>
                      </a:r>
                      <a:endParaRPr lang="en-US" sz="1100" b="0" i="0" u="none" strike="noStrike" dirty="0">
                        <a:solidFill>
                          <a:srgbClr val="000000"/>
                        </a:solidFill>
                        <a:effectLst/>
                        <a:latin typeface="Calibri" panose="020F0502020204030204" pitchFamily="34" charset="0"/>
                      </a:endParaRPr>
                    </a:p>
                  </a:txBody>
                  <a:tcPr marL="8942" marR="8942" marT="8942" marB="0"/>
                </a:tc>
              </a:tr>
            </a:tbl>
          </a:graphicData>
        </a:graphic>
      </p:graphicFrame>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 II</a:t>
            </a:r>
            <a:endParaRPr lang="en-US" dirty="0"/>
          </a:p>
        </p:txBody>
      </p:sp>
      <p:sp>
        <p:nvSpPr>
          <p:cNvPr id="3" name="Date Placeholder 2"/>
          <p:cNvSpPr>
            <a:spLocks noGrp="1"/>
          </p:cNvSpPr>
          <p:nvPr>
            <p:ph type="dt" idx="10"/>
          </p:nvPr>
        </p:nvSpPr>
        <p:spPr/>
        <p:txBody>
          <a:bodyPr/>
          <a:lstStyle/>
          <a:p>
            <a:r>
              <a:rPr lang="en-US" smtClean="0"/>
              <a:t>March 2019</a:t>
            </a:r>
            <a:endParaRPr lang="en-GB" dirty="0"/>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13</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164934521"/>
              </p:ext>
            </p:extLst>
          </p:nvPr>
        </p:nvGraphicFramePr>
        <p:xfrm>
          <a:off x="685800" y="1981204"/>
          <a:ext cx="7770813" cy="3349620"/>
        </p:xfrm>
        <a:graphic>
          <a:graphicData uri="http://schemas.openxmlformats.org/drawingml/2006/table">
            <a:tbl>
              <a:tblPr>
                <a:tableStyleId>{616DA210-FB5B-4158-B5E0-FEB733F419BA}</a:tableStyleId>
              </a:tblPr>
              <a:tblGrid>
                <a:gridCol w="680655"/>
                <a:gridCol w="4027210"/>
                <a:gridCol w="2382293"/>
                <a:gridCol w="680655"/>
              </a:tblGrid>
              <a:tr h="279135">
                <a:tc>
                  <a:txBody>
                    <a:bodyPr/>
                    <a:lstStyle/>
                    <a:p>
                      <a:pPr algn="r" fontAlgn="t"/>
                      <a:r>
                        <a:rPr lang="en-US" sz="1200" u="none" strike="noStrike" dirty="0">
                          <a:effectLst/>
                        </a:rPr>
                        <a:t>325</a:t>
                      </a:r>
                      <a:endParaRPr lang="en-US" sz="12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dirty="0">
                          <a:effectLst/>
                        </a:rPr>
                        <a:t>CR for SM Power Save</a:t>
                      </a:r>
                      <a:endParaRPr lang="en-US" sz="12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a:effectLst/>
                        </a:rPr>
                        <a:t>Po-Kai Huang (Intel)</a:t>
                      </a:r>
                      <a:endParaRPr lang="en-US" sz="12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a:effectLst/>
                        </a:rPr>
                        <a:t>MAC</a:t>
                      </a:r>
                      <a:endParaRPr lang="en-US" sz="1200" b="0" i="0" u="none" strike="noStrike">
                        <a:solidFill>
                          <a:srgbClr val="000000"/>
                        </a:solidFill>
                        <a:effectLst/>
                        <a:latin typeface="Calibri" panose="020F0502020204030204" pitchFamily="34" charset="0"/>
                      </a:endParaRPr>
                    </a:p>
                  </a:txBody>
                  <a:tcPr marL="8942" marR="8942" marT="8942" marB="0"/>
                </a:tc>
              </a:tr>
              <a:tr h="279135">
                <a:tc>
                  <a:txBody>
                    <a:bodyPr/>
                    <a:lstStyle/>
                    <a:p>
                      <a:pPr algn="r" fontAlgn="t"/>
                      <a:r>
                        <a:rPr lang="en-US" sz="1200" u="none" strike="noStrike">
                          <a:effectLst/>
                        </a:rPr>
                        <a:t>339</a:t>
                      </a:r>
                      <a:endParaRPr lang="en-US" sz="12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dirty="0">
                          <a:effectLst/>
                        </a:rPr>
                        <a:t>CR for Co-hosted BSSID</a:t>
                      </a:r>
                      <a:endParaRPr lang="en-US" sz="12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a:effectLst/>
                        </a:rPr>
                        <a:t>Po-Kai Huang (Intel)</a:t>
                      </a:r>
                      <a:endParaRPr lang="en-US" sz="12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a:effectLst/>
                        </a:rPr>
                        <a:t>MAC</a:t>
                      </a:r>
                      <a:endParaRPr lang="en-US" sz="1200" b="0" i="0" u="none" strike="noStrike">
                        <a:solidFill>
                          <a:srgbClr val="000000"/>
                        </a:solidFill>
                        <a:effectLst/>
                        <a:latin typeface="Calibri" panose="020F0502020204030204" pitchFamily="34" charset="0"/>
                      </a:endParaRPr>
                    </a:p>
                  </a:txBody>
                  <a:tcPr marL="8942" marR="8942" marT="8942" marB="0"/>
                </a:tc>
              </a:tr>
              <a:tr h="279135">
                <a:tc>
                  <a:txBody>
                    <a:bodyPr/>
                    <a:lstStyle/>
                    <a:p>
                      <a:pPr algn="r" fontAlgn="b"/>
                      <a:r>
                        <a:rPr lang="en-US" sz="1200" u="none" strike="noStrike">
                          <a:effectLst/>
                        </a:rPr>
                        <a:t>394</a:t>
                      </a:r>
                      <a:endParaRPr lang="en-US" sz="12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dirty="0">
                          <a:effectLst/>
                        </a:rPr>
                        <a:t>Resolution for CIDs in 9.3.1.22</a:t>
                      </a:r>
                      <a:endParaRPr lang="en-US" sz="1200" b="0" i="0" u="none" strike="noStrike" dirty="0">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dirty="0">
                          <a:effectLst/>
                        </a:rPr>
                        <a:t>Abhishek </a:t>
                      </a:r>
                      <a:r>
                        <a:rPr lang="en-US" sz="1200" u="none" strike="noStrike" dirty="0" err="1">
                          <a:effectLst/>
                        </a:rPr>
                        <a:t>Patil</a:t>
                      </a:r>
                      <a:r>
                        <a:rPr lang="en-US" sz="1200" u="none" strike="noStrike" dirty="0">
                          <a:effectLst/>
                        </a:rPr>
                        <a:t> (Qualcomm)</a:t>
                      </a:r>
                      <a:endParaRPr lang="en-US" sz="1200" b="0" i="0" u="none" strike="noStrike" dirty="0">
                        <a:solidFill>
                          <a:srgbClr val="000000"/>
                        </a:solidFill>
                        <a:effectLst/>
                        <a:latin typeface="Calibri" panose="020F0502020204030204" pitchFamily="34" charset="0"/>
                      </a:endParaRPr>
                    </a:p>
                  </a:txBody>
                  <a:tcPr marL="8942" marR="8942" marT="8942" marB="0" anchor="b"/>
                </a:tc>
                <a:tc>
                  <a:txBody>
                    <a:bodyPr/>
                    <a:lstStyle/>
                    <a:p>
                      <a:pPr algn="l" fontAlgn="t"/>
                      <a:r>
                        <a:rPr lang="en-US" sz="1200" u="none" strike="noStrike">
                          <a:effectLst/>
                        </a:rPr>
                        <a:t>MAC</a:t>
                      </a:r>
                      <a:endParaRPr lang="en-US" sz="1200" b="0" i="0" u="none" strike="noStrike">
                        <a:solidFill>
                          <a:srgbClr val="000000"/>
                        </a:solidFill>
                        <a:effectLst/>
                        <a:latin typeface="Calibri" panose="020F0502020204030204" pitchFamily="34" charset="0"/>
                      </a:endParaRPr>
                    </a:p>
                  </a:txBody>
                  <a:tcPr marL="8942" marR="8942" marT="8942" marB="0"/>
                </a:tc>
              </a:tr>
              <a:tr h="279135">
                <a:tc>
                  <a:txBody>
                    <a:bodyPr/>
                    <a:lstStyle/>
                    <a:p>
                      <a:pPr algn="r" fontAlgn="b"/>
                      <a:r>
                        <a:rPr lang="en-US" sz="1200" u="none" strike="noStrike">
                          <a:effectLst/>
                        </a:rPr>
                        <a:t>395</a:t>
                      </a:r>
                      <a:endParaRPr lang="en-US" sz="12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dirty="0">
                          <a:effectLst/>
                        </a:rPr>
                        <a:t>Resolution for CIDs on BSS color - part 1</a:t>
                      </a:r>
                      <a:endParaRPr lang="en-US" sz="1200" b="0" i="0" u="none" strike="noStrike" dirty="0">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dirty="0">
                          <a:effectLst/>
                        </a:rPr>
                        <a:t>Abhishek </a:t>
                      </a:r>
                      <a:r>
                        <a:rPr lang="en-US" sz="1200" u="none" strike="noStrike" dirty="0" err="1">
                          <a:effectLst/>
                        </a:rPr>
                        <a:t>Patil</a:t>
                      </a:r>
                      <a:r>
                        <a:rPr lang="en-US" sz="1200" u="none" strike="noStrike" dirty="0">
                          <a:effectLst/>
                        </a:rPr>
                        <a:t> (Qualcomm)</a:t>
                      </a:r>
                      <a:endParaRPr lang="en-US" sz="1200" b="0" i="0" u="none" strike="noStrike" dirty="0">
                        <a:solidFill>
                          <a:srgbClr val="000000"/>
                        </a:solidFill>
                        <a:effectLst/>
                        <a:latin typeface="Calibri" panose="020F0502020204030204" pitchFamily="34" charset="0"/>
                      </a:endParaRPr>
                    </a:p>
                  </a:txBody>
                  <a:tcPr marL="8942" marR="8942" marT="8942" marB="0" anchor="b"/>
                </a:tc>
                <a:tc>
                  <a:txBody>
                    <a:bodyPr/>
                    <a:lstStyle/>
                    <a:p>
                      <a:pPr algn="l" fontAlgn="t"/>
                      <a:r>
                        <a:rPr lang="en-US" sz="1200" u="none" strike="noStrike">
                          <a:effectLst/>
                        </a:rPr>
                        <a:t>MAC</a:t>
                      </a:r>
                      <a:endParaRPr lang="en-US" sz="1200" b="0" i="0" u="none" strike="noStrike">
                        <a:solidFill>
                          <a:srgbClr val="000000"/>
                        </a:solidFill>
                        <a:effectLst/>
                        <a:latin typeface="Calibri" panose="020F0502020204030204" pitchFamily="34" charset="0"/>
                      </a:endParaRPr>
                    </a:p>
                  </a:txBody>
                  <a:tcPr marL="8942" marR="8942" marT="8942" marB="0"/>
                </a:tc>
              </a:tr>
              <a:tr h="279135">
                <a:tc>
                  <a:txBody>
                    <a:bodyPr/>
                    <a:lstStyle/>
                    <a:p>
                      <a:pPr algn="r" fontAlgn="b"/>
                      <a:r>
                        <a:rPr lang="en-US" sz="1200" u="none" strike="noStrike">
                          <a:effectLst/>
                        </a:rPr>
                        <a:t>413</a:t>
                      </a:r>
                      <a:endParaRPr lang="en-US" sz="12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dirty="0">
                          <a:effectLst/>
                        </a:rPr>
                        <a:t>CR for MU EDCA</a:t>
                      </a:r>
                      <a:endParaRPr lang="en-US" sz="1200" b="0" i="0" u="none" strike="noStrike" dirty="0">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dirty="0" err="1">
                          <a:effectLst/>
                        </a:rPr>
                        <a:t>laurent</a:t>
                      </a:r>
                      <a:r>
                        <a:rPr lang="en-US" sz="1200" u="none" strike="noStrike" dirty="0">
                          <a:effectLst/>
                        </a:rPr>
                        <a:t> </a:t>
                      </a:r>
                      <a:r>
                        <a:rPr lang="en-US" sz="1200" u="none" strike="noStrike" dirty="0" err="1">
                          <a:effectLst/>
                        </a:rPr>
                        <a:t>cariou</a:t>
                      </a:r>
                      <a:r>
                        <a:rPr lang="en-US" sz="1200" u="none" strike="noStrike" dirty="0">
                          <a:effectLst/>
                        </a:rPr>
                        <a:t> (Intel)</a:t>
                      </a:r>
                      <a:endParaRPr lang="en-US" sz="1200" b="0" i="0" u="none" strike="noStrike" dirty="0">
                        <a:solidFill>
                          <a:srgbClr val="000000"/>
                        </a:solidFill>
                        <a:effectLst/>
                        <a:latin typeface="Calibri" panose="020F0502020204030204" pitchFamily="34" charset="0"/>
                      </a:endParaRPr>
                    </a:p>
                  </a:txBody>
                  <a:tcPr marL="8942" marR="8942" marT="8942" marB="0" anchor="b"/>
                </a:tc>
                <a:tc>
                  <a:txBody>
                    <a:bodyPr/>
                    <a:lstStyle/>
                    <a:p>
                      <a:pPr algn="l" fontAlgn="t"/>
                      <a:r>
                        <a:rPr lang="en-US" sz="1200" u="none" strike="noStrike">
                          <a:effectLst/>
                        </a:rPr>
                        <a:t>MAC</a:t>
                      </a:r>
                      <a:endParaRPr lang="en-US" sz="1200" b="0" i="0" u="none" strike="noStrike">
                        <a:solidFill>
                          <a:srgbClr val="000000"/>
                        </a:solidFill>
                        <a:effectLst/>
                        <a:latin typeface="Calibri" panose="020F0502020204030204" pitchFamily="34" charset="0"/>
                      </a:endParaRPr>
                    </a:p>
                  </a:txBody>
                  <a:tcPr marL="8942" marR="8942" marT="8942" marB="0"/>
                </a:tc>
              </a:tr>
              <a:tr h="279135">
                <a:tc>
                  <a:txBody>
                    <a:bodyPr/>
                    <a:lstStyle/>
                    <a:p>
                      <a:pPr algn="r" fontAlgn="b"/>
                      <a:r>
                        <a:rPr lang="en-US" sz="1200" u="none" strike="noStrike">
                          <a:effectLst/>
                        </a:rPr>
                        <a:t>414</a:t>
                      </a:r>
                      <a:endParaRPr lang="en-US" sz="12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dirty="0">
                          <a:effectLst/>
                        </a:rPr>
                        <a:t>CR for NFRP</a:t>
                      </a:r>
                      <a:endParaRPr lang="en-US" sz="1200" b="0" i="0" u="none" strike="noStrike" dirty="0">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dirty="0" err="1">
                          <a:effectLst/>
                        </a:rPr>
                        <a:t>laurent</a:t>
                      </a:r>
                      <a:r>
                        <a:rPr lang="en-US" sz="1200" u="none" strike="noStrike" dirty="0">
                          <a:effectLst/>
                        </a:rPr>
                        <a:t> </a:t>
                      </a:r>
                      <a:r>
                        <a:rPr lang="en-US" sz="1200" u="none" strike="noStrike" dirty="0" err="1">
                          <a:effectLst/>
                        </a:rPr>
                        <a:t>cariou</a:t>
                      </a:r>
                      <a:r>
                        <a:rPr lang="en-US" sz="1200" u="none" strike="noStrike" dirty="0">
                          <a:effectLst/>
                        </a:rPr>
                        <a:t> (Intel)</a:t>
                      </a:r>
                      <a:endParaRPr lang="en-US" sz="1200" b="0" i="0" u="none" strike="noStrike" dirty="0">
                        <a:solidFill>
                          <a:srgbClr val="000000"/>
                        </a:solidFill>
                        <a:effectLst/>
                        <a:latin typeface="Calibri" panose="020F0502020204030204" pitchFamily="34" charset="0"/>
                      </a:endParaRPr>
                    </a:p>
                  </a:txBody>
                  <a:tcPr marL="8942" marR="8942" marT="8942" marB="0" anchor="b"/>
                </a:tc>
                <a:tc>
                  <a:txBody>
                    <a:bodyPr/>
                    <a:lstStyle/>
                    <a:p>
                      <a:pPr algn="l" fontAlgn="t"/>
                      <a:r>
                        <a:rPr lang="en-US" sz="1200" u="none" strike="noStrike">
                          <a:effectLst/>
                        </a:rPr>
                        <a:t>MAC</a:t>
                      </a:r>
                      <a:endParaRPr lang="en-US" sz="1200" b="0" i="0" u="none" strike="noStrike">
                        <a:solidFill>
                          <a:srgbClr val="000000"/>
                        </a:solidFill>
                        <a:effectLst/>
                        <a:latin typeface="Calibri" panose="020F0502020204030204" pitchFamily="34" charset="0"/>
                      </a:endParaRPr>
                    </a:p>
                  </a:txBody>
                  <a:tcPr marL="8942" marR="8942" marT="8942" marB="0"/>
                </a:tc>
              </a:tr>
              <a:tr h="279135">
                <a:tc>
                  <a:txBody>
                    <a:bodyPr/>
                    <a:lstStyle/>
                    <a:p>
                      <a:pPr algn="r" fontAlgn="b"/>
                      <a:r>
                        <a:rPr lang="en-US" sz="1200" u="none" strike="noStrike">
                          <a:effectLst/>
                        </a:rPr>
                        <a:t>415</a:t>
                      </a:r>
                      <a:endParaRPr lang="en-US" sz="12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a:effectLst/>
                        </a:rPr>
                        <a:t>CR for OPS</a:t>
                      </a:r>
                      <a:endParaRPr lang="en-US" sz="12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dirty="0" err="1">
                          <a:effectLst/>
                        </a:rPr>
                        <a:t>laurent</a:t>
                      </a:r>
                      <a:r>
                        <a:rPr lang="en-US" sz="1200" u="none" strike="noStrike" dirty="0">
                          <a:effectLst/>
                        </a:rPr>
                        <a:t> </a:t>
                      </a:r>
                      <a:r>
                        <a:rPr lang="en-US" sz="1200" u="none" strike="noStrike" dirty="0" err="1">
                          <a:effectLst/>
                        </a:rPr>
                        <a:t>cariou</a:t>
                      </a:r>
                      <a:r>
                        <a:rPr lang="en-US" sz="1200" u="none" strike="noStrike" dirty="0">
                          <a:effectLst/>
                        </a:rPr>
                        <a:t> (Intel)</a:t>
                      </a:r>
                      <a:endParaRPr lang="en-US" sz="1200" b="0" i="0" u="none" strike="noStrike" dirty="0">
                        <a:solidFill>
                          <a:srgbClr val="000000"/>
                        </a:solidFill>
                        <a:effectLst/>
                        <a:latin typeface="Calibri" panose="020F0502020204030204" pitchFamily="34" charset="0"/>
                      </a:endParaRPr>
                    </a:p>
                  </a:txBody>
                  <a:tcPr marL="8942" marR="8942" marT="8942" marB="0" anchor="b"/>
                </a:tc>
                <a:tc>
                  <a:txBody>
                    <a:bodyPr/>
                    <a:lstStyle/>
                    <a:p>
                      <a:pPr algn="l" fontAlgn="t"/>
                      <a:r>
                        <a:rPr lang="en-US" sz="1200" u="none" strike="noStrike">
                          <a:effectLst/>
                        </a:rPr>
                        <a:t>MAC</a:t>
                      </a:r>
                      <a:endParaRPr lang="en-US" sz="1200" b="0" i="0" u="none" strike="noStrike">
                        <a:solidFill>
                          <a:srgbClr val="000000"/>
                        </a:solidFill>
                        <a:effectLst/>
                        <a:latin typeface="Calibri" panose="020F0502020204030204" pitchFamily="34" charset="0"/>
                      </a:endParaRPr>
                    </a:p>
                  </a:txBody>
                  <a:tcPr marL="8942" marR="8942" marT="8942" marB="0"/>
                </a:tc>
              </a:tr>
              <a:tr h="279135">
                <a:tc>
                  <a:txBody>
                    <a:bodyPr/>
                    <a:lstStyle/>
                    <a:p>
                      <a:pPr algn="r" fontAlgn="b"/>
                      <a:r>
                        <a:rPr lang="en-US" sz="1200" u="none" strike="noStrike">
                          <a:effectLst/>
                        </a:rPr>
                        <a:t>416</a:t>
                      </a:r>
                      <a:endParaRPr lang="en-US" sz="12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a:effectLst/>
                        </a:rPr>
                        <a:t>CR for spatial reuse</a:t>
                      </a:r>
                      <a:endParaRPr lang="en-US" sz="12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dirty="0" err="1">
                          <a:effectLst/>
                        </a:rPr>
                        <a:t>laurent</a:t>
                      </a:r>
                      <a:r>
                        <a:rPr lang="en-US" sz="1200" u="none" strike="noStrike" dirty="0">
                          <a:effectLst/>
                        </a:rPr>
                        <a:t> </a:t>
                      </a:r>
                      <a:r>
                        <a:rPr lang="en-US" sz="1200" u="none" strike="noStrike" dirty="0" err="1">
                          <a:effectLst/>
                        </a:rPr>
                        <a:t>cariou</a:t>
                      </a:r>
                      <a:r>
                        <a:rPr lang="en-US" sz="1200" u="none" strike="noStrike" dirty="0">
                          <a:effectLst/>
                        </a:rPr>
                        <a:t> (Intel)</a:t>
                      </a:r>
                      <a:endParaRPr lang="en-US" sz="1200" b="0" i="0" u="none" strike="noStrike" dirty="0">
                        <a:solidFill>
                          <a:srgbClr val="000000"/>
                        </a:solidFill>
                        <a:effectLst/>
                        <a:latin typeface="Calibri" panose="020F0502020204030204" pitchFamily="34" charset="0"/>
                      </a:endParaRPr>
                    </a:p>
                  </a:txBody>
                  <a:tcPr marL="8942" marR="8942" marT="8942" marB="0" anchor="b"/>
                </a:tc>
                <a:tc>
                  <a:txBody>
                    <a:bodyPr/>
                    <a:lstStyle/>
                    <a:p>
                      <a:pPr algn="l" fontAlgn="t"/>
                      <a:r>
                        <a:rPr lang="en-US" sz="1200" u="none" strike="noStrike" dirty="0">
                          <a:effectLst/>
                        </a:rPr>
                        <a:t>SR</a:t>
                      </a:r>
                      <a:endParaRPr lang="en-US" sz="1200" b="0" i="0" u="none" strike="noStrike" dirty="0">
                        <a:solidFill>
                          <a:srgbClr val="000000"/>
                        </a:solidFill>
                        <a:effectLst/>
                        <a:latin typeface="Calibri" panose="020F0502020204030204" pitchFamily="34" charset="0"/>
                      </a:endParaRPr>
                    </a:p>
                  </a:txBody>
                  <a:tcPr marL="8942" marR="8942" marT="8942" marB="0"/>
                </a:tc>
              </a:tr>
              <a:tr h="279135">
                <a:tc>
                  <a:txBody>
                    <a:bodyPr/>
                    <a:lstStyle/>
                    <a:p>
                      <a:pPr algn="r" fontAlgn="b"/>
                      <a:r>
                        <a:rPr lang="en-US" sz="1200" u="none" strike="noStrike">
                          <a:effectLst/>
                        </a:rPr>
                        <a:t>417</a:t>
                      </a:r>
                      <a:endParaRPr lang="en-US" sz="12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a:effectLst/>
                        </a:rPr>
                        <a:t>CR for 6 GHz out-of-band discovery</a:t>
                      </a:r>
                      <a:endParaRPr lang="en-US" sz="12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dirty="0" err="1">
                          <a:effectLst/>
                        </a:rPr>
                        <a:t>laurent</a:t>
                      </a:r>
                      <a:r>
                        <a:rPr lang="en-US" sz="1200" u="none" strike="noStrike" dirty="0">
                          <a:effectLst/>
                        </a:rPr>
                        <a:t> </a:t>
                      </a:r>
                      <a:r>
                        <a:rPr lang="en-US" sz="1200" u="none" strike="noStrike" dirty="0" err="1">
                          <a:effectLst/>
                        </a:rPr>
                        <a:t>cariou</a:t>
                      </a:r>
                      <a:r>
                        <a:rPr lang="en-US" sz="1200" u="none" strike="noStrike" dirty="0">
                          <a:effectLst/>
                        </a:rPr>
                        <a:t> (Intel)</a:t>
                      </a:r>
                      <a:endParaRPr lang="en-US" sz="1200" b="0" i="0" u="none" strike="noStrike" dirty="0">
                        <a:solidFill>
                          <a:srgbClr val="000000"/>
                        </a:solidFill>
                        <a:effectLst/>
                        <a:latin typeface="Calibri" panose="020F0502020204030204" pitchFamily="34" charset="0"/>
                      </a:endParaRPr>
                    </a:p>
                  </a:txBody>
                  <a:tcPr marL="8942" marR="8942" marT="8942" marB="0" anchor="b"/>
                </a:tc>
                <a:tc>
                  <a:txBody>
                    <a:bodyPr/>
                    <a:lstStyle/>
                    <a:p>
                      <a:pPr algn="l" fontAlgn="t"/>
                      <a:r>
                        <a:rPr lang="en-US" sz="1200" u="none" strike="noStrike" dirty="0">
                          <a:effectLst/>
                        </a:rPr>
                        <a:t>MAC</a:t>
                      </a:r>
                      <a:endParaRPr lang="en-US" sz="1200" b="0" i="0" u="none" strike="noStrike" dirty="0">
                        <a:solidFill>
                          <a:srgbClr val="000000"/>
                        </a:solidFill>
                        <a:effectLst/>
                        <a:latin typeface="Calibri" panose="020F0502020204030204" pitchFamily="34" charset="0"/>
                      </a:endParaRPr>
                    </a:p>
                  </a:txBody>
                  <a:tcPr marL="8942" marR="8942" marT="8942" marB="0"/>
                </a:tc>
              </a:tr>
              <a:tr h="279135">
                <a:tc>
                  <a:txBody>
                    <a:bodyPr/>
                    <a:lstStyle/>
                    <a:p>
                      <a:pPr algn="r" fontAlgn="t"/>
                      <a:r>
                        <a:rPr lang="en-US" sz="1200" u="none" strike="noStrike">
                          <a:effectLst/>
                        </a:rPr>
                        <a:t>427</a:t>
                      </a:r>
                      <a:endParaRPr lang="en-US" sz="12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a:effectLst/>
                        </a:rPr>
                        <a:t>CR MU EDCA Parameter</a:t>
                      </a:r>
                      <a:endParaRPr lang="en-US" sz="12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a:effectLst/>
                        </a:rPr>
                        <a:t>Zhou Lan (Broadcom Ltd.)</a:t>
                      </a:r>
                      <a:endParaRPr lang="en-US" sz="12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dirty="0">
                          <a:effectLst/>
                        </a:rPr>
                        <a:t>MAC</a:t>
                      </a:r>
                      <a:endParaRPr lang="en-US" sz="1200" b="0" i="0" u="none" strike="noStrike" dirty="0">
                        <a:solidFill>
                          <a:srgbClr val="000000"/>
                        </a:solidFill>
                        <a:effectLst/>
                        <a:latin typeface="Calibri" panose="020F0502020204030204" pitchFamily="34" charset="0"/>
                      </a:endParaRPr>
                    </a:p>
                  </a:txBody>
                  <a:tcPr marL="8942" marR="8942" marT="8942" marB="0"/>
                </a:tc>
              </a:tr>
              <a:tr h="279135">
                <a:tc>
                  <a:txBody>
                    <a:bodyPr/>
                    <a:lstStyle/>
                    <a:p>
                      <a:pPr algn="r" fontAlgn="t"/>
                      <a:r>
                        <a:rPr lang="en-US" sz="1200" u="none" strike="noStrike">
                          <a:effectLst/>
                        </a:rPr>
                        <a:t>435</a:t>
                      </a:r>
                      <a:endParaRPr lang="en-US" sz="12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a:effectLst/>
                        </a:rPr>
                        <a:t>comment resolution of duplicate beacon</a:t>
                      </a:r>
                      <a:endParaRPr lang="en-US" sz="12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a:effectLst/>
                        </a:rPr>
                        <a:t>Liwen Chu (Marvell)</a:t>
                      </a:r>
                      <a:endParaRPr lang="en-US" sz="12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dirty="0">
                          <a:effectLst/>
                        </a:rPr>
                        <a:t>MAC</a:t>
                      </a:r>
                      <a:endParaRPr lang="en-US" sz="1200" b="0" i="0" u="none" strike="noStrike" dirty="0">
                        <a:solidFill>
                          <a:srgbClr val="000000"/>
                        </a:solidFill>
                        <a:effectLst/>
                        <a:latin typeface="Calibri" panose="020F0502020204030204" pitchFamily="34" charset="0"/>
                      </a:endParaRPr>
                    </a:p>
                  </a:txBody>
                  <a:tcPr marL="8942" marR="8942" marT="8942" marB="0"/>
                </a:tc>
              </a:tr>
              <a:tr h="279135">
                <a:tc>
                  <a:txBody>
                    <a:bodyPr/>
                    <a:lstStyle/>
                    <a:p>
                      <a:pPr algn="r" fontAlgn="t"/>
                      <a:r>
                        <a:rPr lang="en-US" sz="1200" u="none" strike="noStrike">
                          <a:effectLst/>
                        </a:rPr>
                        <a:t>436</a:t>
                      </a:r>
                      <a:endParaRPr lang="en-US" sz="12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a:effectLst/>
                        </a:rPr>
                        <a:t>CR for Clause 11.1.4</a:t>
                      </a:r>
                      <a:endParaRPr lang="en-US" sz="12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a:effectLst/>
                        </a:rPr>
                        <a:t>Abhishek Patil (Qualcomm)</a:t>
                      </a:r>
                      <a:endParaRPr lang="en-US" sz="12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dirty="0">
                          <a:effectLst/>
                        </a:rPr>
                        <a:t>MAC</a:t>
                      </a:r>
                      <a:endParaRPr lang="en-US" sz="1200" b="0" i="0" u="none" strike="noStrike" dirty="0">
                        <a:solidFill>
                          <a:srgbClr val="000000"/>
                        </a:solidFill>
                        <a:effectLst/>
                        <a:latin typeface="Calibri" panose="020F0502020204030204" pitchFamily="34" charset="0"/>
                      </a:endParaRPr>
                    </a:p>
                  </a:txBody>
                  <a:tcPr marL="8942" marR="8942" marT="8942" marB="0"/>
                </a:tc>
              </a:tr>
            </a:tbl>
          </a:graphicData>
        </a:graphic>
      </p:graphicFrame>
    </p:spTree>
    <p:extLst>
      <p:ext uri="{BB962C8B-B14F-4D97-AF65-F5344CB8AC3E}">
        <p14:creationId xmlns:p14="http://schemas.microsoft.com/office/powerpoint/2010/main" val="324707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March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1366</TotalTime>
  <Words>957</Words>
  <Application>Microsoft Office PowerPoint</Application>
  <PresentationFormat>On-screen Show (4:3)</PresentationFormat>
  <Paragraphs>229</Paragraphs>
  <Slides>13</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1" baseType="lpstr">
      <vt:lpstr>Arial Unicode MS</vt:lpstr>
      <vt:lpstr>MS Gothic</vt:lpstr>
      <vt:lpstr>Arial</vt:lpstr>
      <vt:lpstr>Calibri</vt:lpstr>
      <vt:lpstr>Monotype Sorts</vt:lpstr>
      <vt:lpstr>Times New Roman</vt:lpstr>
      <vt:lpstr>Office Theme</vt:lpstr>
      <vt:lpstr>Document</vt:lpstr>
      <vt:lpstr>TGax MAC Adhoc March 2019 Meeting Agenda</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TGax Schedule</vt:lpstr>
      <vt:lpstr>MAC Submissions</vt:lpstr>
      <vt:lpstr>MAC Submissions II</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103</cp:revision>
  <cp:lastPrinted>1601-01-01T00:00:00Z</cp:lastPrinted>
  <dcterms:created xsi:type="dcterms:W3CDTF">2017-01-26T15:28:16Z</dcterms:created>
  <dcterms:modified xsi:type="dcterms:W3CDTF">2019-03-12T15:18:29Z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