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56" r:id="rId12"/>
    <p:sldId id="338" r:id="rId13"/>
    <p:sldId id="374" r:id="rId14"/>
    <p:sldId id="343" r:id="rId15"/>
    <p:sldId id="348" r:id="rId16"/>
    <p:sldId id="357" r:id="rId17"/>
    <p:sldId id="368" r:id="rId18"/>
    <p:sldId id="375" r:id="rId19"/>
    <p:sldId id="36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3" autoAdjust="0"/>
    <p:restoredTop sz="50000" autoAdjust="0"/>
  </p:normalViewPr>
  <p:slideViewPr>
    <p:cSldViewPr>
      <p:cViewPr varScale="1">
        <p:scale>
          <a:sx n="128" d="100"/>
          <a:sy n="128" d="100"/>
        </p:scale>
        <p:origin x="1696" y="1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216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92006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2019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2019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68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2019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2019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/>
              <a:t>ila</a:t>
            </a:r>
            <a:r>
              <a:rPr lang="en-US" dirty="0"/>
              <a:t> – splitting IPv6 node identity from location for improved mobility.  Done efficiently without tunneling.</a:t>
            </a:r>
          </a:p>
          <a:p>
            <a:endParaRPr lang="en-US" dirty="0"/>
          </a:p>
          <a:p>
            <a:r>
              <a:rPr lang="en-US" dirty="0" err="1"/>
              <a:t>mls</a:t>
            </a:r>
            <a:r>
              <a:rPr lang="en-US" dirty="0"/>
              <a:t> – generalized capability for message confidentiality, authentication, and integrity.  Also membership verification, asynchronous key distribution, forward secrecy, post-compromise secrecy, and scalability.</a:t>
            </a:r>
          </a:p>
          <a:p>
            <a:endParaRPr lang="en-US" dirty="0"/>
          </a:p>
          <a:p>
            <a:r>
              <a:rPr lang="en-US" dirty="0"/>
              <a:t>Not clear that coms, </a:t>
            </a:r>
            <a:r>
              <a:rPr lang="en-US" dirty="0" err="1"/>
              <a:t>ila</a:t>
            </a:r>
            <a:r>
              <a:rPr lang="en-US" dirty="0"/>
              <a:t>, and </a:t>
            </a:r>
            <a:r>
              <a:rPr lang="en-US" dirty="0" err="1"/>
              <a:t>mls</a:t>
            </a:r>
            <a:r>
              <a:rPr lang="en-US" dirty="0"/>
              <a:t> will meet at IETF 102.</a:t>
            </a:r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802.11-19/0452r00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4_Document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capport-api/" TargetMode="External"/><Relationship Id="rId4" Type="http://schemas.openxmlformats.org/officeDocument/2006/relationships/hyperlink" Target="https://datatracker.ietf.org/doc/draft-ekwk-capport-rfc7710bis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radext-coa-proxy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7" Type="http://schemas.openxmlformats.org/officeDocument/2006/relationships/hyperlink" Target="https://datatracker.ietf.org/doc/draft-pala-eap-cred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arkko-eap-aka-pfs/" TargetMode="External"/><Relationship Id="rId5" Type="http://schemas.openxmlformats.org/officeDocument/2006/relationships/hyperlink" Target="https://datatracker.ietf.org/doc/draft-ietf-emu-rfc5448bis/" TargetMode="External"/><Relationship Id="rId4" Type="http://schemas.openxmlformats.org/officeDocument/2006/relationships/hyperlink" Target="https://datatracker.ietf.org/doc/draft-ietf-emu-eap-tls13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datatracker.ietf.org/doc/draft-richardson-opsawg-securehomegateway-mud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opsawg-mud/" TargetMode="External"/><Relationship Id="rId5" Type="http://schemas.openxmlformats.org/officeDocument/2006/relationships/hyperlink" Target="https://www.ietf.org/topics/netmgmt/" TargetMode="External"/><Relationship Id="rId4" Type="http://schemas.openxmlformats.org/officeDocument/2006/relationships/hyperlink" Target="https://tools.ietf.org/html/rfc6632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rescorla-tls-ctls/" TargetMode="External"/><Relationship Id="rId3" Type="http://schemas.openxmlformats.org/officeDocument/2006/relationships/hyperlink" Target="http://datatracker.ietf.org/wg/tls/charter/" TargetMode="External"/><Relationship Id="rId7" Type="http://schemas.openxmlformats.org/officeDocument/2006/relationships/hyperlink" Target="https://datatracker.ietf.org/doc/draft-camwinget-tls-use-cases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tls13-cert-with-extern-psk/" TargetMode="External"/><Relationship Id="rId5" Type="http://schemas.openxmlformats.org/officeDocument/2006/relationships/hyperlink" Target="https://datatracker.ietf.org/doc/draft-ietf-tls-oldversions-deprecate/" TargetMode="External"/><Relationship Id="rId4" Type="http://schemas.openxmlformats.org/officeDocument/2006/relationships/hyperlink" Target="https://datatracker.ietf.org/doc/draft-ietf-tls-dtls13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7" Type="http://schemas.openxmlformats.org/officeDocument/2006/relationships/hyperlink" Target="https://datatracker.ietf.org/doc/draft-ietf-detnet-security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problem-statement/" TargetMode="External"/><Relationship Id="rId5" Type="http://schemas.openxmlformats.org/officeDocument/2006/relationships/hyperlink" Target="https://datatracker.ietf.org/doc/draft-ietf-detnet-use-cases/" TargetMode="External"/><Relationship Id="rId4" Type="http://schemas.openxmlformats.org/officeDocument/2006/relationships/hyperlink" Target="https://datatracker.ietf.org/doc/draft-ietf-detnet-architecture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ipwave-ipv6-over-80211ocb/" TargetMode="External"/><Relationship Id="rId4" Type="http://schemas.openxmlformats.org/officeDocument/2006/relationships/hyperlink" Target="https://datatracker.ietf.org/doc/draft-ietf-ipwave-vehicular-networkin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lear-eap-teap-brski/" TargetMode="External"/><Relationship Id="rId5" Type="http://schemas.openxmlformats.org/officeDocument/2006/relationships/hyperlink" Target="https://datatracker.ietf.org/doc/draft-ietf-ipwave-vehicular-networking/" TargetMode="External"/><Relationship Id="rId4" Type="http://schemas.openxmlformats.org/officeDocument/2006/relationships/hyperlink" Target="https://datatracker.ietf.org/doc/draft-friel-brski-over-802dot11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ksk/about/" TargetMode="External"/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wgtlgo/abou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bcause/about/" TargetMode="External"/><Relationship Id="rId5" Type="http://schemas.openxmlformats.org/officeDocument/2006/relationships/hyperlink" Target="https://datatracker.ietf.org/wg/cacao/about/" TargetMode="External"/><Relationship Id="rId4" Type="http://schemas.openxmlformats.org/officeDocument/2006/relationships/hyperlink" Target="https://datatracker.ietf.org/wg/paw/about/" TargetMode="External"/><Relationship Id="rId9" Type="http://schemas.openxmlformats.org/officeDocument/2006/relationships/hyperlink" Target="https://datatracker.ietf.org/wg/bimi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rum/about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mmusic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mmusic/about/" TargetMode="External"/><Relationship Id="rId11" Type="http://schemas.openxmlformats.org/officeDocument/2006/relationships/hyperlink" Target="https://datatracker.ietf.org/doc/charter-irtf-qirg/" TargetMode="External"/><Relationship Id="rId5" Type="http://schemas.openxmlformats.org/officeDocument/2006/relationships/hyperlink" Target="https://datatracker.ietf.org/doc/charter-ietf-anima/" TargetMode="External"/><Relationship Id="rId10" Type="http://schemas.openxmlformats.org/officeDocument/2006/relationships/hyperlink" Target="https://datatracker.ietf.org/rg/qirg/about/" TargetMode="External"/><Relationship Id="rId4" Type="http://schemas.openxmlformats.org/officeDocument/2006/relationships/hyperlink" Target="https://datatracker.ietf.org/wg/anima/about/" TargetMode="External"/><Relationship Id="rId9" Type="http://schemas.openxmlformats.org/officeDocument/2006/relationships/hyperlink" Target="https://datatracker.ietf.org/doc/charter-ietf-ru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ietf@ietf.org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s://tools.ietf.org/html/draft-bi-savi-wlan-16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6lo-use-cases/" TargetMode="External"/><Relationship Id="rId5" Type="http://schemas.openxmlformats.org/officeDocument/2006/relationships/hyperlink" Target="https://datatracker.ietf.org/doc/draft-ietf-6lo-backbone-router/" TargetMode="External"/><Relationship Id="rId4" Type="http://schemas.openxmlformats.org/officeDocument/2006/relationships/hyperlink" Target="https://datatracker.ietf.org/doc/draft-ietf-6lo-ap-n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2019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2019-03-12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518055"/>
              </p:ext>
            </p:extLst>
          </p:nvPr>
        </p:nvGraphicFramePr>
        <p:xfrm>
          <a:off x="838200" y="2435225"/>
          <a:ext cx="72390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5" name="Document" r:id="rId4" imgW="8255000" imgH="1231900" progId="Word.Document.8">
                  <p:embed/>
                </p:oleObj>
              </mc:Choice>
              <mc:Fallback>
                <p:oleObj name="Document" r:id="rId4" imgW="8255000" imgH="1231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435225"/>
                        <a:ext cx="7239000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6TiSCH: IPv6 over IEEE 802.15.4 Time-slotted Channel Hopping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Working group winding down, but may be re-chartered to cover other underlying layer 2 protocols.  This could have a bearing on RTA TIG activities if there’s a new MAC.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/>
              <a:t>CAPtive</a:t>
            </a:r>
            <a:r>
              <a:rPr lang="en-US" sz="2000" dirty="0"/>
              <a:t> </a:t>
            </a:r>
            <a:r>
              <a:rPr lang="en-US" sz="2000" dirty="0" err="1"/>
              <a:t>PORTal</a:t>
            </a:r>
            <a:r>
              <a:rPr lang="en-US" sz="2000" dirty="0"/>
              <a:t>:  </a:t>
            </a:r>
            <a:r>
              <a:rPr lang="en-US" sz="2000" dirty="0">
                <a:hlinkClick r:id="rId3"/>
              </a:rPr>
              <a:t>https://datatracker.ietf.org/wg/capport/charter/</a:t>
            </a:r>
            <a:r>
              <a:rPr lang="en-US" sz="2000" dirty="0"/>
              <a:t> </a:t>
            </a:r>
          </a:p>
          <a:p>
            <a:r>
              <a:rPr lang="en-US" sz="2000" dirty="0"/>
              <a:t>The CAPPORT Working Group will define secure mechanisms and protocols to</a:t>
            </a:r>
          </a:p>
          <a:p>
            <a:pPr lvl="1"/>
            <a:r>
              <a:rPr lang="en-US" sz="1600" dirty="0"/>
              <a:t>allow endpoints to discover that they are in this sort of limited environment,</a:t>
            </a:r>
          </a:p>
          <a:p>
            <a:pPr lvl="1"/>
            <a:r>
              <a:rPr lang="en-US" sz="1600" dirty="0"/>
              <a:t>provide a URL to interact with the Captive Portal, - allow endpoints to learn about the parameters of their confinement,</a:t>
            </a:r>
          </a:p>
          <a:p>
            <a:pPr lvl="1"/>
            <a:r>
              <a:rPr lang="en-US" sz="1600" dirty="0"/>
              <a:t>interact with the Captive Portal to obtain information such as status and remaining access time, and</a:t>
            </a:r>
          </a:p>
          <a:p>
            <a:pPr lvl="1"/>
            <a:r>
              <a:rPr lang="en-US" sz="1600" dirty="0"/>
              <a:t>optionally, advertise a service whereby devices can enable or disable access to the Internet without human interaction. (RFC 7710 may be a full or partial solution to the first two bullets)</a:t>
            </a:r>
          </a:p>
          <a:p>
            <a:r>
              <a:rPr lang="en-US" sz="2000" dirty="0"/>
              <a:t>Updates [March 2019]</a:t>
            </a:r>
          </a:p>
          <a:p>
            <a:pPr lvl="1"/>
            <a:r>
              <a:rPr lang="en-US" sz="1600" dirty="0"/>
              <a:t>Updated: Captive-Portal Identification in DHCP / RA: </a:t>
            </a:r>
            <a:r>
              <a:rPr lang="en-US" sz="1600" dirty="0">
                <a:hlinkClick r:id="rId4"/>
              </a:rPr>
              <a:t>https://datatracker.ietf.org/doc/draft-ekwk-capport-rfc7710bis/</a:t>
            </a:r>
            <a:endParaRPr lang="en-US" sz="1600" dirty="0"/>
          </a:p>
          <a:p>
            <a:pPr lvl="1"/>
            <a:r>
              <a:rPr lang="en-US" sz="1600" dirty="0"/>
              <a:t>Updated: Captive Portal API: </a:t>
            </a:r>
            <a:r>
              <a:rPr lang="en-US" sz="1600" dirty="0">
                <a:hlinkClick r:id="rId5"/>
              </a:rPr>
              <a:t>https://datatracker.ietf.org/doc/draft-ietf-capport-api/</a:t>
            </a:r>
            <a:endParaRPr lang="en-US" sz="1600" dirty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2019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http://datatracker.ietf.org/wg/radext/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RADIUS Extensions Working Group will focus on extensions to the</a:t>
            </a:r>
            <a:br>
              <a:rPr lang="en-US" sz="1600" dirty="0"/>
            </a:br>
            <a:r>
              <a:rPr lang="en-US" sz="1600" dirty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In addition, RADEXT will work on RADIUS Design Guidelines and define new attributes for particular applications of authentication, authorization and</a:t>
            </a:r>
            <a:br>
              <a:rPr lang="en-US" sz="1600" dirty="0"/>
            </a:br>
            <a:r>
              <a:rPr lang="en-US" sz="1600" dirty="0"/>
              <a:t>accounting such as NAS management and local area network (LAN) usage.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Updates [March 2019]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RFC Editor’s Queue: Dynamic Authorization Proxy: </a:t>
            </a:r>
            <a:r>
              <a:rPr lang="en-US" sz="1600" dirty="0">
                <a:hlinkClick r:id="rId4"/>
              </a:rPr>
              <a:t>https://datatracker.ietf.org/doc/draft-ietf-radext-coa-proxy/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2019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Updates [March 2019]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Updated: Using EAP-TLS with TLS 1.3: </a:t>
            </a:r>
            <a:r>
              <a:rPr lang="en-US" sz="1600" dirty="0">
                <a:hlinkClick r:id="rId4"/>
              </a:rPr>
              <a:t>https://datatracker.ietf.org/doc/draft-ietf-emu-eap-tls13/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Updated: Improved Extensible Authentication Protocol Method for 3rd Generation Authentication and Key Agreement (EAP-AKA’): </a:t>
            </a:r>
            <a:r>
              <a:rPr lang="en-US" sz="1600" dirty="0">
                <a:hlinkClick r:id="rId5"/>
              </a:rPr>
              <a:t>https://datatracker.ietf.org/doc/draft-ietf-emu-rfc5448bis/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Related: Perfect-Forward Secrecy for the Extensible Authentication Protocol Method for Authentication and Key Agreement (EAP-AKA' PFS): </a:t>
            </a:r>
            <a:r>
              <a:rPr lang="en-US" sz="1600" dirty="0">
                <a:hlinkClick r:id="rId6"/>
              </a:rPr>
              <a:t>https://datatracker.ietf.org/doc/draft-arkko-eap-aka-pfs/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New: Credentials Provisioning and Management via EAP (EAP-CREDS): </a:t>
            </a:r>
            <a:r>
              <a:rPr lang="en-US" sz="1600" dirty="0">
                <a:hlinkClick r:id="rId7"/>
              </a:rPr>
              <a:t>https://datatracker.ietf.org/doc/draft-pala-eap-creds/</a:t>
            </a:r>
            <a:r>
              <a:rPr lang="en-US" sz="1600" dirty="0"/>
              <a:t> (Wi-Fi noted)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[March 2019] Operations Area Working Group work group items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RFC 6632, An Overview of the IETF Network Management Protocols, see </a:t>
            </a:r>
            <a:r>
              <a:rPr lang="en-US" sz="1600" dirty="0">
                <a:hlinkClick r:id="rId4"/>
              </a:rPr>
              <a:t>https://tools.ietf.org/html/rfc6632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Automated network management, including YANG data models, see </a:t>
            </a:r>
            <a:r>
              <a:rPr lang="en-US" sz="1600" dirty="0">
                <a:hlinkClick r:id="rId5"/>
              </a:rPr>
              <a:t>https://www.ietf.org/topics/netmgmt/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Manufacturer Usage Description Specification, see </a:t>
            </a:r>
            <a:r>
              <a:rPr lang="en-US" sz="1600" dirty="0">
                <a:hlinkClick r:id="rId6"/>
              </a:rPr>
              <a:t>https://datatracker.ietf.org/doc/draft-ietf-opsawg-mud/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New and related: MUD processing and extensions for Secure Home Gateway Project: </a:t>
            </a:r>
            <a:r>
              <a:rPr lang="en-US" sz="1600" dirty="0">
                <a:hlinkClick r:id="rId7"/>
              </a:rPr>
              <a:t>https://datatracker.ietf.org/doc/draft-richardson-opsawg-securehomegateway-mud/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[March 2019]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Unchanged: The Datagram Transport Layer Security (DTLS) Protocol Version 1.3: </a:t>
            </a:r>
            <a:r>
              <a:rPr lang="en-US" sz="1600" dirty="0">
                <a:hlinkClick r:id="rId4"/>
              </a:rPr>
              <a:t>https://datatracker.ietf.org/doc/draft-ietf-tls-dtls13/</a:t>
            </a:r>
            <a:r>
              <a:rPr lang="en-US" sz="1600" dirty="0"/>
              <a:t> (Waiting for implementation)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Updated: Deprecating TLSv1.0 and TLSv1.1: </a:t>
            </a:r>
            <a:r>
              <a:rPr lang="en-US" sz="1600" dirty="0">
                <a:hlinkClick r:id="rId5"/>
              </a:rPr>
              <a:t>draft-ietf-tls-oldversions-deprecate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New: TLS 1.3 Extension for Certificate-based Authentication with an External Pre-Shared Key: </a:t>
            </a:r>
            <a:r>
              <a:rPr lang="en-US" sz="1600" dirty="0">
                <a:hlinkClick r:id="rId6"/>
              </a:rPr>
              <a:t>https://datatracker.ietf.org/doc/draft-ietf-tls-tls13-cert-with-extern-psk/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Related and updated: TLS 1.3 Impact on Network-Based Security: </a:t>
            </a:r>
            <a:r>
              <a:rPr lang="en-US" sz="1600" dirty="0">
                <a:hlinkClick r:id="rId7"/>
              </a:rPr>
              <a:t>https://datatracker.ietf.org/doc/draft-camwinget-tls-use-cases/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Related and updated: Compact TLS 1.3: </a:t>
            </a:r>
            <a:r>
              <a:rPr lang="en-US" sz="1600" dirty="0">
                <a:hlinkClick r:id="rId8"/>
              </a:rPr>
              <a:t>https://datatracker.ietf.org/doc/draft-rescorla-tls-ctls/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RTA TIG activities seem like they would fit in closely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pPr marL="0" indent="0">
              <a:buNone/>
            </a:pPr>
            <a:r>
              <a:rPr lang="en-US" sz="1800" dirty="0"/>
              <a:t>Of interest:</a:t>
            </a:r>
          </a:p>
          <a:p>
            <a:pPr lvl="1"/>
            <a:r>
              <a:rPr lang="en-US" sz="1400" dirty="0"/>
              <a:t>Updated (March 2019): Deterministic Networking Architecture, see </a:t>
            </a:r>
            <a:r>
              <a:rPr lang="en-US" sz="1400" dirty="0">
                <a:hlinkClick r:id="rId4"/>
              </a:rPr>
              <a:t>https://datatracker.ietf.org/doc/draft-ietf-detnet-architecture/</a:t>
            </a:r>
            <a:endParaRPr lang="en-US" sz="1400" dirty="0"/>
          </a:p>
          <a:p>
            <a:pPr lvl="1"/>
            <a:r>
              <a:rPr lang="en-US" sz="1400" dirty="0"/>
              <a:t>In RFC Editor’s queue: Deterministic Networking Use Cases, see </a:t>
            </a:r>
            <a:r>
              <a:rPr lang="en-US" sz="1400" dirty="0">
                <a:hlinkClick r:id="rId5"/>
              </a:rPr>
              <a:t>https://datatracker.ietf.org/doc/draft-ietf-detnet-use-cases/</a:t>
            </a:r>
            <a:r>
              <a:rPr lang="en-US" sz="1400" dirty="0"/>
              <a:t> (note 5.1.1, reference to </a:t>
            </a:r>
            <a:r>
              <a:rPr lang="en-US" sz="1400" dirty="0" err="1"/>
              <a:t>WiFi</a:t>
            </a:r>
            <a:r>
              <a:rPr lang="en-US" sz="1400" dirty="0"/>
              <a:t>)</a:t>
            </a:r>
          </a:p>
          <a:p>
            <a:pPr lvl="1"/>
            <a:r>
              <a:rPr lang="en-US" sz="1400" dirty="0"/>
              <a:t>In RFC Editor’s queue: Deterministic Networking Problem Statement, see </a:t>
            </a:r>
            <a:r>
              <a:rPr lang="en-US" sz="1400" dirty="0">
                <a:hlinkClick r:id="rId6"/>
              </a:rPr>
              <a:t>https://datatracker.ietf.org/doc/draft-ietf-detnet-problem-statement/</a:t>
            </a:r>
            <a:endParaRPr lang="en-US" sz="1400" dirty="0"/>
          </a:p>
          <a:p>
            <a:pPr lvl="1"/>
            <a:r>
              <a:rPr lang="en-US" sz="1400" dirty="0"/>
              <a:t>Updated (March 2019):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Security Considerations: </a:t>
            </a:r>
            <a:r>
              <a:rPr lang="en-US" sz="1400" dirty="0">
                <a:hlinkClick r:id="rId7"/>
              </a:rPr>
              <a:t>https://datatracker.ietf.org/doc/draft-ietf-detnet-security/</a:t>
            </a:r>
            <a:endParaRPr lang="en-US" sz="14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will specify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Unchanged (November 2018): Use cases and problem statement document: </a:t>
            </a:r>
            <a:r>
              <a:rPr lang="en-US" sz="1800" dirty="0">
                <a:hlinkClick r:id="rId4"/>
              </a:rPr>
              <a:t>https://datatracker.ietf.org/doc/draft-ietf-ipwave-vehicular-networking/</a:t>
            </a:r>
            <a:endParaRPr lang="en-US" sz="1800" dirty="0"/>
          </a:p>
          <a:p>
            <a:pPr lvl="1"/>
            <a:r>
              <a:rPr lang="en-US" sz="1800" dirty="0"/>
              <a:t>Updated (December 2018): Draft deliverable: </a:t>
            </a:r>
            <a:r>
              <a:rPr lang="en-US" sz="1800" dirty="0">
                <a:hlinkClick r:id="rId5"/>
              </a:rPr>
              <a:t>https://datatracker.ietf.org/doc/draft-ietf-ipwave-ipv6-over-80211ocb/</a:t>
            </a:r>
            <a:r>
              <a:rPr lang="en-US" sz="1800" dirty="0"/>
              <a:t> [under evaluation by Area Director]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</a:t>
            </a:r>
            <a:r>
              <a:rPr lang="en-US" sz="2000" dirty="0" err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datatracker.ietf.org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2000" b="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Unchanged (October 2018): BRSKI over IEEE 802.11 : </a:t>
            </a:r>
            <a:r>
              <a:rPr lang="en-US" sz="1800" dirty="0">
                <a:hlinkClick r:id="rId4"/>
              </a:rPr>
              <a:t>https://datatracker.ietf.org/doc/draft-friel-brski-over-802dot11/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Updated: BRSKI is Bootstrapping Remote Secure Key Infrastructures: </a:t>
            </a:r>
            <a:r>
              <a:rPr lang="en-US" sz="1800" dirty="0">
                <a:hlinkClick r:id="rId5"/>
              </a:rPr>
              <a:t>https://datatracker.ietf.org/doc/draft-ietf-ipwave-vehicular-networking/</a:t>
            </a:r>
            <a:r>
              <a:rPr lang="en-US" sz="1800" dirty="0"/>
              <a:t> (March 2019)</a:t>
            </a:r>
          </a:p>
          <a:p>
            <a:pPr lvl="1"/>
            <a:r>
              <a:rPr lang="en-US" sz="1800" dirty="0"/>
              <a:t>Updated (February 2019): Bootstrapping Key Infrastructure over EAP: </a:t>
            </a:r>
            <a:r>
              <a:rPr lang="en-US" sz="1800" dirty="0">
                <a:hlinkClick r:id="rId6"/>
              </a:rPr>
              <a:t>https://datatracker.ietf.org/doc/draft-lear-eap-teap-brski/</a:t>
            </a: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>
              <a:lnSpc>
                <a:spcPct val="80000"/>
              </a:lnSpc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2019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March 2019.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March 23-29, 2019 – Prague</a:t>
            </a:r>
          </a:p>
          <a:p>
            <a:pPr lvl="1"/>
            <a:r>
              <a:rPr lang="en-US" dirty="0"/>
              <a:t>July 20-26, 2019 – Montreal</a:t>
            </a:r>
          </a:p>
          <a:p>
            <a:pPr lvl="1"/>
            <a:r>
              <a:rPr lang="en-US" dirty="0"/>
              <a:t>November 16-22, 2019 – Singapore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July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http://tools.ietf.org/dailydose/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randomization trial results, DETNET/TSN,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teleconference: February 20, 2019</a:t>
            </a:r>
            <a:br>
              <a:rPr lang="en-US" sz="1600" dirty="0"/>
            </a:b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 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>
                <a:hlinkClick r:id="rId4"/>
              </a:rPr>
              <a:t>ipwave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No recently issued RFCs mention 802.11.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BOFs IETF March 23-29, 2019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267977"/>
              </p:ext>
            </p:extLst>
          </p:nvPr>
        </p:nvGraphicFramePr>
        <p:xfrm>
          <a:off x="1079765" y="2793648"/>
          <a:ext cx="6977557" cy="360715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paw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Predictable and Available Wireless (probably will end up being called SPAWN for “S</a:t>
                      </a:r>
                      <a:r>
                        <a:rPr lang="en-US" dirty="0"/>
                        <a:t>cheduled Predictable and Available Wireless Networks”)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875767799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5"/>
                        </a:rPr>
                        <a:t>cacao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Collaborative Automated Course of Action Operations for Cyber Security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87065956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6"/>
                        </a:rPr>
                        <a:t>bcause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BNG Control-plane And User-plane </a:t>
                      </a:r>
                      <a:r>
                        <a:rPr lang="en-US" dirty="0" err="1"/>
                        <a:t>SEparation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35773710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7"/>
                        </a:rPr>
                        <a:t>wgtlgo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Technology Deep Dive - Modern Router Architecture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044072189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8"/>
                        </a:rPr>
                        <a:t>ksk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KSK Futures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959340938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9"/>
                        </a:rPr>
                        <a:t>bimi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Brand Indicators for Message Identification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92554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73992"/>
              </p:ext>
            </p:extLst>
          </p:nvPr>
        </p:nvGraphicFramePr>
        <p:xfrm>
          <a:off x="1066800" y="2875632"/>
          <a:ext cx="6977557" cy="235536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anima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5"/>
                        </a:rPr>
                        <a:t>Autonomic Network Integrated Model and Approach</a:t>
                      </a:r>
                      <a:r>
                        <a:rPr lang="en-US" sz="1800" b="0" dirty="0"/>
                        <a:t>  (draft charter)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5309269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6"/>
                        </a:rPr>
                        <a:t>mmusic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Multiparty Multimedia Session Control</a:t>
                      </a:r>
                      <a:r>
                        <a:rPr lang="en-US" dirty="0"/>
                        <a:t> (start </a:t>
                      </a:r>
                      <a:r>
                        <a:rPr lang="en-US" dirty="0" err="1"/>
                        <a:t>rechartering</a:t>
                      </a:r>
                      <a:r>
                        <a:rPr lang="en-US" dirty="0"/>
                        <a:t>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122231735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8"/>
                        </a:rPr>
                        <a:t>rum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9"/>
                        </a:rPr>
                        <a:t>Relay User Machine</a:t>
                      </a:r>
                      <a:r>
                        <a:rPr lang="en-US" sz="1800" b="0" dirty="0"/>
                        <a:t> (external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999032615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0"/>
                        </a:rPr>
                        <a:t>qirg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1"/>
                        </a:rPr>
                        <a:t>Quantum Internet Proposed Research Group</a:t>
                      </a:r>
                      <a:r>
                        <a:rPr lang="en-US" dirty="0"/>
                        <a:t> (start chartering)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539485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In progress: Address Protected Neighbor Discovery for Low-power and Lossy Networks, see: </a:t>
            </a:r>
            <a:r>
              <a:rPr lang="en-US" sz="1400" dirty="0">
                <a:hlinkClick r:id="rId4"/>
              </a:rPr>
              <a:t>https://datatracker.ietf.org/doc/draft-ietf-6lo-ap-nd/</a:t>
            </a:r>
            <a:r>
              <a:rPr lang="en-US" sz="1400" dirty="0"/>
              <a:t>  (Updated: February 2019)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In progress: IPv6 Backbone Router, see: </a:t>
            </a:r>
            <a:r>
              <a:rPr lang="en-US" sz="1400" dirty="0">
                <a:hlinkClick r:id="rId5"/>
              </a:rPr>
              <a:t>https://datatracker.ietf.org/doc/draft-ietf-6lo-backbone-router/</a:t>
            </a:r>
            <a:r>
              <a:rPr lang="en-US" sz="1400" dirty="0"/>
              <a:t>.  Feedback solicited from IEEE 802.11, otherwise it will be published in current state. (Updated: February 2019)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In WG Last Call: IPv6 over Constrained Node Networks (6lo) Applicability &amp; Use cases, see: </a:t>
            </a:r>
            <a:r>
              <a:rPr lang="en-US" sz="1400" dirty="0">
                <a:hlinkClick r:id="rId6"/>
              </a:rPr>
              <a:t>https://datatracker.ietf.org/doc/draft-ietf-6lo-use-cases/</a:t>
            </a:r>
            <a:r>
              <a:rPr lang="en-US" sz="1400" dirty="0"/>
              <a:t>.  (Updated: March 2019)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Related: Source Address Validation for WLAN: </a:t>
            </a:r>
            <a:r>
              <a:rPr lang="en-US" sz="1400" u="sng" dirty="0">
                <a:hlinkClick r:id="rId7"/>
              </a:rPr>
              <a:t>https://tools.ietf.org/html/draft-bi-savi-wlan-16</a:t>
            </a:r>
            <a:r>
              <a:rPr lang="en-US" sz="1400" dirty="0"/>
              <a:t>.  Comments solicited to </a:t>
            </a:r>
            <a:r>
              <a:rPr lang="en-US" sz="1400" dirty="0">
                <a:hlinkClick r:id="rId8"/>
              </a:rPr>
              <a:t>ietf@ietf.org</a:t>
            </a:r>
            <a:r>
              <a:rPr lang="en-US" sz="1400" dirty="0"/>
              <a:t>.  (Updated: November 2018)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114619</TotalTime>
  <Words>2344</Words>
  <Application>Microsoft Macintosh PowerPoint</Application>
  <PresentationFormat>On-screen Show (4:3)</PresentationFormat>
  <Paragraphs>378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Times New Roman</vt:lpstr>
      <vt:lpstr>802-11-Submission</vt:lpstr>
      <vt:lpstr>Microsoft Word 97 - 2004 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IETF BOFs IETF March 23-29, 2019</vt:lpstr>
      <vt:lpstr>IETF new groups being (re-)chartered</vt:lpstr>
      <vt:lpstr>YANG Model Catalog</vt:lpstr>
      <vt:lpstr>IoT related work</vt:lpstr>
      <vt:lpstr>IoT related work (cont.)</vt:lpstr>
      <vt:lpstr>CAPPORT WG</vt:lpstr>
      <vt:lpstr>RADEXT WG</vt:lpstr>
      <vt:lpstr>EMU WG</vt:lpstr>
      <vt:lpstr>Operations Area Working Group</vt:lpstr>
      <vt:lpstr>Transport Layer Security (TLS)</vt:lpstr>
      <vt:lpstr>Deterministic Networking (DETNET)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768</cp:revision>
  <cp:lastPrinted>1998-02-10T13:28:06Z</cp:lastPrinted>
  <dcterms:created xsi:type="dcterms:W3CDTF">2005-01-04T21:26:55Z</dcterms:created>
  <dcterms:modified xsi:type="dcterms:W3CDTF">2019-03-12T19:12:27Z</dcterms:modified>
  <cp:category/>
</cp:coreProperties>
</file>