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7" r:id="rId12"/>
    <p:sldId id="273" r:id="rId13"/>
    <p:sldId id="275" r:id="rId14"/>
    <p:sldId id="276" r:id="rId15"/>
    <p:sldId id="278" r:id="rId16"/>
    <p:sldId id="279" r:id="rId17"/>
    <p:sldId id="280" r:id="rId18"/>
    <p:sldId id="282" r:id="rId19"/>
    <p:sldId id="281" r:id="rId20"/>
    <p:sldId id="283" r:id="rId21"/>
    <p:sldId id="286" r:id="rId22"/>
    <p:sldId id="287" r:id="rId23"/>
    <p:sldId id="284" r:id="rId24"/>
    <p:sldId id="288" r:id="rId25"/>
    <p:sldId id="290" r:id="rId26"/>
    <p:sldId id="289" r:id="rId27"/>
    <p:sldId id="264" r:id="rId28"/>
    <p:sldId id="285" r:id="rId2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4" autoAdjust="0"/>
    <p:restoredTop sz="94660"/>
  </p:normalViewPr>
  <p:slideViewPr>
    <p:cSldViewPr>
      <p:cViewPr varScale="1">
        <p:scale>
          <a:sx n="136" d="100"/>
          <a:sy n="136" d="100"/>
        </p:scale>
        <p:origin x="240" y="4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802.11-19/0451r2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eBCS</a:t>
            </a:r>
            <a:r>
              <a:rPr lang="en-GB" dirty="0"/>
              <a:t> Frame Authentication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2019-05-13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CE6DD-FA92-E24D-9D20-DC0EB349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Timed Efficient Stream Loss-Tolerant Authentication (TESLA) </a:t>
            </a:r>
            <a:endParaRPr lang="en" altLang="ja-JP" dirty="0"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D4FC8-25EC-B94A-B03C-1B6DBDDA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a kind of one-way key chain algorithm published as IETF RFC4082.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It</a:t>
            </a:r>
            <a:r>
              <a:rPr kumimoji="1" lang="en-US" altLang="ja-JP" dirty="0"/>
              <a:t> allows </a:t>
            </a:r>
            <a:r>
              <a:rPr lang="en" altLang="ja-JP" dirty="0"/>
              <a:t>to check the integrity and authenticate the source of each packet in multicast or broadcast data streams by low-cost operations.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1E9A6-47BB-C344-815A-42E0D5647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C60CC-A5AD-7A43-BDED-6367CB11E7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57A5890-F648-7748-980B-13BC08E2C4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9D9E7-D1AF-9042-B7C1-CEC1106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 for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47C9A-4877-E04B-9B68-2FD6E2D5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Loose time synchronization between the sender (AP) and receivers (STAs)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10D334-B3A1-EE46-A101-FD7D96D13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54249-9633-FC4B-972F-25B5E7CB69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C0B0572-76EE-1D4B-9DAF-89E5A8BE1C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9A1-A5C3-534C-AA58-D444B12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Generate One-way Key Chain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67CD3-8BD6-854C-AD8A-C3227B9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0850"/>
            <a:ext cx="10361084" cy="792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Sender(AP) generates 2*N keys.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9ECDD-61BA-B541-A0A4-D9A9F5AE7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0A7A-8213-D146-B031-40FC86E218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A1794F0-065F-1846-AD04-8A32F2DC23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9F8E1-25CB-CE48-82D2-89B8E6C64848}"/>
              </a:ext>
            </a:extLst>
          </p:cNvPr>
          <p:cNvSpPr txBox="1"/>
          <p:nvPr/>
        </p:nvSpPr>
        <p:spPr>
          <a:xfrm>
            <a:off x="1190587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8F3B37-23C5-3E4B-B302-DC46FAD50029}"/>
              </a:ext>
            </a:extLst>
          </p:cNvPr>
          <p:cNvSpPr txBox="1"/>
          <p:nvPr/>
        </p:nvSpPr>
        <p:spPr>
          <a:xfrm>
            <a:off x="3001841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FBAEC3-543C-3A45-8835-EFD4E9B38A94}"/>
              </a:ext>
            </a:extLst>
          </p:cNvPr>
          <p:cNvSpPr txBox="1"/>
          <p:nvPr/>
        </p:nvSpPr>
        <p:spPr>
          <a:xfrm>
            <a:off x="1963442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2241CC-276D-F746-A937-54ED2D4211BB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1700663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23FDC-B40D-FE45-B0F7-408F85C63CC1}"/>
              </a:ext>
            </a:extLst>
          </p:cNvPr>
          <p:cNvSpPr txBox="1"/>
          <p:nvPr/>
        </p:nvSpPr>
        <p:spPr>
          <a:xfrm>
            <a:off x="4832644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EB822E-8BAB-904B-AE14-360D283F4BFD}"/>
              </a:ext>
            </a:extLst>
          </p:cNvPr>
          <p:cNvSpPr txBox="1"/>
          <p:nvPr/>
        </p:nvSpPr>
        <p:spPr>
          <a:xfrm>
            <a:off x="3794245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1941141-BA72-C242-B9F4-98C5A41080EF}"/>
              </a:ext>
            </a:extLst>
          </p:cNvPr>
          <p:cNvCxnSpPr>
            <a:endCxn id="15" idx="1"/>
          </p:cNvCxnSpPr>
          <p:nvPr/>
        </p:nvCxnSpPr>
        <p:spPr bwMode="auto">
          <a:xfrm>
            <a:off x="3531466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E2F97-1610-674B-B4FE-DA8D7B5DFE63}"/>
              </a:ext>
            </a:extLst>
          </p:cNvPr>
          <p:cNvSpPr txBox="1"/>
          <p:nvPr/>
        </p:nvSpPr>
        <p:spPr>
          <a:xfrm>
            <a:off x="5625048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2C7BC2-239E-9D42-955B-B0B20A861389}"/>
              </a:ext>
            </a:extLst>
          </p:cNvPr>
          <p:cNvCxnSpPr/>
          <p:nvPr/>
        </p:nvCxnSpPr>
        <p:spPr bwMode="auto">
          <a:xfrm>
            <a:off x="5362269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B650A884-F86A-814D-85D8-D16A9FEB2E88}"/>
              </a:ext>
            </a:extLst>
          </p:cNvPr>
          <p:cNvSpPr/>
          <p:nvPr/>
        </p:nvSpPr>
        <p:spPr bwMode="auto">
          <a:xfrm>
            <a:off x="6754548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A1959B52-1546-9144-8755-8AF437ABC199}"/>
              </a:ext>
            </a:extLst>
          </p:cNvPr>
          <p:cNvSpPr/>
          <p:nvPr/>
        </p:nvSpPr>
        <p:spPr bwMode="auto">
          <a:xfrm>
            <a:off x="6917657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B732611-8831-CC47-9750-A298CA22EC75}"/>
              </a:ext>
            </a:extLst>
          </p:cNvPr>
          <p:cNvSpPr/>
          <p:nvPr/>
        </p:nvSpPr>
        <p:spPr bwMode="auto">
          <a:xfrm>
            <a:off x="7080766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1C9B9C-95A6-6A4D-8B2F-B22A049B25EF}"/>
              </a:ext>
            </a:extLst>
          </p:cNvPr>
          <p:cNvSpPr txBox="1"/>
          <p:nvPr/>
        </p:nvSpPr>
        <p:spPr>
          <a:xfrm>
            <a:off x="8615262" y="325536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50F4F-34F8-DF45-8746-F1633A82CEA9}"/>
              </a:ext>
            </a:extLst>
          </p:cNvPr>
          <p:cNvSpPr txBox="1"/>
          <p:nvPr/>
        </p:nvSpPr>
        <p:spPr>
          <a:xfrm>
            <a:off x="7576863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A96D9E-E398-344E-8BBB-DFF774CBB30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14084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50FA2B-78A4-3340-9480-59F1FDC2C571}"/>
              </a:ext>
            </a:extLst>
          </p:cNvPr>
          <p:cNvSpPr txBox="1"/>
          <p:nvPr/>
        </p:nvSpPr>
        <p:spPr>
          <a:xfrm>
            <a:off x="10658516" y="3255367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0EC68-20CB-9D4B-87FF-54653C2F339B}"/>
              </a:ext>
            </a:extLst>
          </p:cNvPr>
          <p:cNvSpPr txBox="1"/>
          <p:nvPr/>
        </p:nvSpPr>
        <p:spPr>
          <a:xfrm>
            <a:off x="9620117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0CB6B5-965D-2A40-9F58-48210C98CC0A}"/>
              </a:ext>
            </a:extLst>
          </p:cNvPr>
          <p:cNvCxnSpPr>
            <a:endCxn id="26" idx="1"/>
          </p:cNvCxnSpPr>
          <p:nvPr/>
        </p:nvCxnSpPr>
        <p:spPr bwMode="auto">
          <a:xfrm>
            <a:off x="9357338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C4F3ED-8112-4B42-A7A6-B3CD96FC5D74}"/>
              </a:ext>
            </a:extLst>
          </p:cNvPr>
          <p:cNvSpPr txBox="1"/>
          <p:nvPr/>
        </p:nvSpPr>
        <p:spPr>
          <a:xfrm>
            <a:off x="839416" y="2556163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Random Seed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A35331-8823-E340-A5A8-B8525B93C2AC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 flipH="1">
            <a:off x="1445625" y="2894717"/>
            <a:ext cx="59198" cy="3573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5839EDF-6B4F-BA48-8638-D535D9DBAD93}"/>
              </a:ext>
            </a:extLst>
          </p:cNvPr>
          <p:cNvSpPr txBox="1"/>
          <p:nvPr/>
        </p:nvSpPr>
        <p:spPr>
          <a:xfrm>
            <a:off x="1139291" y="4271499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0DFC2C2-AA1F-F14B-9DB4-FE089A1790F9}"/>
              </a:ext>
            </a:extLst>
          </p:cNvPr>
          <p:cNvSpPr txBox="1"/>
          <p:nvPr/>
        </p:nvSpPr>
        <p:spPr>
          <a:xfrm>
            <a:off x="3001841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B948DFA-7DB5-824C-BFC8-06154FD36F0D}"/>
              </a:ext>
            </a:extLst>
          </p:cNvPr>
          <p:cNvSpPr txBox="1"/>
          <p:nvPr/>
        </p:nvSpPr>
        <p:spPr>
          <a:xfrm>
            <a:off x="4832644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70A4297-856F-C240-BC80-6B68E5B0CE7D}"/>
              </a:ext>
            </a:extLst>
          </p:cNvPr>
          <p:cNvSpPr txBox="1"/>
          <p:nvPr/>
        </p:nvSpPr>
        <p:spPr>
          <a:xfrm>
            <a:off x="8615262" y="4266108"/>
            <a:ext cx="8290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D70FC1-1B73-BE4D-9162-40F9DCE68AED}"/>
              </a:ext>
            </a:extLst>
          </p:cNvPr>
          <p:cNvSpPr txBox="1"/>
          <p:nvPr/>
        </p:nvSpPr>
        <p:spPr>
          <a:xfrm>
            <a:off x="10658516" y="426610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3F8F6D0-DAA5-1547-86D1-36438784BE72}"/>
              </a:ext>
            </a:extLst>
          </p:cNvPr>
          <p:cNvCxnSpPr>
            <a:cxnSpLocks/>
            <a:stCxn id="8" idx="2"/>
            <a:endCxn id="76" idx="0"/>
          </p:cNvCxnSpPr>
          <p:nvPr/>
        </p:nvCxnSpPr>
        <p:spPr bwMode="auto">
          <a:xfrm>
            <a:off x="1445625" y="3713688"/>
            <a:ext cx="0" cy="557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15FDBDA-4E2A-CC49-9039-9C80BC467F0F}"/>
              </a:ext>
            </a:extLst>
          </p:cNvPr>
          <p:cNvSpPr txBox="1"/>
          <p:nvPr/>
        </p:nvSpPr>
        <p:spPr>
          <a:xfrm>
            <a:off x="1445625" y="3795549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C4DACBA-2876-1C41-80B1-BE765733ECDF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C218E3-ADD9-1544-B15E-25030E44503A}"/>
              </a:ext>
            </a:extLst>
          </p:cNvPr>
          <p:cNvSpPr txBox="1"/>
          <p:nvPr/>
        </p:nvSpPr>
        <p:spPr>
          <a:xfrm>
            <a:off x="3215680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BC981FF8-6C1B-E64C-BBE0-5B07A9CBC964}"/>
              </a:ext>
            </a:extLst>
          </p:cNvPr>
          <p:cNvCxnSpPr>
            <a:cxnSpLocks/>
          </p:cNvCxnSpPr>
          <p:nvPr/>
        </p:nvCxnSpPr>
        <p:spPr bwMode="auto">
          <a:xfrm>
            <a:off x="5087888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C0EB40-EB84-FC43-9917-5BA96FC4A783}"/>
              </a:ext>
            </a:extLst>
          </p:cNvPr>
          <p:cNvSpPr txBox="1"/>
          <p:nvPr/>
        </p:nvSpPr>
        <p:spPr>
          <a:xfrm>
            <a:off x="5087888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226AA00-C90F-8647-B5DE-D0AE0A4B2A72}"/>
              </a:ext>
            </a:extLst>
          </p:cNvPr>
          <p:cNvCxnSpPr>
            <a:cxnSpLocks/>
          </p:cNvCxnSpPr>
          <p:nvPr/>
        </p:nvCxnSpPr>
        <p:spPr bwMode="auto">
          <a:xfrm>
            <a:off x="8965243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B9D1796-17B1-AC4B-A0D2-3AD2E96E9A5B}"/>
              </a:ext>
            </a:extLst>
          </p:cNvPr>
          <p:cNvSpPr txBox="1"/>
          <p:nvPr/>
        </p:nvSpPr>
        <p:spPr>
          <a:xfrm>
            <a:off x="8965243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34867D-885C-0743-906F-4C51479F3C96}"/>
              </a:ext>
            </a:extLst>
          </p:cNvPr>
          <p:cNvCxnSpPr>
            <a:cxnSpLocks/>
          </p:cNvCxnSpPr>
          <p:nvPr/>
        </p:nvCxnSpPr>
        <p:spPr bwMode="auto">
          <a:xfrm>
            <a:off x="10920536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63DDC-61B0-5D4B-844E-DFCAE099F608}"/>
              </a:ext>
            </a:extLst>
          </p:cNvPr>
          <p:cNvSpPr txBox="1"/>
          <p:nvPr/>
        </p:nvSpPr>
        <p:spPr>
          <a:xfrm>
            <a:off x="10920536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C2AE5-ADE3-D44E-847B-001B5FC8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F1E0F7-3C2E-E644-B8FA-1F015989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447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 add an authenticator to each frame by using key </a:t>
            </a:r>
            <a:r>
              <a:rPr kumimoji="1" lang="en-US" altLang="ja-JP" i="1" dirty="0" err="1"/>
              <a:t>K</a:t>
            </a:r>
            <a:r>
              <a:rPr lang="en-US" altLang="ja-JP" i="1" dirty="0" err="1"/>
              <a:t>’</a:t>
            </a:r>
            <a:r>
              <a:rPr lang="en-US" altLang="ja-JP" i="1" baseline="-25000" dirty="0" err="1"/>
              <a:t>n</a:t>
            </a:r>
            <a:endParaRPr lang="en-US" altLang="ja-JP" i="1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 for authenticator is changed in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lang="en-US" altLang="ja-JP" dirty="0"/>
              <a:t> is disclosed at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= </a:t>
            </a:r>
            <a:r>
              <a:rPr lang="en-US" altLang="ja-JP" i="1" dirty="0"/>
              <a:t>d</a:t>
            </a:r>
            <a:r>
              <a:rPr lang="en-US" altLang="ja-JP" dirty="0"/>
              <a:t> *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delay (d &gt;= 2)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47ADE-FFF2-C140-BF21-27C0866ED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8DD9E-5077-6841-863A-17420956DA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08555BF-2360-C84D-9BB9-C9997A6FED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A2855F-68F0-9946-B8A0-575F40684A99}"/>
              </a:ext>
            </a:extLst>
          </p:cNvPr>
          <p:cNvSpPr txBox="1"/>
          <p:nvPr/>
        </p:nvSpPr>
        <p:spPr>
          <a:xfrm>
            <a:off x="2562382" y="430293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C8F8F2-1CEF-C144-8E98-E8C5F78C1A92}"/>
              </a:ext>
            </a:extLst>
          </p:cNvPr>
          <p:cNvSpPr txBox="1"/>
          <p:nvPr/>
        </p:nvSpPr>
        <p:spPr>
          <a:xfrm>
            <a:off x="3861092" y="430980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7BABCE-AB78-A443-8C73-0F076BC99932}"/>
              </a:ext>
            </a:extLst>
          </p:cNvPr>
          <p:cNvSpPr txBox="1"/>
          <p:nvPr/>
        </p:nvSpPr>
        <p:spPr>
          <a:xfrm>
            <a:off x="5169084" y="4308877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3E0371C-52BD-4146-B26B-9E671CF50958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942140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FAEC7E8-A620-B147-B117-3183537A1C5E}"/>
              </a:ext>
            </a:extLst>
          </p:cNvPr>
          <p:cNvCxnSpPr/>
          <p:nvPr/>
        </p:nvCxnSpPr>
        <p:spPr bwMode="auto">
          <a:xfrm>
            <a:off x="3509844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18B65D3-3069-E346-B41E-C974C21CA8F6}"/>
              </a:ext>
            </a:extLst>
          </p:cNvPr>
          <p:cNvCxnSpPr/>
          <p:nvPr/>
        </p:nvCxnSpPr>
        <p:spPr bwMode="auto">
          <a:xfrm>
            <a:off x="4878328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3E58CC-3319-614E-BFC7-11F4CC954B05}"/>
              </a:ext>
            </a:extLst>
          </p:cNvPr>
          <p:cNvCxnSpPr/>
          <p:nvPr/>
        </p:nvCxnSpPr>
        <p:spPr bwMode="auto">
          <a:xfrm>
            <a:off x="6174472" y="452594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BE7FF7-0C4A-6547-9523-2FF30CB005DB}"/>
              </a:ext>
            </a:extLst>
          </p:cNvPr>
          <p:cNvSpPr txBox="1"/>
          <p:nvPr/>
        </p:nvSpPr>
        <p:spPr>
          <a:xfrm>
            <a:off x="6465227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F7296A-E872-F346-AA58-3AF75D4D2CCA}"/>
              </a:ext>
            </a:extLst>
          </p:cNvPr>
          <p:cNvSpPr txBox="1"/>
          <p:nvPr/>
        </p:nvSpPr>
        <p:spPr>
          <a:xfrm>
            <a:off x="7773219" y="4302938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A3155E4-FE11-7A4B-A549-D29FDFABE849}"/>
              </a:ext>
            </a:extLst>
          </p:cNvPr>
          <p:cNvCxnSpPr/>
          <p:nvPr/>
        </p:nvCxnSpPr>
        <p:spPr bwMode="auto">
          <a:xfrm>
            <a:off x="7482463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58A022F-3EE5-414E-AC42-927BE3B6234D}"/>
              </a:ext>
            </a:extLst>
          </p:cNvPr>
          <p:cNvCxnSpPr/>
          <p:nvPr/>
        </p:nvCxnSpPr>
        <p:spPr bwMode="auto">
          <a:xfrm>
            <a:off x="8778607" y="452000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1A43C0-5332-F547-9F86-944727C2CDBA}"/>
              </a:ext>
            </a:extLst>
          </p:cNvPr>
          <p:cNvSpPr txBox="1"/>
          <p:nvPr/>
        </p:nvSpPr>
        <p:spPr>
          <a:xfrm>
            <a:off x="9080564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598EE3-C706-4C47-BE99-17DAF8AE0977}"/>
              </a:ext>
            </a:extLst>
          </p:cNvPr>
          <p:cNvCxnSpPr/>
          <p:nvPr/>
        </p:nvCxnSpPr>
        <p:spPr bwMode="auto">
          <a:xfrm>
            <a:off x="1009780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50A37A-7CB8-2D4F-97F5-30C9EAAD83FE}"/>
              </a:ext>
            </a:extLst>
          </p:cNvPr>
          <p:cNvSpPr txBox="1"/>
          <p:nvPr/>
        </p:nvSpPr>
        <p:spPr>
          <a:xfrm>
            <a:off x="5224679" y="5083766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B7CCD0-9097-104E-94FB-A9CCDB1A8F4C}"/>
              </a:ext>
            </a:extLst>
          </p:cNvPr>
          <p:cNvSpPr txBox="1"/>
          <p:nvPr/>
        </p:nvSpPr>
        <p:spPr>
          <a:xfrm>
            <a:off x="6439235" y="509063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11FA6F-AFA4-184B-BE5B-7B601FC5EE43}"/>
              </a:ext>
            </a:extLst>
          </p:cNvPr>
          <p:cNvSpPr txBox="1"/>
          <p:nvPr/>
        </p:nvSpPr>
        <p:spPr>
          <a:xfrm>
            <a:off x="7747227" y="5089705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DC5BF8-3BA4-CA46-92B9-027650724B6F}"/>
              </a:ext>
            </a:extLst>
          </p:cNvPr>
          <p:cNvSpPr txBox="1"/>
          <p:nvPr/>
        </p:nvSpPr>
        <p:spPr>
          <a:xfrm>
            <a:off x="9043370" y="5084698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E74A75-CD71-6A47-A29D-7B482D813483}"/>
              </a:ext>
            </a:extLst>
          </p:cNvPr>
          <p:cNvSpPr txBox="1"/>
          <p:nvPr/>
        </p:nvSpPr>
        <p:spPr>
          <a:xfrm>
            <a:off x="10702039" y="47027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9C76DB4-2FF9-664E-9D23-AE06BA5751F3}"/>
              </a:ext>
            </a:extLst>
          </p:cNvPr>
          <p:cNvCxnSpPr/>
          <p:nvPr/>
        </p:nvCxnSpPr>
        <p:spPr bwMode="auto">
          <a:xfrm>
            <a:off x="213556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3C6CBD-A30B-514B-9E41-368D5F9955F7}"/>
              </a:ext>
            </a:extLst>
          </p:cNvPr>
          <p:cNvSpPr txBox="1"/>
          <p:nvPr/>
        </p:nvSpPr>
        <p:spPr>
          <a:xfrm>
            <a:off x="124186" y="411827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41FF48-E09B-8E4C-855F-D426776ADDD2}"/>
              </a:ext>
            </a:extLst>
          </p:cNvPr>
          <p:cNvSpPr txBox="1"/>
          <p:nvPr/>
        </p:nvSpPr>
        <p:spPr>
          <a:xfrm>
            <a:off x="307205" y="498449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8DD2335-D4AC-0849-8BDD-CBB47A24DC7A}"/>
              </a:ext>
            </a:extLst>
          </p:cNvPr>
          <p:cNvCxnSpPr/>
          <p:nvPr/>
        </p:nvCxnSpPr>
        <p:spPr bwMode="auto">
          <a:xfrm>
            <a:off x="2135560" y="5408329"/>
            <a:ext cx="13742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8630AF2-D493-5843-AA41-27053E053BD6}"/>
              </a:ext>
            </a:extLst>
          </p:cNvPr>
          <p:cNvSpPr txBox="1"/>
          <p:nvPr/>
        </p:nvSpPr>
        <p:spPr>
          <a:xfrm>
            <a:off x="2598923" y="5431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F1D11B6-C6F3-1A47-AC6D-75749ABAB5AF}"/>
              </a:ext>
            </a:extLst>
          </p:cNvPr>
          <p:cNvCxnSpPr>
            <a:cxnSpLocks/>
          </p:cNvCxnSpPr>
          <p:nvPr/>
        </p:nvCxnSpPr>
        <p:spPr bwMode="auto">
          <a:xfrm>
            <a:off x="2135560" y="5939739"/>
            <a:ext cx="27427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2DF8EC-1171-B048-8AA2-FDCDF08C3E3E}"/>
              </a:ext>
            </a:extLst>
          </p:cNvPr>
          <p:cNvSpPr txBox="1"/>
          <p:nvPr/>
        </p:nvSpPr>
        <p:spPr>
          <a:xfrm>
            <a:off x="3277554" y="591966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D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B8A33-9308-B040-B817-B34770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66048-077F-9142-A4CB-03827EFE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1719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 buffers frames until the key is disclosed.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buffered frames are authenticated by the disclo</a:t>
            </a:r>
            <a:r>
              <a:rPr lang="en-US" altLang="ja-JP" dirty="0"/>
              <a:t>sed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key integrity is verified as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If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 = Hash(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n-1</a:t>
            </a:r>
            <a:r>
              <a:rPr kumimoji="1" lang="en-US" altLang="ja-JP" dirty="0"/>
              <a:t>) and </a:t>
            </a: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kumimoji="1" lang="en-US" altLang="ja-JP" dirty="0"/>
              <a:t> is already verified, </a:t>
            </a:r>
            <a:r>
              <a:rPr lang="en-US" altLang="ja-JP" i="1" dirty="0"/>
              <a:t>K</a:t>
            </a:r>
            <a:r>
              <a:rPr lang="en-US" altLang="ja-JP" i="1" baseline="-25000" dirty="0"/>
              <a:t>n-1</a:t>
            </a:r>
            <a:r>
              <a:rPr lang="en-US" altLang="ja-JP" dirty="0"/>
              <a:t> is correct.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28562-2ACF-934B-BF4D-3DA579959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FB8A9-7CB0-9648-867F-0CBABC0F28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75ABC57-7CF2-2B4A-977B-B4FED26BC7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2D45D-937F-AA44-9241-D1E427997641}"/>
              </a:ext>
            </a:extLst>
          </p:cNvPr>
          <p:cNvSpPr txBox="1"/>
          <p:nvPr/>
        </p:nvSpPr>
        <p:spPr>
          <a:xfrm>
            <a:off x="2562382" y="3870890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2289F-FCC0-5F40-B7A4-C01FA516303A}"/>
              </a:ext>
            </a:extLst>
          </p:cNvPr>
          <p:cNvSpPr txBox="1"/>
          <p:nvPr/>
        </p:nvSpPr>
        <p:spPr>
          <a:xfrm>
            <a:off x="3861092" y="3877761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6C55B-4F33-5148-A52A-9CFEA504F567}"/>
              </a:ext>
            </a:extLst>
          </p:cNvPr>
          <p:cNvSpPr txBox="1"/>
          <p:nvPr/>
        </p:nvSpPr>
        <p:spPr>
          <a:xfrm>
            <a:off x="5169084" y="387682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3891FAD-D45D-2B47-99EA-7306D2A6332B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510092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8642A1-A21A-2943-AA6C-3CA299D6E215}"/>
              </a:ext>
            </a:extLst>
          </p:cNvPr>
          <p:cNvCxnSpPr/>
          <p:nvPr/>
        </p:nvCxnSpPr>
        <p:spPr bwMode="auto">
          <a:xfrm>
            <a:off x="3509844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0B82B5-DC1E-6641-BCAB-9F00A83B49C6}"/>
              </a:ext>
            </a:extLst>
          </p:cNvPr>
          <p:cNvCxnSpPr/>
          <p:nvPr/>
        </p:nvCxnSpPr>
        <p:spPr bwMode="auto">
          <a:xfrm>
            <a:off x="4878328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015592-C9AB-6948-AB03-01FCAAC5B40A}"/>
              </a:ext>
            </a:extLst>
          </p:cNvPr>
          <p:cNvCxnSpPr/>
          <p:nvPr/>
        </p:nvCxnSpPr>
        <p:spPr bwMode="auto">
          <a:xfrm>
            <a:off x="6174472" y="4093898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95B4FC-A458-9A40-9214-3FEFF7E1CFDA}"/>
              </a:ext>
            </a:extLst>
          </p:cNvPr>
          <p:cNvSpPr txBox="1"/>
          <p:nvPr/>
        </p:nvSpPr>
        <p:spPr>
          <a:xfrm>
            <a:off x="6465227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E14AF-7D73-9A4E-9407-F7A41F15B5A5}"/>
              </a:ext>
            </a:extLst>
          </p:cNvPr>
          <p:cNvSpPr txBox="1"/>
          <p:nvPr/>
        </p:nvSpPr>
        <p:spPr>
          <a:xfrm>
            <a:off x="7773219" y="387089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3A88206-5649-F446-9FEE-A395D288DFF5}"/>
              </a:ext>
            </a:extLst>
          </p:cNvPr>
          <p:cNvCxnSpPr/>
          <p:nvPr/>
        </p:nvCxnSpPr>
        <p:spPr bwMode="auto">
          <a:xfrm>
            <a:off x="7482463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E83D6-52A5-074C-AD88-A26C04C872AC}"/>
              </a:ext>
            </a:extLst>
          </p:cNvPr>
          <p:cNvCxnSpPr/>
          <p:nvPr/>
        </p:nvCxnSpPr>
        <p:spPr bwMode="auto">
          <a:xfrm>
            <a:off x="8778607" y="4087959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EC64C-5939-1041-82B4-F0B439BDE48E}"/>
              </a:ext>
            </a:extLst>
          </p:cNvPr>
          <p:cNvSpPr txBox="1"/>
          <p:nvPr/>
        </p:nvSpPr>
        <p:spPr>
          <a:xfrm>
            <a:off x="9080564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AD739D9-DADB-E043-9164-BFB58050DB1D}"/>
              </a:ext>
            </a:extLst>
          </p:cNvPr>
          <p:cNvCxnSpPr/>
          <p:nvPr/>
        </p:nvCxnSpPr>
        <p:spPr bwMode="auto">
          <a:xfrm>
            <a:off x="1009780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EEC18C-6847-A240-88C2-459435159831}"/>
              </a:ext>
            </a:extLst>
          </p:cNvPr>
          <p:cNvSpPr txBox="1"/>
          <p:nvPr/>
        </p:nvSpPr>
        <p:spPr>
          <a:xfrm>
            <a:off x="5224679" y="4651718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BE0A05-C4A5-3D47-9133-F341ECE2C625}"/>
              </a:ext>
            </a:extLst>
          </p:cNvPr>
          <p:cNvSpPr txBox="1"/>
          <p:nvPr/>
        </p:nvSpPr>
        <p:spPr>
          <a:xfrm>
            <a:off x="6439235" y="4658589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D6082D-408C-5B45-BFC0-FB3D246C5F29}"/>
              </a:ext>
            </a:extLst>
          </p:cNvPr>
          <p:cNvSpPr txBox="1"/>
          <p:nvPr/>
        </p:nvSpPr>
        <p:spPr>
          <a:xfrm>
            <a:off x="7747227" y="465765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5A617B-8CD8-EB47-B948-E37CBA6EDE08}"/>
              </a:ext>
            </a:extLst>
          </p:cNvPr>
          <p:cNvSpPr txBox="1"/>
          <p:nvPr/>
        </p:nvSpPr>
        <p:spPr>
          <a:xfrm>
            <a:off x="9043370" y="4652650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3F4EAD-D2DF-8049-B0F7-9D073DA1018A}"/>
              </a:ext>
            </a:extLst>
          </p:cNvPr>
          <p:cNvSpPr txBox="1"/>
          <p:nvPr/>
        </p:nvSpPr>
        <p:spPr>
          <a:xfrm>
            <a:off x="10702039" y="42707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CFB838-6B94-CB41-8ECB-F9EA1AF635F9}"/>
              </a:ext>
            </a:extLst>
          </p:cNvPr>
          <p:cNvCxnSpPr/>
          <p:nvPr/>
        </p:nvCxnSpPr>
        <p:spPr bwMode="auto">
          <a:xfrm>
            <a:off x="213556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9B7941-E646-4340-AA5B-FE6E3F52EE09}"/>
              </a:ext>
            </a:extLst>
          </p:cNvPr>
          <p:cNvSpPr txBox="1"/>
          <p:nvPr/>
        </p:nvSpPr>
        <p:spPr>
          <a:xfrm>
            <a:off x="124186" y="3686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A86A18-7FA1-ED49-A172-8CFA428644BE}"/>
              </a:ext>
            </a:extLst>
          </p:cNvPr>
          <p:cNvSpPr txBox="1"/>
          <p:nvPr/>
        </p:nvSpPr>
        <p:spPr>
          <a:xfrm>
            <a:off x="307205" y="455244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F8636C2-CA19-544A-AF6D-2AA54B267307}"/>
              </a:ext>
            </a:extLst>
          </p:cNvPr>
          <p:cNvSpPr/>
          <p:nvPr/>
        </p:nvSpPr>
        <p:spPr bwMode="auto">
          <a:xfrm>
            <a:off x="5683045" y="5142271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E4E2AD3-08AD-7B40-AF14-A3DD45CF5C9C}"/>
              </a:ext>
            </a:extLst>
          </p:cNvPr>
          <p:cNvSpPr/>
          <p:nvPr/>
        </p:nvSpPr>
        <p:spPr bwMode="auto">
          <a:xfrm>
            <a:off x="7040011" y="5145939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7E78075-F587-5D48-B49C-BAD6843F55B5}"/>
              </a:ext>
            </a:extLst>
          </p:cNvPr>
          <p:cNvSpPr/>
          <p:nvPr/>
        </p:nvSpPr>
        <p:spPr bwMode="auto">
          <a:xfrm>
            <a:off x="8336155" y="5157764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9F30-7E2A-7549-AD7D-DA11A8013503}"/>
              </a:ext>
            </a:extLst>
          </p:cNvPr>
          <p:cNvSpPr txBox="1"/>
          <p:nvPr/>
        </p:nvSpPr>
        <p:spPr>
          <a:xfrm>
            <a:off x="5761073" y="5255008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381315-D312-6546-84A1-0FDD20BE05D1}"/>
              </a:ext>
            </a:extLst>
          </p:cNvPr>
          <p:cNvSpPr txBox="1"/>
          <p:nvPr/>
        </p:nvSpPr>
        <p:spPr>
          <a:xfrm>
            <a:off x="7163102" y="528166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04EEBB-9CFF-C84A-B28B-9699ABD5C046}"/>
              </a:ext>
            </a:extLst>
          </p:cNvPr>
          <p:cNvSpPr txBox="1"/>
          <p:nvPr/>
        </p:nvSpPr>
        <p:spPr>
          <a:xfrm>
            <a:off x="8397700" y="531931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159B99-6631-7B47-84D3-89D7825E0EFE}"/>
              </a:ext>
            </a:extLst>
          </p:cNvPr>
          <p:cNvSpPr txBox="1"/>
          <p:nvPr/>
        </p:nvSpPr>
        <p:spPr>
          <a:xfrm>
            <a:off x="5181536" y="5420162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2F15559-E4C1-8045-AA80-AFC264AEF591}"/>
              </a:ext>
            </a:extLst>
          </p:cNvPr>
          <p:cNvCxnSpPr>
            <a:stCxn id="20" idx="2"/>
            <a:endCxn id="38" idx="0"/>
          </p:cNvCxnSpPr>
          <p:nvPr/>
        </p:nvCxnSpPr>
        <p:spPr bwMode="auto">
          <a:xfrm>
            <a:off x="5487732" y="5113383"/>
            <a:ext cx="8153" cy="3067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388ABE-2A3C-4843-85E4-B5FA9E6CF560}"/>
              </a:ext>
            </a:extLst>
          </p:cNvPr>
          <p:cNvSpPr txBox="1"/>
          <p:nvPr/>
        </p:nvSpPr>
        <p:spPr>
          <a:xfrm>
            <a:off x="4762868" y="5082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Hash’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9BC10F6-7C04-0B4A-A692-8468BFACC9E2}"/>
              </a:ext>
            </a:extLst>
          </p:cNvPr>
          <p:cNvSpPr txBox="1"/>
          <p:nvPr/>
        </p:nvSpPr>
        <p:spPr>
          <a:xfrm>
            <a:off x="4543912" y="586544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Authenticate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signed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K’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N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4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3C3F5-46F7-5B40-95B5-E5E4DCC2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Problem on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9B4E2-1BB7-E844-8B65-2FB65871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K</a:t>
            </a:r>
            <a:r>
              <a:rPr lang="en-US" altLang="ja-JP" i="1" baseline="-25000" dirty="0"/>
              <a:t>N</a:t>
            </a:r>
            <a:r>
              <a:rPr lang="en-US" altLang="ja-JP" dirty="0"/>
              <a:t> has to be verified by other method.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B996B-DB08-B94C-A9E5-878215A4A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65915-73E5-B94A-B0FD-F8F64B9D4D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72F017C-20CE-474D-B464-96BC67DF1D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4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Combination of Digital Signature and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7358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Digital signature is used to authenticate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Timestamp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used to authenticate Data frames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Sequence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06" y="3061817"/>
            <a:ext cx="2143046" cy="659740"/>
          </a:xfrm>
        </p:spPr>
        <p:txBody>
          <a:bodyPr/>
          <a:lstStyle/>
          <a:p>
            <a:pPr marL="0" indent="0"/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</a:t>
            </a:r>
          </a:p>
          <a:p>
            <a:pPr marL="57150" indent="0"/>
            <a:r>
              <a:rPr lang="en-US" altLang="ja-JP" sz="1400" b="0" dirty="0"/>
              <a:t>Transmitted in </a:t>
            </a:r>
            <a:r>
              <a:rPr lang="en-US" altLang="ja-JP" sz="1400" b="0" i="1" dirty="0"/>
              <a:t>T</a:t>
            </a:r>
            <a:r>
              <a:rPr lang="en-US" altLang="ja-JP" sz="1400" b="0" i="1" baseline="-25000" dirty="0"/>
              <a:t>I</a:t>
            </a:r>
            <a:r>
              <a:rPr lang="en-US" altLang="ja-JP" sz="1400" b="0" dirty="0"/>
              <a:t> interval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E474BC5-3C75-544B-859A-B12116F6B9DD}"/>
              </a:ext>
            </a:extLst>
          </p:cNvPr>
          <p:cNvCxnSpPr>
            <a:cxnSpLocks/>
          </p:cNvCxnSpPr>
          <p:nvPr/>
        </p:nvCxnSpPr>
        <p:spPr bwMode="auto">
          <a:xfrm>
            <a:off x="1343472" y="5697794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31B7E00-CF77-EE4E-A2AC-D8B8C7B2928C}"/>
              </a:ext>
            </a:extLst>
          </p:cNvPr>
          <p:cNvSpPr txBox="1"/>
          <p:nvPr/>
        </p:nvSpPr>
        <p:spPr>
          <a:xfrm>
            <a:off x="1662020" y="56211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61A2CD-4A84-3047-8D5E-4D51E192EA14}"/>
              </a:ext>
            </a:extLst>
          </p:cNvPr>
          <p:cNvSpPr txBox="1"/>
          <p:nvPr/>
        </p:nvSpPr>
        <p:spPr>
          <a:xfrm>
            <a:off x="3237462" y="40592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 Data frames</a:t>
            </a:r>
            <a:endParaRPr kumimoji="1" lang="ja-JP" altLang="en-US" sz="1800" b="1">
              <a:solidFill>
                <a:schemeClr val="tx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A383F99-9EE6-E549-80C7-0918993A3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9340" y="3758333"/>
            <a:ext cx="163253" cy="412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8A14FD-5E12-5446-A749-326EE14734CF}"/>
              </a:ext>
            </a:extLst>
          </p:cNvPr>
          <p:cNvCxnSpPr>
            <a:cxnSpLocks/>
          </p:cNvCxnSpPr>
          <p:nvPr/>
        </p:nvCxnSpPr>
        <p:spPr bwMode="auto">
          <a:xfrm>
            <a:off x="3428981" y="3758333"/>
            <a:ext cx="3531115" cy="554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313A2-00C8-1940-B180-FF39564835A8}"/>
              </a:ext>
            </a:extLst>
          </p:cNvPr>
          <p:cNvSpPr txBox="1"/>
          <p:nvPr/>
        </p:nvSpPr>
        <p:spPr>
          <a:xfrm>
            <a:off x="4273670" y="1560982"/>
            <a:ext cx="4084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Info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L</a:t>
            </a:r>
            <a:r>
              <a:rPr lang="en-US" altLang="ja-JP" sz="1400" dirty="0">
                <a:solidFill>
                  <a:schemeClr val="tx1"/>
                </a:solidFill>
              </a:rPr>
              <a:t> is the last used key index)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c-1,L+1</a:t>
            </a:r>
            <a:r>
              <a:rPr lang="en-US" altLang="ja-JP" sz="1400" dirty="0">
                <a:solidFill>
                  <a:schemeClr val="tx1"/>
                </a:solidFill>
              </a:rPr>
              <a:t> (if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 =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Timestamp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i="1" dirty="0">
                <a:solidFill>
                  <a:schemeClr val="tx1"/>
                </a:solidFill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sequence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Public key with CA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Signature by the sender’s </a:t>
            </a:r>
            <a:r>
              <a:rPr lang="en-US" altLang="ja-JP" sz="1400" dirty="0">
                <a:solidFill>
                  <a:schemeClr val="tx1"/>
                </a:solidFill>
              </a:rPr>
              <a:t>private key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FAD7B-DA55-4045-93FF-9F785E63EB4C}"/>
              </a:ext>
            </a:extLst>
          </p:cNvPr>
          <p:cNvSpPr txBox="1"/>
          <p:nvPr/>
        </p:nvSpPr>
        <p:spPr>
          <a:xfrm>
            <a:off x="787095" y="1680403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Sender generates one-way key chain before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generating each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600" dirty="0">
                <a:solidFill>
                  <a:schemeClr val="tx1"/>
                </a:solidFill>
              </a:rPr>
              <a:t> Info frame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c,N-1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c,N-2</a:t>
            </a:r>
            <a:r>
              <a:rPr kumimoji="1" lang="en-US" altLang="ja-JP" sz="1600" dirty="0">
                <a:solidFill>
                  <a:schemeClr val="tx1"/>
                </a:solidFill>
              </a:rPr>
              <a:t>, …,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c,0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4135830" y="1978021"/>
            <a:ext cx="202062" cy="50350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5B6DB74-66ED-2042-B7E2-407D68ED99BE}"/>
              </a:ext>
            </a:extLst>
          </p:cNvPr>
          <p:cNvSpPr txBox="1"/>
          <p:nvPr/>
        </p:nvSpPr>
        <p:spPr>
          <a:xfrm>
            <a:off x="7954361" y="1550246"/>
            <a:ext cx="42995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Data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c,n+2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Info,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           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=2)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A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(Authenticator generated by the key </a:t>
            </a:r>
            <a:r>
              <a:rPr lang="en-US" altLang="ja-JP" sz="1400" i="1" dirty="0" err="1">
                <a:solidFill>
                  <a:schemeClr val="tx1"/>
                </a:solidFill>
              </a:rPr>
              <a:t>K’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Key index: </a:t>
            </a:r>
            <a:r>
              <a:rPr lang="en-US" altLang="ja-JP" sz="1400" i="1" dirty="0">
                <a:solidFill>
                  <a:schemeClr val="tx1"/>
                </a:solidFill>
              </a:rPr>
              <a:t>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seq</a:t>
            </a:r>
            <a:r>
              <a:rPr kumimoji="1" lang="en-US" altLang="ja-JP" sz="1400" dirty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num</a:t>
            </a:r>
            <a:r>
              <a:rPr kumimoji="1" lang="en-US" altLang="ja-JP" sz="1400" dirty="0">
                <a:solidFill>
                  <a:schemeClr val="tx1"/>
                </a:solidFill>
              </a:rPr>
              <a:t>:</a:t>
            </a:r>
            <a:r>
              <a:rPr kumimoji="1" lang="en-US" altLang="ja-JP" sz="1400" i="1" dirty="0">
                <a:solidFill>
                  <a:schemeClr val="tx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2979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 Disclosure and Authenticator Example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790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In case of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d</a:t>
            </a:r>
            <a:r>
              <a:rPr kumimoji="1" lang="en-US" altLang="ja-JP" sz="2000" dirty="0">
                <a:solidFill>
                  <a:schemeClr val="tx1"/>
                </a:solidFill>
              </a:rPr>
              <a:t>=2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 </a:t>
            </a:r>
            <a:r>
              <a:rPr kumimoji="1" lang="en-US" altLang="ja-JP" sz="2000" dirty="0">
                <a:solidFill>
                  <a:schemeClr val="tx1"/>
                </a:solidFill>
              </a:rPr>
              <a:t>/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r>
              <a:rPr kumimoji="1" lang="en-US" altLang="ja-JP" sz="2000" dirty="0">
                <a:solidFill>
                  <a:schemeClr val="tx1"/>
                </a:solidFill>
              </a:rPr>
              <a:t>=6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 Key to be disclosed where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c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Cycle index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n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Key index</a:t>
            </a: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A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Authenticator that is generated by </a:t>
            </a:r>
            <a:r>
              <a:rPr kumimoji="1" lang="en-US" altLang="ja-JP" sz="2000" i="1" dirty="0" err="1">
                <a:solidFill>
                  <a:schemeClr val="tx1"/>
                </a:solidFill>
              </a:rPr>
              <a:t>K’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7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(1)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Wait for receiving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When a receiver receives an </a:t>
            </a:r>
            <a:r>
              <a:rPr lang="en-US" altLang="ja-JP" dirty="0" err="1"/>
              <a:t>eBCS</a:t>
            </a:r>
            <a:r>
              <a:rPr lang="en-US" altLang="ja-JP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</a:t>
            </a:r>
            <a:r>
              <a:rPr lang="en-US" altLang="ja-JP" dirty="0"/>
              <a:t>the sender’s public key by CA signature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the frame integrity by the sender’s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Verify the timestamp is in the allowable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Remember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c,N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I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Sequence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Now the receiver is ready to process </a:t>
            </a:r>
            <a:r>
              <a:rPr lang="en-US" altLang="ja-JP" dirty="0" err="1"/>
              <a:t>eBCS</a:t>
            </a:r>
            <a:r>
              <a:rPr lang="en-US" altLang="ja-JP" dirty="0"/>
              <a:t> Data frames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for </a:t>
            </a:r>
            <a:r>
              <a:rPr lang="en-GB" dirty="0" err="1"/>
              <a:t>eBCS</a:t>
            </a:r>
            <a:r>
              <a:rPr lang="en-GB" dirty="0"/>
              <a:t> frame authentication that addresses </a:t>
            </a:r>
            <a:r>
              <a:rPr lang="en-GB" dirty="0" err="1"/>
              <a:t>TGbc</a:t>
            </a:r>
            <a:r>
              <a:rPr lang="en-GB" dirty="0"/>
              <a:t> R3 in 11-19-151r1.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(2)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an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Data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the disclosed key (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If the frames with authenticator generated by the key 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 are buffered,</a:t>
            </a:r>
            <a:br>
              <a:rPr kumimoji="1" lang="en-US" altLang="ja-JP" sz="1800" dirty="0"/>
            </a:br>
            <a:r>
              <a:rPr kumimoji="1"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If the authentication fails, discard the frames and the key </a:t>
            </a:r>
            <a:r>
              <a:rPr kumimoji="1" lang="en-US" altLang="ja-JP" sz="1600" i="1" dirty="0"/>
              <a:t>K</a:t>
            </a:r>
            <a:r>
              <a:rPr kumimoji="1" lang="en-US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the next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</a:t>
            </a:r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 as previously described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Extract the keys to be disclosed (</a:t>
            </a:r>
            <a:r>
              <a:rPr lang="en-US" altLang="ja-JP" sz="1800" i="1" dirty="0"/>
              <a:t>Ks</a:t>
            </a:r>
            <a:r>
              <a:rPr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 the frames with authenticator generated by the key </a:t>
            </a:r>
            <a:r>
              <a:rPr lang="en-US" altLang="ja-JP" sz="1800" i="1" dirty="0"/>
              <a:t>Ks</a:t>
            </a:r>
            <a:r>
              <a:rPr lang="en-US" altLang="ja-JP" sz="1800" dirty="0"/>
              <a:t> are buffered,</a:t>
            </a:r>
            <a:br>
              <a:rPr lang="en-US" altLang="ja-JP" sz="1800" dirty="0"/>
            </a:br>
            <a:r>
              <a:rPr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fails, discard the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z="1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C,4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C,5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: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 can be generated from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AB15EC9-ABD3-744C-A170-F54A5E7823D4}"/>
              </a:ext>
            </a:extLst>
          </p:cNvPr>
          <p:cNvSpPr txBox="1"/>
          <p:nvPr/>
        </p:nvSpPr>
        <p:spPr>
          <a:xfrm>
            <a:off x="6606495" y="1715113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this case, the receiver has to buffer the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that have the authenticator generated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until receiving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18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Dummy Data Frame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4112689" y="5203043"/>
            <a:ext cx="288032" cy="3263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968870" y="448359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9695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TESLA key is usually piggybacked in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frames.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no data to be sent in a TESLA key period, the sender transmits a dummy data frame which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includes the key to be disclosed at the end of the TESLA key period.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E453E2-1C30-FC4D-B091-72578ED0C3A7}"/>
              </a:ext>
            </a:extLst>
          </p:cNvPr>
          <p:cNvSpPr txBox="1"/>
          <p:nvPr/>
        </p:nvSpPr>
        <p:spPr>
          <a:xfrm>
            <a:off x="2991622" y="3481377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/>
                </a:solidFill>
              </a:rPr>
              <a:t>Dummy Data Frame</a:t>
            </a:r>
            <a:endParaRPr kumimoji="1" lang="ja-JP" altLang="en-US" sz="1600" b="1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11A9AF2-E68F-674B-BCF8-B96607F0306A}"/>
              </a:ext>
            </a:extLst>
          </p:cNvPr>
          <p:cNvCxnSpPr>
            <a:stCxn id="3" idx="2"/>
          </p:cNvCxnSpPr>
          <p:nvPr/>
        </p:nvCxnSpPr>
        <p:spPr bwMode="auto">
          <a:xfrm>
            <a:off x="3990454" y="3819931"/>
            <a:ext cx="122235" cy="685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360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3D085-BDB6-444E-AED2-CA787329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Latency and Memory Requirements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7620DF-CBAF-EF4A-B40A-9BA8A072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Data frames are buffered at least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D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Receivers have to buffer the frames transmitted in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*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Even in case of missing frames, this restriction does not change.</a:t>
            </a:r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E30A04-4084-1948-A48D-C1D84E8E9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6EE4A-9525-2844-9F36-3C1EE534CD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86B20DF-0F6E-094D-BD04-0301EA20F9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0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32F81-9A70-5940-B7C7-91852134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Allowable Time Difference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B1B2F8-CCB8-7642-945B-D4E47D94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requires loose time synchronization between sender and receiver.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To prevent replay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Time Difference &lt;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193A4-93C5-1B40-9B71-F92182CDA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4CAA9-CA3A-3549-80D0-2DF5390C87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3A4467C-8EC9-B44A-99D9-97565AA6CB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9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22434-3BA7-5049-A78C-1A4C65F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Multiple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APs Environment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5E6E9-E732-9046-9F87-BED005DD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3037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case of multiple APs transmit the same contents, each AP uses its own public/private key and TESLA keys.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Keys are independent from contents.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DDB97-9A85-724C-AD4D-90867657F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A4C9D-FAC1-3641-B1BA-6AB6A9B0B9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274589B-2DA6-5A42-8EF4-3F1A08E8CC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フローチャート: 磁気ディスク 6">
            <a:extLst>
              <a:ext uri="{FF2B5EF4-FFF2-40B4-BE49-F238E27FC236}">
                <a16:creationId xmlns:a16="http://schemas.microsoft.com/office/drawing/2014/main" id="{691B6511-9F83-5746-8316-CF5F1B227871}"/>
              </a:ext>
            </a:extLst>
          </p:cNvPr>
          <p:cNvSpPr/>
          <p:nvPr/>
        </p:nvSpPr>
        <p:spPr bwMode="auto">
          <a:xfrm>
            <a:off x="5180543" y="3461546"/>
            <a:ext cx="914400" cy="612648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Server</a:t>
            </a: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A8DF2-A993-2949-811E-0B1E9832BC58}"/>
              </a:ext>
            </a:extLst>
          </p:cNvPr>
          <p:cNvSpPr txBox="1"/>
          <p:nvPr/>
        </p:nvSpPr>
        <p:spPr>
          <a:xfrm>
            <a:off x="3647728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AP1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B2EA03-506C-CF40-8BA6-2685716DA083}"/>
              </a:ext>
            </a:extLst>
          </p:cNvPr>
          <p:cNvSpPr txBox="1"/>
          <p:nvPr/>
        </p:nvSpPr>
        <p:spPr>
          <a:xfrm>
            <a:off x="6816080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AP2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7D39AB-5062-364E-8130-F6E83C377B47}"/>
              </a:ext>
            </a:extLst>
          </p:cNvPr>
          <p:cNvSpPr txBox="1"/>
          <p:nvPr/>
        </p:nvSpPr>
        <p:spPr>
          <a:xfrm>
            <a:off x="5271296" y="5589240"/>
            <a:ext cx="74193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B5ED83-DACC-7549-AC8B-BAA242BCE4CB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4014175" y="3767870"/>
            <a:ext cx="1166368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F39770-6662-1E4B-A8CB-9124AA15DF56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6094943" y="3767870"/>
            <a:ext cx="1087584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63B87B9-0C17-7941-8746-2F359653E50D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6013230" y="4754761"/>
            <a:ext cx="1169297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007A5B0-218E-F74C-9EC1-65B3F9BFB0DC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014175" y="4754761"/>
            <a:ext cx="1257121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0B20F5-554E-C040-80A8-35F4553FE4AB}"/>
              </a:ext>
            </a:extLst>
          </p:cNvPr>
          <p:cNvSpPr txBox="1"/>
          <p:nvPr/>
        </p:nvSpPr>
        <p:spPr>
          <a:xfrm>
            <a:off x="6486335" y="36871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C5216A-E8EC-A34A-AB14-41F252B411BA}"/>
              </a:ext>
            </a:extLst>
          </p:cNvPr>
          <p:cNvSpPr txBox="1"/>
          <p:nvPr/>
        </p:nvSpPr>
        <p:spPr>
          <a:xfrm>
            <a:off x="3773347" y="36823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721733-BB89-E944-9F46-26D44360FC45}"/>
              </a:ext>
            </a:extLst>
          </p:cNvPr>
          <p:cNvSpPr txBox="1"/>
          <p:nvPr/>
        </p:nvSpPr>
        <p:spPr>
          <a:xfrm>
            <a:off x="6987322" y="477283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8FA966-DDD4-DA48-AC5B-C7C4736B9A5A}"/>
              </a:ext>
            </a:extLst>
          </p:cNvPr>
          <p:cNvSpPr txBox="1"/>
          <p:nvPr/>
        </p:nvSpPr>
        <p:spPr>
          <a:xfrm>
            <a:off x="3248433" y="47702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2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AB6B2-BB8D-0F41-BC11-11233C87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Option for Latency Sensitive Application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4F380-1002-6749-A107-EFD86597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TESLA, at least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latency is produced.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For latency sensitive applications, </a:t>
            </a:r>
            <a:r>
              <a:rPr lang="en-US" altLang="ja-JP" dirty="0"/>
              <a:t>an option that all frames are signed by digital signature should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This option requires more computational resources for both sender and receiver.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Latency and computational cost are trade-off.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46FC3-62E0-DB42-A6CC-75B02A672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24408-A61C-0D44-B1D5-5BDA6F19C8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68D05BD-EE2B-1440-814C-A1D66E4FB2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2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IETF RFC4082 </a:t>
            </a:r>
            <a:r>
              <a:rPr lang="en" altLang="ja-JP" dirty="0"/>
              <a:t>Timed Efficient Stream Loss-Tolerant Authentication (TESLA): Multicast Source Authentication Transform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34952-B50B-A846-92E8-B8A0511A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AD759-9538-D54C-B90D-C28B0BEF5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BB210-1E23-CB4D-9A9F-67A2664A33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30266C-3E6B-C643-BA73-7ABF8EF40B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CB80-5557-8B4B-85EC-55461AF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TGbc</a:t>
            </a:r>
            <a:r>
              <a:rPr kumimoji="1" lang="en-US" altLang="ja-JP" dirty="0"/>
              <a:t> R3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8C3E6-5C38-4B48-B1D4-E4738E6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/>
              <a:t>The 802.11bc amendment shall provide origin authenticity protection for broadcast data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85504-69B3-FE4F-8F0B-7B81E038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235F2-28D9-9B4D-91AF-EA14317957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49F73A9-F35A-FF4B-A071-A62488043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9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1BD36-4681-A74F-8B27-6EB0C09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 Assumption</a:t>
            </a:r>
            <a:endParaRPr kumimoji="1" lang="ja-JP" altLang="en-US"/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4523084-B4A5-D546-8F78-8A304EB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96303"/>
            <a:ext cx="10361084" cy="19981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AP broadcasts the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frames that </a:t>
            </a:r>
            <a:r>
              <a:rPr lang="en-US" altLang="ja-JP" dirty="0"/>
              <a:t>include the received </a:t>
            </a:r>
            <a:r>
              <a:rPr kumimoji="1" lang="en-US" altLang="ja-JP" dirty="0"/>
              <a:t>multicast/broadcast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374C05-D5B7-4743-A784-405699B07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3E886-8288-DB40-A57A-80F4E33D3F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B2FD7FD-36F9-6746-87D7-1F93456361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2B3CE8-AAF2-1147-B651-8883F561AB83}"/>
              </a:ext>
            </a:extLst>
          </p:cNvPr>
          <p:cNvSpPr txBox="1"/>
          <p:nvPr/>
        </p:nvSpPr>
        <p:spPr>
          <a:xfrm>
            <a:off x="4871864" y="2837018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EC819D-8087-5F41-BF60-439E63F750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305304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0C0FC1-4E10-8340-B679-E38179379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390" y="3045637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C7F979E-BFD6-7842-AD1B-C46B3119E23F}"/>
              </a:ext>
            </a:extLst>
          </p:cNvPr>
          <p:cNvGrpSpPr/>
          <p:nvPr/>
        </p:nvGrpSpPr>
        <p:grpSpPr>
          <a:xfrm>
            <a:off x="8757729" y="2276606"/>
            <a:ext cx="1503934" cy="1223665"/>
            <a:chOff x="8757729" y="2276606"/>
            <a:chExt cx="1503934" cy="1223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24FFA9-9D5B-FF49-80FB-157E21425FEE}"/>
                </a:ext>
              </a:extLst>
            </p:cNvPr>
            <p:cNvSpPr txBox="1"/>
            <p:nvPr/>
          </p:nvSpPr>
          <p:spPr>
            <a:xfrm>
              <a:off x="8757729" y="2276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0175BE-E787-304C-BE16-2B22D5C636E6}"/>
                </a:ext>
              </a:extLst>
            </p:cNvPr>
            <p:cNvSpPr txBox="1"/>
            <p:nvPr/>
          </p:nvSpPr>
          <p:spPr>
            <a:xfrm>
              <a:off x="8910129" y="24290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7DEAC7-8595-EE49-B049-0ACEEB6742EF}"/>
                </a:ext>
              </a:extLst>
            </p:cNvPr>
            <p:cNvSpPr txBox="1"/>
            <p:nvPr/>
          </p:nvSpPr>
          <p:spPr>
            <a:xfrm>
              <a:off x="9062529" y="25814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B941A0-FAB1-324B-9DD0-E007A2A262CE}"/>
                </a:ext>
              </a:extLst>
            </p:cNvPr>
            <p:cNvSpPr txBox="1"/>
            <p:nvPr/>
          </p:nvSpPr>
          <p:spPr>
            <a:xfrm>
              <a:off x="9214929" y="27338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172A5B-8113-4F4E-BE74-3176EB9413E2}"/>
                </a:ext>
              </a:extLst>
            </p:cNvPr>
            <p:cNvSpPr txBox="1"/>
            <p:nvPr/>
          </p:nvSpPr>
          <p:spPr>
            <a:xfrm>
              <a:off x="9367329" y="28862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6F125A-B185-E743-A4F0-ABB5A0175110}"/>
                </a:ext>
              </a:extLst>
            </p:cNvPr>
            <p:cNvSpPr txBox="1"/>
            <p:nvPr/>
          </p:nvSpPr>
          <p:spPr>
            <a:xfrm>
              <a:off x="9519729" y="3038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6ABF1-A38D-9F46-A46F-33273FB11EDF}"/>
              </a:ext>
            </a:extLst>
          </p:cNvPr>
          <p:cNvSpPr/>
          <p:nvPr/>
        </p:nvSpPr>
        <p:spPr bwMode="auto">
          <a:xfrm>
            <a:off x="1703512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EA1A8-2E53-E347-9408-3910D109299C}"/>
              </a:ext>
            </a:extLst>
          </p:cNvPr>
          <p:cNvSpPr/>
          <p:nvPr/>
        </p:nvSpPr>
        <p:spPr bwMode="auto">
          <a:xfrm>
            <a:off x="220469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30564A-162A-9446-8D59-3D486ED5B061}"/>
              </a:ext>
            </a:extLst>
          </p:cNvPr>
          <p:cNvSpPr/>
          <p:nvPr/>
        </p:nvSpPr>
        <p:spPr bwMode="auto">
          <a:xfrm>
            <a:off x="271450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6E807E-10AD-FD49-9AF6-D6B8694E5381}"/>
              </a:ext>
            </a:extLst>
          </p:cNvPr>
          <p:cNvSpPr/>
          <p:nvPr/>
        </p:nvSpPr>
        <p:spPr bwMode="auto">
          <a:xfrm>
            <a:off x="3215680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DF1170-A3C1-B94B-A206-3188D2F77D8B}"/>
              </a:ext>
            </a:extLst>
          </p:cNvPr>
          <p:cNvSpPr/>
          <p:nvPr/>
        </p:nvSpPr>
        <p:spPr bwMode="auto">
          <a:xfrm>
            <a:off x="3714229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3C96C-7A18-B942-AE2D-661D263D3BF7}"/>
              </a:ext>
            </a:extLst>
          </p:cNvPr>
          <p:cNvSpPr/>
          <p:nvPr/>
        </p:nvSpPr>
        <p:spPr bwMode="auto">
          <a:xfrm>
            <a:off x="4215408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6B4E54-849C-AC4B-AD84-15DAC28E24DB}"/>
              </a:ext>
            </a:extLst>
          </p:cNvPr>
          <p:cNvSpPr/>
          <p:nvPr/>
        </p:nvSpPr>
        <p:spPr bwMode="auto">
          <a:xfrm>
            <a:off x="5600379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AC4039-EA4A-7D4A-84A0-6AF43C4CC759}"/>
              </a:ext>
            </a:extLst>
          </p:cNvPr>
          <p:cNvSpPr/>
          <p:nvPr/>
        </p:nvSpPr>
        <p:spPr bwMode="auto">
          <a:xfrm>
            <a:off x="610155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3B7427-E0D0-D345-8BCC-6F03221BF89F}"/>
              </a:ext>
            </a:extLst>
          </p:cNvPr>
          <p:cNvSpPr/>
          <p:nvPr/>
        </p:nvSpPr>
        <p:spPr bwMode="auto">
          <a:xfrm>
            <a:off x="661136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98D12E-163B-0947-9FF2-CEE63A37954A}"/>
              </a:ext>
            </a:extLst>
          </p:cNvPr>
          <p:cNvSpPr/>
          <p:nvPr/>
        </p:nvSpPr>
        <p:spPr bwMode="auto">
          <a:xfrm>
            <a:off x="7112547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4C8C00-FF3A-2E43-A04C-B7A0C4534696}"/>
              </a:ext>
            </a:extLst>
          </p:cNvPr>
          <p:cNvSpPr/>
          <p:nvPr/>
        </p:nvSpPr>
        <p:spPr bwMode="auto">
          <a:xfrm>
            <a:off x="7611096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D5EEFF-105C-D74C-A15C-C18AD4A8034A}"/>
              </a:ext>
            </a:extLst>
          </p:cNvPr>
          <p:cNvSpPr/>
          <p:nvPr/>
        </p:nvSpPr>
        <p:spPr bwMode="auto">
          <a:xfrm>
            <a:off x="8112275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A66527-CE64-1D4C-9CB4-58221CB791F9}"/>
              </a:ext>
            </a:extLst>
          </p:cNvPr>
          <p:cNvSpPr txBox="1"/>
          <p:nvPr/>
        </p:nvSpPr>
        <p:spPr>
          <a:xfrm>
            <a:off x="1401386" y="2043541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Multicast/Broadcast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E2951A-B06F-F44B-A59A-0CC0C0563E41}"/>
              </a:ext>
            </a:extLst>
          </p:cNvPr>
          <p:cNvSpPr txBox="1"/>
          <p:nvPr/>
        </p:nvSpPr>
        <p:spPr>
          <a:xfrm>
            <a:off x="6013191" y="20601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eBCS</a:t>
            </a:r>
            <a:r>
              <a:rPr kumimoji="1" lang="en-US" altLang="ja-JP" dirty="0">
                <a:solidFill>
                  <a:schemeClr val="tx1"/>
                </a:solidFill>
              </a:rPr>
              <a:t>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584BE-09A1-F244-B786-9DA1A15F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 in Current GTKSA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6115-73F4-0C4D-B807-FA4687F5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70685"/>
            <a:ext cx="10361084" cy="2023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Current GTKSA uses symmetric 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AP and STAs use the same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If a user who has malicious intention can join the GTKSA, the user can easily make a rogue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Current GTKSA is not suitable for </a:t>
            </a:r>
            <a:r>
              <a:rPr kumimoji="1" lang="en-US" altLang="ja-JP" dirty="0"/>
              <a:t>public use</a:t>
            </a:r>
            <a:r>
              <a:rPr lang="en-US" altLang="ja-JP" dirty="0"/>
              <a:t>, untrusted user may join.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12A6-178C-7F47-96E6-85A73DBB5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78781-2067-FA4D-9A58-693F6EFAE4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E77AC04-A060-C24A-96A3-90752CF539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DBC50-AB44-734F-895B-088FF1A2D87D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FC97B2-07FF-A442-9752-456F8BB40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02D0A-7730-6549-8E6C-043AFEA33502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BAE28F-AAB7-D843-9DFB-AF38E05BEF64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BEEA1-03EE-8D4A-A11E-4D67DA0FBC0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7C7638-5516-B042-A3FD-10B44CE93590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BE99F1-E5CA-BC46-ACBE-FAEC5A9BAFD6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F1CFE6-95E4-164F-AD6C-7DBA739D5E59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C7A31-C871-1149-ACE4-7EED866291C5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544E87-6E62-3D4E-B727-AE6440A04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C74CB99E-B482-9443-B3B3-CECEDA32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52" y="2778259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0C3EBB-966E-D642-98D2-05A0D275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F89BB-142D-344A-AAFA-091652DC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6B06F-97E4-9E49-BDF7-B72C36A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Requirements for the algorithm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25ACE-82FC-BA4C-9AB7-97FF5D7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08114"/>
            <a:ext cx="10361084" cy="17862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Only the correct AP can sign the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STAs can verify the signature.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3DB6D6-0B3D-0E46-B2BD-765337ABF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23D72-5FD2-8543-B5F5-0A88DFBDAA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45B35E-29F2-8E44-9EB6-AE215D5C30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538C8-D537-A541-8FA1-C7016F3CF26E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924AB-35E0-6044-8C7B-DE0E65D65D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60D98-BBDB-494B-9EB8-6BE3819F36A6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224CA-FBC2-8542-A246-26FDA22C2FA6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78D831-906B-FE4A-89AC-FEB5F84B343D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3870F-1E2F-3B46-9098-CF391A528039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3C73BB-E9FE-6741-A6DF-18C8725D48A8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C695E-E9FA-3448-B3CC-9E5B309EA831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33A8FE-BACB-6D44-AF98-107A695D4E2C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EC2BB9-824B-F149-85E1-6BB9C251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6DA27D9-AC9D-0749-B69A-A25F53BD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B6E17D-D595-1742-82E9-11E5C6D1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A3CF7E-7D5B-2148-8F7E-FA3F0A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805532"/>
            <a:ext cx="594120" cy="59412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14B629-B558-9C4C-8500-16CDBD73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812" y="1821919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F53F8-B0B0-8446-A967-18E6DB5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Signature (Public Key Algorithm)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3A63B-082C-324D-9C24-52BE5AF9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3851"/>
            <a:ext cx="10361084" cy="197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AP has a “private key” and “public key”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“private key” is never disclosed.</a:t>
            </a:r>
            <a:endParaRPr lang="ja-JP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“public key”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Signature signed by the “private key” can be verified only by the “public key”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issue: How to verify that the “public key” is correct?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2E399-1A6B-6340-A3AD-34E9D1FFF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1055-F8DE-4B48-95FD-91307C249D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FF2EB4-5DDC-034B-986A-D1B07D4D71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FE298-DCAC-BF4C-8253-360605A5E7EB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87123B-BEA5-A547-A607-AEC38C7F0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46E36F-2AEB-C14D-A0C2-00870058B4D5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8C113E-7127-F649-B63C-1497D39424C8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5070A-8693-DF4D-8FA7-CCEDD6CC0FA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1EEAC-7B7F-1D40-A1EE-5B1D75D8D828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18D7FC-D6C5-C74C-BF91-BD3CC9DF928C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E2810D-BEB7-294D-B929-F685AB9C82B0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A52111-748E-7143-851D-851FFBA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43668B-E404-3144-82C6-75DFB87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924319"/>
            <a:ext cx="594120" cy="5941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A616DB-FAE9-8A4D-B3A8-28B896C6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7498" y="2595417"/>
            <a:ext cx="631522" cy="63152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560BD4-7E5D-6441-8586-099A74218225}"/>
              </a:ext>
            </a:extLst>
          </p:cNvPr>
          <p:cNvSpPr/>
          <p:nvPr/>
        </p:nvSpPr>
        <p:spPr bwMode="auto">
          <a:xfrm>
            <a:off x="3428981" y="259541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BB5F8A-DC44-D741-B987-EA53EA1B4BDD}"/>
              </a:ext>
            </a:extLst>
          </p:cNvPr>
          <p:cNvSpPr/>
          <p:nvPr/>
        </p:nvSpPr>
        <p:spPr bwMode="auto">
          <a:xfrm>
            <a:off x="3428981" y="310404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AAE080F-7EE1-E94D-8CD8-FD8AAEEC3918}"/>
              </a:ext>
            </a:extLst>
          </p:cNvPr>
          <p:cNvSpPr/>
          <p:nvPr/>
        </p:nvSpPr>
        <p:spPr bwMode="auto">
          <a:xfrm>
            <a:off x="2821858" y="352978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F161F6-FE67-B144-9FAC-175D60610BC7}"/>
              </a:ext>
            </a:extLst>
          </p:cNvPr>
          <p:cNvSpPr/>
          <p:nvPr/>
        </p:nvSpPr>
        <p:spPr bwMode="auto">
          <a:xfrm>
            <a:off x="7250337" y="313774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62601-46FB-5C4E-92E1-F7FBA1727EC5}"/>
              </a:ext>
            </a:extLst>
          </p:cNvPr>
          <p:cNvSpPr/>
          <p:nvPr/>
        </p:nvSpPr>
        <p:spPr bwMode="auto">
          <a:xfrm>
            <a:off x="7250337" y="364636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D7F4CFE-ED6E-0F47-B27F-B17FB57409CD}"/>
              </a:ext>
            </a:extLst>
          </p:cNvPr>
          <p:cNvSpPr/>
          <p:nvPr/>
        </p:nvSpPr>
        <p:spPr bwMode="auto">
          <a:xfrm>
            <a:off x="7924800" y="2595716"/>
            <a:ext cx="379641" cy="1170039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1" h="1170039">
                <a:moveTo>
                  <a:pt x="324465" y="0"/>
                </a:moveTo>
                <a:cubicBezTo>
                  <a:pt x="366251" y="256458"/>
                  <a:pt x="408038" y="512917"/>
                  <a:pt x="353961" y="707923"/>
                </a:cubicBezTo>
                <a:cubicBezTo>
                  <a:pt x="299884" y="902929"/>
                  <a:pt x="149942" y="1036484"/>
                  <a:pt x="0" y="1170039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1D5C0-B120-224C-9490-389F5277B801}"/>
              </a:ext>
            </a:extLst>
          </p:cNvPr>
          <p:cNvSpPr txBox="1"/>
          <p:nvPr/>
        </p:nvSpPr>
        <p:spPr>
          <a:xfrm>
            <a:off x="2896470" y="37210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F5D8DD-82D0-4E4D-B385-530B5419DF29}"/>
              </a:ext>
            </a:extLst>
          </p:cNvPr>
          <p:cNvSpPr txBox="1"/>
          <p:nvPr/>
        </p:nvSpPr>
        <p:spPr>
          <a:xfrm>
            <a:off x="8288822" y="303671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18C0CE-75E1-004D-BB4A-8FB5BEFE5BA4}"/>
              </a:ext>
            </a:extLst>
          </p:cNvPr>
          <p:cNvSpPr txBox="1"/>
          <p:nvPr/>
        </p:nvSpPr>
        <p:spPr>
          <a:xfrm>
            <a:off x="1331460" y="30818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Private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0D8AFF-946E-384F-B161-994D8425E650}"/>
              </a:ext>
            </a:extLst>
          </p:cNvPr>
          <p:cNvSpPr txBox="1"/>
          <p:nvPr/>
        </p:nvSpPr>
        <p:spPr>
          <a:xfrm>
            <a:off x="4766884" y="31722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Public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D9DF0-65C9-4A42-97B9-740F6E1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Infrastructure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DB61A-5C89-124E-A9DB-0698F8A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16075"/>
            <a:ext cx="10361084" cy="1962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CA(Certification Authority) has a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private key</a:t>
            </a:r>
            <a:r>
              <a:rPr kumimoji="1" lang="en-US" altLang="ja-JP" sz="2000" dirty="0"/>
              <a:t>” and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public key</a:t>
            </a:r>
            <a:r>
              <a:rPr kumimoji="1" lang="en-US" altLang="ja-JP" sz="2000" dirty="0"/>
              <a:t>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public key</a:t>
            </a:r>
            <a:r>
              <a:rPr lang="en-US" altLang="ja-JP" sz="2000" dirty="0"/>
              <a:t> is pre-installed in STAs. (e.g. included in application software)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2"/>
                </a:solidFill>
              </a:rPr>
              <a:t>AP’s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is signed by 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private key</a:t>
            </a:r>
            <a:r>
              <a:rPr lang="en-US" altLang="ja-JP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its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with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STAs verify the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of the </a:t>
            </a:r>
            <a:r>
              <a:rPr lang="en-US" altLang="ja-JP" sz="2000" dirty="0">
                <a:solidFill>
                  <a:schemeClr val="accent2"/>
                </a:solidFill>
              </a:rPr>
              <a:t>AP’s public key</a:t>
            </a:r>
            <a:r>
              <a:rPr lang="en-US" altLang="ja-JP" sz="2000" dirty="0"/>
              <a:t> by the </a:t>
            </a:r>
            <a:r>
              <a:rPr lang="en-US" altLang="ja-JP" sz="2000" dirty="0">
                <a:solidFill>
                  <a:schemeClr val="accent3"/>
                </a:solidFill>
              </a:rPr>
              <a:t>CA’s public key</a:t>
            </a:r>
            <a:r>
              <a:rPr lang="en-US" altLang="ja-JP" sz="20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B3AED-03B5-7D47-9D01-EFA93A3CD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A965-1191-6348-A1A6-4026EF8435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5BB1910-8E0E-864E-BEDE-11FB82F245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4D3AF-E97A-284C-AC64-1E8BB9A61B37}"/>
              </a:ext>
            </a:extLst>
          </p:cNvPr>
          <p:cNvSpPr txBox="1"/>
          <p:nvPr/>
        </p:nvSpPr>
        <p:spPr>
          <a:xfrm>
            <a:off x="4340137" y="270604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874D48F-E0A8-1847-BE40-080F8E3A9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663" y="291466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4F3D7-1699-6E4C-B12A-DC53D623ED06}"/>
              </a:ext>
            </a:extLst>
          </p:cNvPr>
          <p:cNvSpPr txBox="1"/>
          <p:nvPr/>
        </p:nvSpPr>
        <p:spPr>
          <a:xfrm>
            <a:off x="8226002" y="2145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8BF68-5B9E-9D42-9B70-7270F7D2D0CD}"/>
              </a:ext>
            </a:extLst>
          </p:cNvPr>
          <p:cNvSpPr txBox="1"/>
          <p:nvPr/>
        </p:nvSpPr>
        <p:spPr>
          <a:xfrm>
            <a:off x="8378402" y="22980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5C43FB-2135-1E43-9A14-80EE9BF6325D}"/>
              </a:ext>
            </a:extLst>
          </p:cNvPr>
          <p:cNvSpPr txBox="1"/>
          <p:nvPr/>
        </p:nvSpPr>
        <p:spPr>
          <a:xfrm>
            <a:off x="8530802" y="24504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5BA1B-21AB-4E4F-B3FC-8B425E83592B}"/>
              </a:ext>
            </a:extLst>
          </p:cNvPr>
          <p:cNvSpPr txBox="1"/>
          <p:nvPr/>
        </p:nvSpPr>
        <p:spPr>
          <a:xfrm>
            <a:off x="8683202" y="26028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4AADA-DF1A-0447-9CB8-DB533FB60149}"/>
              </a:ext>
            </a:extLst>
          </p:cNvPr>
          <p:cNvSpPr txBox="1"/>
          <p:nvPr/>
        </p:nvSpPr>
        <p:spPr>
          <a:xfrm>
            <a:off x="8835602" y="27552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4997D-E9C4-AA4F-93B9-D082338ED3B5}"/>
              </a:ext>
            </a:extLst>
          </p:cNvPr>
          <p:cNvSpPr txBox="1"/>
          <p:nvPr/>
        </p:nvSpPr>
        <p:spPr>
          <a:xfrm>
            <a:off x="8988002" y="2907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BD2838-F67A-D949-9A25-DBF1132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7036" y="2060607"/>
            <a:ext cx="631522" cy="631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3D6913-5500-F142-AFD0-943FC8F1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543" y="3343069"/>
            <a:ext cx="594120" cy="594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CAF812-DE06-6F42-97B0-32EC2D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497" y="3014167"/>
            <a:ext cx="631522" cy="63152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B13488-C0DC-DC44-9661-415A332C97BA}"/>
              </a:ext>
            </a:extLst>
          </p:cNvPr>
          <p:cNvSpPr/>
          <p:nvPr/>
        </p:nvSpPr>
        <p:spPr bwMode="auto">
          <a:xfrm>
            <a:off x="5298980" y="301416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3F7CD5-EAC3-AE4F-A9BD-279EA7CC7758}"/>
              </a:ext>
            </a:extLst>
          </p:cNvPr>
          <p:cNvSpPr/>
          <p:nvPr/>
        </p:nvSpPr>
        <p:spPr bwMode="auto">
          <a:xfrm>
            <a:off x="5298980" y="352279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B289A6A-DFE9-0844-BD6C-E31D61518E6D}"/>
              </a:ext>
            </a:extLst>
          </p:cNvPr>
          <p:cNvSpPr/>
          <p:nvPr/>
        </p:nvSpPr>
        <p:spPr bwMode="auto">
          <a:xfrm>
            <a:off x="4691857" y="394853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4E0722-C5E9-A547-A344-9862F8657611}"/>
              </a:ext>
            </a:extLst>
          </p:cNvPr>
          <p:cNvSpPr/>
          <p:nvPr/>
        </p:nvSpPr>
        <p:spPr bwMode="auto">
          <a:xfrm>
            <a:off x="9120336" y="355649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35237A-360A-5843-A7D4-FE0E7E5261DB}"/>
              </a:ext>
            </a:extLst>
          </p:cNvPr>
          <p:cNvSpPr/>
          <p:nvPr/>
        </p:nvSpPr>
        <p:spPr bwMode="auto">
          <a:xfrm>
            <a:off x="9120336" y="406511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69436E-DEDD-5E4F-8C46-871BC18A5492}"/>
              </a:ext>
            </a:extLst>
          </p:cNvPr>
          <p:cNvSpPr/>
          <p:nvPr/>
        </p:nvSpPr>
        <p:spPr bwMode="auto">
          <a:xfrm>
            <a:off x="9794799" y="2522854"/>
            <a:ext cx="760856" cy="1661651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  <a:gd name="connsiteX0" fmla="*/ 737420 w 741351"/>
              <a:gd name="connsiteY0" fmla="*/ 0 h 1799303"/>
              <a:gd name="connsiteX1" fmla="*/ 353961 w 741351"/>
              <a:gd name="connsiteY1" fmla="*/ 1337187 h 1799303"/>
              <a:gd name="connsiteX2" fmla="*/ 0 w 741351"/>
              <a:gd name="connsiteY2" fmla="*/ 1799303 h 1799303"/>
              <a:gd name="connsiteX0" fmla="*/ 737420 w 755751"/>
              <a:gd name="connsiteY0" fmla="*/ 0 h 1799303"/>
              <a:gd name="connsiteX1" fmla="*/ 629264 w 755751"/>
              <a:gd name="connsiteY1" fmla="*/ 1347019 h 1799303"/>
              <a:gd name="connsiteX2" fmla="*/ 0 w 755751"/>
              <a:gd name="connsiteY2" fmla="*/ 1799303 h 1799303"/>
              <a:gd name="connsiteX0" fmla="*/ 737420 w 742988"/>
              <a:gd name="connsiteY0" fmla="*/ 0 h 1799303"/>
              <a:gd name="connsiteX1" fmla="*/ 629264 w 742988"/>
              <a:gd name="connsiteY1" fmla="*/ 1347019 h 1799303"/>
              <a:gd name="connsiteX2" fmla="*/ 0 w 742988"/>
              <a:gd name="connsiteY2" fmla="*/ 1799303 h 1799303"/>
              <a:gd name="connsiteX0" fmla="*/ 639097 w 682425"/>
              <a:gd name="connsiteY0" fmla="*/ 0 h 1661651"/>
              <a:gd name="connsiteX1" fmla="*/ 629264 w 682425"/>
              <a:gd name="connsiteY1" fmla="*/ 1209367 h 1661651"/>
              <a:gd name="connsiteX2" fmla="*/ 0 w 682425"/>
              <a:gd name="connsiteY2" fmla="*/ 1661651 h 1661651"/>
              <a:gd name="connsiteX0" fmla="*/ 639097 w 760856"/>
              <a:gd name="connsiteY0" fmla="*/ 0 h 1661651"/>
              <a:gd name="connsiteX1" fmla="*/ 629264 w 760856"/>
              <a:gd name="connsiteY1" fmla="*/ 1209367 h 1661651"/>
              <a:gd name="connsiteX2" fmla="*/ 0 w 760856"/>
              <a:gd name="connsiteY2" fmla="*/ 1661651 h 16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56" h="1661651">
                <a:moveTo>
                  <a:pt x="639097" y="0"/>
                </a:moveTo>
                <a:cubicBezTo>
                  <a:pt x="857863" y="148302"/>
                  <a:pt x="735780" y="932425"/>
                  <a:pt x="629264" y="1209367"/>
                </a:cubicBezTo>
                <a:cubicBezTo>
                  <a:pt x="522748" y="1486309"/>
                  <a:pt x="149942" y="1528096"/>
                  <a:pt x="0" y="1661651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860BF8-3DD1-E64D-B480-80DAA615529A}"/>
              </a:ext>
            </a:extLst>
          </p:cNvPr>
          <p:cNvSpPr txBox="1"/>
          <p:nvPr/>
        </p:nvSpPr>
        <p:spPr>
          <a:xfrm>
            <a:off x="4766469" y="41397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F146BD-E9E5-6445-BA9A-641413CF8610}"/>
              </a:ext>
            </a:extLst>
          </p:cNvPr>
          <p:cNvSpPr txBox="1"/>
          <p:nvPr/>
        </p:nvSpPr>
        <p:spPr>
          <a:xfrm>
            <a:off x="10423595" y="3633244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B606AF-BFCD-2D43-9A61-C943B0AAD606}"/>
              </a:ext>
            </a:extLst>
          </p:cNvPr>
          <p:cNvSpPr txBox="1"/>
          <p:nvPr/>
        </p:nvSpPr>
        <p:spPr>
          <a:xfrm>
            <a:off x="2063552" y="1577937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CA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9AEE25-CFCC-4D42-A9CA-FC285CD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85" y="1484682"/>
            <a:ext cx="631522" cy="6315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E4439F-3279-374D-88DB-48E584F8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220" y="2604920"/>
            <a:ext cx="631522" cy="6315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CE6D007-43B4-034C-A41B-5E631BE0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959" y="2107056"/>
            <a:ext cx="594120" cy="594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917A72D-F2DB-A64D-9681-DAC69A61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1949" y="1787448"/>
            <a:ext cx="5686453" cy="2599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10F4F1-2124-BF46-98A4-F7DEAB8F220D}"/>
              </a:ext>
            </a:extLst>
          </p:cNvPr>
          <p:cNvSpPr txBox="1"/>
          <p:nvPr/>
        </p:nvSpPr>
        <p:spPr>
          <a:xfrm>
            <a:off x="5173894" y="1783003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Trusted way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FDE953E-0128-2C49-ACCD-A36FD30004C1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2690079" y="2027645"/>
            <a:ext cx="1650058" cy="90923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54CB68-AFD9-DB4E-B701-9A224234BD5E}"/>
              </a:ext>
            </a:extLst>
          </p:cNvPr>
          <p:cNvSpPr/>
          <p:nvPr/>
        </p:nvSpPr>
        <p:spPr bwMode="auto">
          <a:xfrm>
            <a:off x="3065132" y="3204743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A4C5F97-A041-164C-A0C0-1B317E6B6B12}"/>
              </a:ext>
            </a:extLst>
          </p:cNvPr>
          <p:cNvSpPr/>
          <p:nvPr/>
        </p:nvSpPr>
        <p:spPr bwMode="auto">
          <a:xfrm>
            <a:off x="2408903" y="2802194"/>
            <a:ext cx="619432" cy="619432"/>
          </a:xfrm>
          <a:custGeom>
            <a:avLst/>
            <a:gdLst>
              <a:gd name="connsiteX0" fmla="*/ 0 w 619432"/>
              <a:gd name="connsiteY0" fmla="*/ 0 h 619432"/>
              <a:gd name="connsiteX1" fmla="*/ 137652 w 619432"/>
              <a:gd name="connsiteY1" fmla="*/ 481780 h 619432"/>
              <a:gd name="connsiteX2" fmla="*/ 619432 w 619432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2" h="619432">
                <a:moveTo>
                  <a:pt x="0" y="0"/>
                </a:moveTo>
                <a:cubicBezTo>
                  <a:pt x="17206" y="189270"/>
                  <a:pt x="34413" y="378541"/>
                  <a:pt x="137652" y="481780"/>
                </a:cubicBezTo>
                <a:cubicBezTo>
                  <a:pt x="240891" y="585019"/>
                  <a:pt x="430161" y="602225"/>
                  <a:pt x="619432" y="619432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F6817F-2A04-5944-A8C2-36F975D82E47}"/>
              </a:ext>
            </a:extLst>
          </p:cNvPr>
          <p:cNvSpPr txBox="1"/>
          <p:nvPr/>
        </p:nvSpPr>
        <p:spPr>
          <a:xfrm>
            <a:off x="2104973" y="32199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02B48B9-C4CE-F141-A968-85141606ACAD}"/>
              </a:ext>
            </a:extLst>
          </p:cNvPr>
          <p:cNvSpPr/>
          <p:nvPr/>
        </p:nvSpPr>
        <p:spPr bwMode="auto">
          <a:xfrm>
            <a:off x="6864899" y="3648716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F86545E-F825-4044-8979-51FDFCDE2516}"/>
              </a:ext>
            </a:extLst>
          </p:cNvPr>
          <p:cNvSpPr/>
          <p:nvPr/>
        </p:nvSpPr>
        <p:spPr bwMode="auto">
          <a:xfrm>
            <a:off x="9829475" y="266148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161330-889F-064C-8994-34D731DA35FD}"/>
              </a:ext>
            </a:extLst>
          </p:cNvPr>
          <p:cNvCxnSpPr>
            <a:stCxn id="27" idx="3"/>
          </p:cNvCxnSpPr>
          <p:nvPr/>
        </p:nvCxnSpPr>
        <p:spPr bwMode="auto">
          <a:xfrm>
            <a:off x="8948007" y="1800443"/>
            <a:ext cx="781929" cy="802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CDFBC6-BB72-A34E-ACC2-57020FC5676A}"/>
              </a:ext>
            </a:extLst>
          </p:cNvPr>
          <p:cNvSpPr txBox="1"/>
          <p:nvPr/>
        </p:nvSpPr>
        <p:spPr>
          <a:xfrm>
            <a:off x="9126421" y="176023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CC148C-8D96-8A40-8C7E-BADBD6F82308}"/>
              </a:ext>
            </a:extLst>
          </p:cNvPr>
          <p:cNvSpPr/>
          <p:nvPr/>
        </p:nvSpPr>
        <p:spPr bwMode="auto">
          <a:xfrm>
            <a:off x="3028335" y="2573302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E76241B-A5C0-7244-BF3E-90B1178F3D38}"/>
              </a:ext>
            </a:extLst>
          </p:cNvPr>
          <p:cNvSpPr/>
          <p:nvPr/>
        </p:nvSpPr>
        <p:spPr bwMode="auto">
          <a:xfrm>
            <a:off x="6825524" y="3020424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CB7D8D-2E0B-354E-AACF-46A1F6D3A61E}"/>
              </a:ext>
            </a:extLst>
          </p:cNvPr>
          <p:cNvSpPr/>
          <p:nvPr/>
        </p:nvSpPr>
        <p:spPr bwMode="auto">
          <a:xfrm>
            <a:off x="9778965" y="2047465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B0617-D93A-0C4C-84BB-5EB595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Digital Signature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E383C-B84D-8347-AC7A-985D39B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5324635"/>
            <a:ext cx="10361084" cy="106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Digital signature needs high computational cost.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It </a:t>
            </a:r>
            <a:r>
              <a:rPr lang="en-US" altLang="ja-JP" sz="1800" dirty="0"/>
              <a:t>takes more than 2 </a:t>
            </a:r>
            <a:r>
              <a:rPr lang="en-US" altLang="ja-JP" sz="1800" dirty="0" err="1"/>
              <a:t>msec</a:t>
            </a:r>
            <a:r>
              <a:rPr lang="en-US" altLang="ja-JP" sz="1800" dirty="0"/>
              <a:t> to verify each frame on low-end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/>
              <a:t>Other low-weight algorithm should be combined with digital signature.</a:t>
            </a:r>
            <a:endParaRPr kumimoji="1" lang="ja-JP" altLang="en-US" sz="1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C0B3F-68DA-1A45-B8EC-1B472C5AA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996C1-35B4-3E42-9C0E-6ABC4937F5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C7BA21-C662-7A42-B6D1-82AC660F65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2019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32FF948-7240-F645-AA5D-F20C22B5A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66029"/>
              </p:ext>
            </p:extLst>
          </p:nvPr>
        </p:nvGraphicFramePr>
        <p:xfrm>
          <a:off x="986438" y="1595640"/>
          <a:ext cx="7779560" cy="36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303922629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val="4104751127"/>
                    </a:ext>
                  </a:extLst>
                </a:gridCol>
                <a:gridCol w="795713">
                  <a:extLst>
                    <a:ext uri="{9D8B030D-6E8A-4147-A177-3AD203B41FA5}">
                      <a16:colId xmlns:a16="http://schemas.microsoft.com/office/drawing/2014/main" val="4154654611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869950457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211771459"/>
                    </a:ext>
                  </a:extLst>
                </a:gridCol>
                <a:gridCol w="824605">
                  <a:extLst>
                    <a:ext uri="{9D8B030D-6E8A-4147-A177-3AD203B41FA5}">
                      <a16:colId xmlns:a16="http://schemas.microsoft.com/office/drawing/2014/main" val="1086545716"/>
                    </a:ext>
                  </a:extLst>
                </a:gridCol>
                <a:gridCol w="814012">
                  <a:extLst>
                    <a:ext uri="{9D8B030D-6E8A-4147-A177-3AD203B41FA5}">
                      <a16:colId xmlns:a16="http://schemas.microsoft.com/office/drawing/2014/main" val="1814002593"/>
                    </a:ext>
                  </a:extLst>
                </a:gridCol>
                <a:gridCol w="914180">
                  <a:extLst>
                    <a:ext uri="{9D8B030D-6E8A-4147-A177-3AD203B41FA5}">
                      <a16:colId xmlns:a16="http://schemas.microsoft.com/office/drawing/2014/main" val="2961447301"/>
                    </a:ext>
                  </a:extLst>
                </a:gridCol>
                <a:gridCol w="843500">
                  <a:extLst>
                    <a:ext uri="{9D8B030D-6E8A-4147-A177-3AD203B41FA5}">
                      <a16:colId xmlns:a16="http://schemas.microsoft.com/office/drawing/2014/main" val="21892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3.1GHz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 3.2GHz</a:t>
                      </a:r>
                    </a:p>
                    <a:p>
                      <a:pPr algn="ctr"/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MacOS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</a:t>
                      </a:r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Turion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2.2GHz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FreeBSD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 1.1GHz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379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61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2048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6,580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94,073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2,460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25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4096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627,607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602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L1024N160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1,098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7,274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13,942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433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L2048N224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809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2,360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34,655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68,362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580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4,702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39,672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77,262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414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L3072N256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1,605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3,173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9,674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84,727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169,804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64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14,792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8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P384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4,459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4,324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8,560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17,160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94,448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184,409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09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P521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16,538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8,147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16,479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49,511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190,014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360,304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6957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A4162-0CCC-5A42-80AB-1FB61F0113C2}"/>
              </a:ext>
            </a:extLst>
          </p:cNvPr>
          <p:cNvSpPr txBox="1"/>
          <p:nvPr/>
        </p:nvSpPr>
        <p:spPr>
          <a:xfrm>
            <a:off x="8819593" y="161905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usec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1,500 byte  message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2703</TotalTime>
  <Words>1815</Words>
  <Application>Microsoft Macintosh PowerPoint</Application>
  <PresentationFormat>ワイド画面</PresentationFormat>
  <Paragraphs>519</Paragraphs>
  <Slides>28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Office テーマ</vt:lpstr>
      <vt:lpstr>文書</vt:lpstr>
      <vt:lpstr>eBCS Frame Authentication Proposal</vt:lpstr>
      <vt:lpstr>Abstract</vt:lpstr>
      <vt:lpstr>TGbc R3</vt:lpstr>
      <vt:lpstr>Architecture Assumption</vt:lpstr>
      <vt:lpstr>Problem in Current GTKSA</vt:lpstr>
      <vt:lpstr>Requirements for the algorithm</vt:lpstr>
      <vt:lpstr>Digital Signature (Public Key Algorithm)</vt:lpstr>
      <vt:lpstr>Public Key Infrastructure</vt:lpstr>
      <vt:lpstr>Performance of Digital Signature</vt:lpstr>
      <vt:lpstr>Timed Efficient Stream Loss-Tolerant Authentication (TESLA) </vt:lpstr>
      <vt:lpstr>Assumption for TESLA</vt:lpstr>
      <vt:lpstr>Generate One-way Key Chain</vt:lpstr>
      <vt:lpstr>Authenticator</vt:lpstr>
      <vt:lpstr>Authentication</vt:lpstr>
      <vt:lpstr>Problem on TESLA</vt:lpstr>
      <vt:lpstr>Combination of Digital Signature and TESLA</vt:lpstr>
      <vt:lpstr>Frame Sequence</vt:lpstr>
      <vt:lpstr>Key Disclosure and Authenticator Example</vt:lpstr>
      <vt:lpstr>Receiver Procedure (1)</vt:lpstr>
      <vt:lpstr>Receiver Procedure (2)</vt:lpstr>
      <vt:lpstr>Recovery from Missing Frames</vt:lpstr>
      <vt:lpstr>Dummy Data Frame</vt:lpstr>
      <vt:lpstr>Latency and Memory Requirements</vt:lpstr>
      <vt:lpstr>Allowable Time Difference</vt:lpstr>
      <vt:lpstr>Multiple eBCS APs Environment</vt:lpstr>
      <vt:lpstr>Option for Latency Sensitive Application</vt:lpstr>
      <vt:lpstr>References</vt:lpstr>
      <vt:lpstr>Comments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68</cp:revision>
  <cp:lastPrinted>1601-01-01T00:00:00Z</cp:lastPrinted>
  <dcterms:created xsi:type="dcterms:W3CDTF">2019-03-11T15:18:40Z</dcterms:created>
  <dcterms:modified xsi:type="dcterms:W3CDTF">2019-05-15T12:00:25Z</dcterms:modified>
</cp:coreProperties>
</file>