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68" r:id="rId4"/>
    <p:sldId id="265" r:id="rId5"/>
    <p:sldId id="266" r:id="rId6"/>
    <p:sldId id="267" r:id="rId7"/>
    <p:sldId id="269" r:id="rId8"/>
    <p:sldId id="270" r:id="rId9"/>
    <p:sldId id="271" r:id="rId10"/>
    <p:sldId id="272" r:id="rId11"/>
    <p:sldId id="277" r:id="rId12"/>
    <p:sldId id="273" r:id="rId13"/>
    <p:sldId id="275" r:id="rId14"/>
    <p:sldId id="276" r:id="rId15"/>
    <p:sldId id="278" r:id="rId16"/>
    <p:sldId id="279" r:id="rId17"/>
    <p:sldId id="280" r:id="rId18"/>
    <p:sldId id="282" r:id="rId19"/>
    <p:sldId id="281" r:id="rId20"/>
    <p:sldId id="283" r:id="rId21"/>
    <p:sldId id="286" r:id="rId22"/>
    <p:sldId id="287" r:id="rId23"/>
    <p:sldId id="284" r:id="rId24"/>
    <p:sldId id="288" r:id="rId25"/>
    <p:sldId id="290" r:id="rId26"/>
    <p:sldId id="289" r:id="rId27"/>
    <p:sldId id="264" r:id="rId28"/>
    <p:sldId id="285" r:id="rId29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>
      <p:cViewPr varScale="1">
        <p:scale>
          <a:sx n="130" d="100"/>
          <a:sy n="130" d="100"/>
        </p:scale>
        <p:origin x="192" y="56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5/13/19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27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May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Hitoshi Morioka, SRC Software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/>
              <a:t>May 2019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May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Hitoshi Morioka, SRC Software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May 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Hitoshi Morioka, SRC Software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May 2019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May 2019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Hitoshi Morioka, SRC Software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May 2019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Hitoshi Morioka, SRC Software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May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Hitoshi Morioka, SRC Software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May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Hitoshi Morioka, SRC Software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/>
              <a:t>May 2019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Hitoshi Morioka, SRC Software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802.11-19/0451r1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/>
              <a:t>eBCS</a:t>
            </a:r>
            <a:r>
              <a:rPr lang="en-GB" dirty="0"/>
              <a:t> Frame Authentication Proposal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2019-05-13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/>
              <a:t>May 2019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231867"/>
              </p:ext>
            </p:extLst>
          </p:nvPr>
        </p:nvGraphicFramePr>
        <p:xfrm>
          <a:off x="993775" y="2490788"/>
          <a:ext cx="10272713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" name="文書" r:id="rId4" imgW="10439400" imgH="2387600" progId="Word.Document.8">
                  <p:embed/>
                </p:oleObj>
              </mc:Choice>
              <mc:Fallback>
                <p:oleObj name="文書" r:id="rId4" imgW="10439400" imgH="238760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2490788"/>
                        <a:ext cx="10272713" cy="23336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1CE6DD-FA92-E24D-9D20-DC0EB3490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ja-JP" dirty="0"/>
              <a:t>Timed Efficient Stream Loss-Tolerant Authentication (TESLA) </a:t>
            </a:r>
            <a:endParaRPr lang="en" altLang="ja-JP" dirty="0">
              <a:effectLst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B1D4FC8-25EC-B94A-B03C-1B6DBDDA0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TESLA is a kind of one-way key chain algorithm published as IETF RFC4082.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It</a:t>
            </a:r>
            <a:r>
              <a:rPr kumimoji="1" lang="en-US" altLang="ja-JP" dirty="0"/>
              <a:t> allows </a:t>
            </a:r>
            <a:r>
              <a:rPr lang="en" altLang="ja-JP" dirty="0"/>
              <a:t>to check the integrity and authenticate the source of each packet in multicast or broadcast data streams by low-cost operations.</a:t>
            </a:r>
          </a:p>
          <a:p>
            <a:pPr>
              <a:buFont typeface="Arial" panose="020B0604020202020204" pitchFamily="34" charset="0"/>
              <a:buChar char="•"/>
            </a:pPr>
            <a:endParaRPr lang="en" altLang="ja-JP" dirty="0"/>
          </a:p>
          <a:p>
            <a:pPr>
              <a:buFont typeface="Arial" panose="020B0604020202020204" pitchFamily="34" charset="0"/>
              <a:buChar char="•"/>
            </a:pP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D21E9A6-47BB-C344-815A-42E0D56478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92C60CC-A5AD-7A43-BDED-6367CB11E74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057A5890-F648-7748-980B-13BC08E2C41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May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9885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B9D9E7-D1AF-9042-B7C1-CEC110663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Assumption for TESLA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BE47C9A-4877-E04B-9B68-2FD6E2D5E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Loose time synchronization between the sender (AP) and receivers (STAs)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110D334-B3A1-EE46-A101-FD7D96D139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E254249-9633-FC4B-972F-25B5E7CB69B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2C0B0572-76EE-1D4B-9DAF-89E5A8BE1CB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May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7150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3FB9A1-A5C3-534C-AA58-D444B1250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Generate One-way Key Chain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0B67CD3-8BD6-854C-AD8A-C3227B99F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2060850"/>
            <a:ext cx="10361084" cy="79281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Sender(AP) generates 2*N keys.</a:t>
            </a:r>
            <a:endParaRPr lang="en-US" altLang="ja-JP" dirty="0"/>
          </a:p>
          <a:p>
            <a:pPr>
              <a:buFont typeface="Arial" panose="020B0604020202020204" pitchFamily="34" charset="0"/>
              <a:buChar char="•"/>
            </a:pP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039ECDD-61BA-B541-A0A4-D9A9F5AE7B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A260A7A-8213-D146-B031-40FC86E2188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DA1794F0-065F-1846-AD04-8A32F2DC23C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May 2019</a:t>
            </a:r>
            <a:endParaRPr lang="en-GB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279F8E1-25CB-CE48-82D2-89B8E6C64848}"/>
              </a:ext>
            </a:extLst>
          </p:cNvPr>
          <p:cNvSpPr txBox="1"/>
          <p:nvPr/>
        </p:nvSpPr>
        <p:spPr>
          <a:xfrm>
            <a:off x="1190587" y="3252023"/>
            <a:ext cx="510076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0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C8F3B37-23C5-3E4B-B302-DC46FAD50029}"/>
              </a:ext>
            </a:extLst>
          </p:cNvPr>
          <p:cNvSpPr txBox="1"/>
          <p:nvPr/>
        </p:nvSpPr>
        <p:spPr>
          <a:xfrm>
            <a:off x="3001841" y="3252023"/>
            <a:ext cx="510076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1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AFBAEC3-543C-3A45-8835-EFD4E9B38A94}"/>
              </a:ext>
            </a:extLst>
          </p:cNvPr>
          <p:cNvSpPr txBox="1"/>
          <p:nvPr/>
        </p:nvSpPr>
        <p:spPr>
          <a:xfrm>
            <a:off x="1963442" y="3123802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</a:t>
            </a:r>
            <a:endParaRPr kumimoji="1" lang="ja-JP" alt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6D2241CC-276D-F746-A937-54ED2D4211BB}"/>
              </a:ext>
            </a:extLst>
          </p:cNvPr>
          <p:cNvCxnSpPr>
            <a:stCxn id="8" idx="3"/>
            <a:endCxn id="9" idx="1"/>
          </p:cNvCxnSpPr>
          <p:nvPr/>
        </p:nvCxnSpPr>
        <p:spPr bwMode="auto">
          <a:xfrm>
            <a:off x="1700663" y="3482856"/>
            <a:ext cx="1301178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423FDC-B40D-FE45-B0F7-408F85C63CC1}"/>
              </a:ext>
            </a:extLst>
          </p:cNvPr>
          <p:cNvSpPr txBox="1"/>
          <p:nvPr/>
        </p:nvSpPr>
        <p:spPr>
          <a:xfrm>
            <a:off x="4832644" y="3252023"/>
            <a:ext cx="510076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2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EEB822E-8BAB-904B-AE14-360D283F4BFD}"/>
              </a:ext>
            </a:extLst>
          </p:cNvPr>
          <p:cNvSpPr txBox="1"/>
          <p:nvPr/>
        </p:nvSpPr>
        <p:spPr>
          <a:xfrm>
            <a:off x="3794245" y="3123802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</a:t>
            </a:r>
            <a:endParaRPr kumimoji="1" lang="ja-JP" alt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01941141-BA72-C242-B9F4-98C5A41080EF}"/>
              </a:ext>
            </a:extLst>
          </p:cNvPr>
          <p:cNvCxnSpPr>
            <a:endCxn id="15" idx="1"/>
          </p:cNvCxnSpPr>
          <p:nvPr/>
        </p:nvCxnSpPr>
        <p:spPr bwMode="auto">
          <a:xfrm>
            <a:off x="3531466" y="3482856"/>
            <a:ext cx="1301178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98E2F97-1610-674B-B4FE-DA8D7B5DFE63}"/>
              </a:ext>
            </a:extLst>
          </p:cNvPr>
          <p:cNvSpPr txBox="1"/>
          <p:nvPr/>
        </p:nvSpPr>
        <p:spPr>
          <a:xfrm>
            <a:off x="5625048" y="3123802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</a:t>
            </a:r>
            <a:endParaRPr kumimoji="1" lang="ja-JP" alt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712C7BC2-239E-9D42-955B-B0B20A861389}"/>
              </a:ext>
            </a:extLst>
          </p:cNvPr>
          <p:cNvCxnSpPr/>
          <p:nvPr/>
        </p:nvCxnSpPr>
        <p:spPr bwMode="auto">
          <a:xfrm>
            <a:off x="5362269" y="3482856"/>
            <a:ext cx="1301178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円/楕円 19">
            <a:extLst>
              <a:ext uri="{FF2B5EF4-FFF2-40B4-BE49-F238E27FC236}">
                <a16:creationId xmlns:a16="http://schemas.microsoft.com/office/drawing/2014/main" id="{B650A884-F86A-814D-85D8-D16A9FEB2E88}"/>
              </a:ext>
            </a:extLst>
          </p:cNvPr>
          <p:cNvSpPr/>
          <p:nvPr/>
        </p:nvSpPr>
        <p:spPr bwMode="auto">
          <a:xfrm>
            <a:off x="6754548" y="3446851"/>
            <a:ext cx="72008" cy="7200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1" name="円/楕円 20">
            <a:extLst>
              <a:ext uri="{FF2B5EF4-FFF2-40B4-BE49-F238E27FC236}">
                <a16:creationId xmlns:a16="http://schemas.microsoft.com/office/drawing/2014/main" id="{A1959B52-1546-9144-8755-8AF437ABC199}"/>
              </a:ext>
            </a:extLst>
          </p:cNvPr>
          <p:cNvSpPr/>
          <p:nvPr/>
        </p:nvSpPr>
        <p:spPr bwMode="auto">
          <a:xfrm>
            <a:off x="6917657" y="3446851"/>
            <a:ext cx="72008" cy="7200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2" name="円/楕円 21">
            <a:extLst>
              <a:ext uri="{FF2B5EF4-FFF2-40B4-BE49-F238E27FC236}">
                <a16:creationId xmlns:a16="http://schemas.microsoft.com/office/drawing/2014/main" id="{3B732611-8831-CC47-9750-A298CA22EC75}"/>
              </a:ext>
            </a:extLst>
          </p:cNvPr>
          <p:cNvSpPr/>
          <p:nvPr/>
        </p:nvSpPr>
        <p:spPr bwMode="auto">
          <a:xfrm>
            <a:off x="7080766" y="3446851"/>
            <a:ext cx="72008" cy="7200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51C9B9C-95A6-6A4D-8B2F-B22A049B25EF}"/>
              </a:ext>
            </a:extLst>
          </p:cNvPr>
          <p:cNvSpPr txBox="1"/>
          <p:nvPr/>
        </p:nvSpPr>
        <p:spPr>
          <a:xfrm>
            <a:off x="8615262" y="3255367"/>
            <a:ext cx="697627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N-1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4B50F4F-34F8-DF45-8746-F1633A82CEA9}"/>
              </a:ext>
            </a:extLst>
          </p:cNvPr>
          <p:cNvSpPr txBox="1"/>
          <p:nvPr/>
        </p:nvSpPr>
        <p:spPr>
          <a:xfrm>
            <a:off x="7576863" y="3127146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</a:t>
            </a:r>
            <a:endParaRPr kumimoji="1" lang="ja-JP" alt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80A96D9E-E398-344E-8BBB-DFF774CBB307}"/>
              </a:ext>
            </a:extLst>
          </p:cNvPr>
          <p:cNvCxnSpPr>
            <a:endCxn id="23" idx="1"/>
          </p:cNvCxnSpPr>
          <p:nvPr/>
        </p:nvCxnSpPr>
        <p:spPr bwMode="auto">
          <a:xfrm>
            <a:off x="7314084" y="3486200"/>
            <a:ext cx="1301178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050FA2B-78A4-3340-9480-59F1FDC2C571}"/>
              </a:ext>
            </a:extLst>
          </p:cNvPr>
          <p:cNvSpPr txBox="1"/>
          <p:nvPr/>
        </p:nvSpPr>
        <p:spPr>
          <a:xfrm>
            <a:off x="10658516" y="3255367"/>
            <a:ext cx="526106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8D0EC68-20CB-9D4B-87FF-54653C2F339B}"/>
              </a:ext>
            </a:extLst>
          </p:cNvPr>
          <p:cNvSpPr txBox="1"/>
          <p:nvPr/>
        </p:nvSpPr>
        <p:spPr>
          <a:xfrm>
            <a:off x="9620117" y="3127146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</a:t>
            </a:r>
            <a:endParaRPr kumimoji="1" lang="ja-JP" alt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170CB6B5-965D-2A40-9F58-48210C98CC0A}"/>
              </a:ext>
            </a:extLst>
          </p:cNvPr>
          <p:cNvCxnSpPr>
            <a:endCxn id="26" idx="1"/>
          </p:cNvCxnSpPr>
          <p:nvPr/>
        </p:nvCxnSpPr>
        <p:spPr bwMode="auto">
          <a:xfrm>
            <a:off x="9357338" y="3486200"/>
            <a:ext cx="1301178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3C4F3ED-8112-4B42-A7A6-B3CD96FC5D74}"/>
              </a:ext>
            </a:extLst>
          </p:cNvPr>
          <p:cNvSpPr txBox="1"/>
          <p:nvPr/>
        </p:nvSpPr>
        <p:spPr>
          <a:xfrm>
            <a:off x="839416" y="2556163"/>
            <a:ext cx="1330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chemeClr val="tx1"/>
                </a:solidFill>
              </a:rPr>
              <a:t>Random Seed</a:t>
            </a:r>
            <a:endParaRPr kumimoji="1" lang="ja-JP" altLang="en-US" sz="1600">
              <a:solidFill>
                <a:schemeClr val="tx1"/>
              </a:solidFill>
            </a:endParaRPr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A2A35331-8823-E340-A5A8-B8525B93C2AC}"/>
              </a:ext>
            </a:extLst>
          </p:cNvPr>
          <p:cNvCxnSpPr>
            <a:cxnSpLocks/>
            <a:stCxn id="29" idx="2"/>
            <a:endCxn id="8" idx="0"/>
          </p:cNvCxnSpPr>
          <p:nvPr/>
        </p:nvCxnSpPr>
        <p:spPr bwMode="auto">
          <a:xfrm flipH="1">
            <a:off x="1445625" y="2894717"/>
            <a:ext cx="59198" cy="35730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25839EDF-6B4F-BA48-8638-D535D9DBAD93}"/>
              </a:ext>
            </a:extLst>
          </p:cNvPr>
          <p:cNvSpPr txBox="1"/>
          <p:nvPr/>
        </p:nvSpPr>
        <p:spPr>
          <a:xfrm>
            <a:off x="1139291" y="4271499"/>
            <a:ext cx="612668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0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C0DFC2C2-AA1F-F14B-9DB4-FE089A1790F9}"/>
              </a:ext>
            </a:extLst>
          </p:cNvPr>
          <p:cNvSpPr txBox="1"/>
          <p:nvPr/>
        </p:nvSpPr>
        <p:spPr>
          <a:xfrm>
            <a:off x="3001841" y="4262764"/>
            <a:ext cx="612668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1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8B948DFA-7DB5-824C-BFC8-06154FD36F0D}"/>
              </a:ext>
            </a:extLst>
          </p:cNvPr>
          <p:cNvSpPr txBox="1"/>
          <p:nvPr/>
        </p:nvSpPr>
        <p:spPr>
          <a:xfrm>
            <a:off x="4832644" y="4262764"/>
            <a:ext cx="612668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2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170A4297-856F-C240-BC80-6B68E5B0CE7D}"/>
              </a:ext>
            </a:extLst>
          </p:cNvPr>
          <p:cNvSpPr txBox="1"/>
          <p:nvPr/>
        </p:nvSpPr>
        <p:spPr>
          <a:xfrm>
            <a:off x="8615262" y="4266108"/>
            <a:ext cx="829073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N-1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54D70FC1-1B73-BE4D-9162-40F9DCE68AED}"/>
              </a:ext>
            </a:extLst>
          </p:cNvPr>
          <p:cNvSpPr txBox="1"/>
          <p:nvPr/>
        </p:nvSpPr>
        <p:spPr>
          <a:xfrm>
            <a:off x="10658516" y="4266108"/>
            <a:ext cx="628698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cxnSp>
        <p:nvCxnSpPr>
          <p:cNvPr id="81" name="直線矢印コネクタ 80">
            <a:extLst>
              <a:ext uri="{FF2B5EF4-FFF2-40B4-BE49-F238E27FC236}">
                <a16:creationId xmlns:a16="http://schemas.microsoft.com/office/drawing/2014/main" id="{83F8F6D0-DAA5-1547-86D1-36438784BE72}"/>
              </a:ext>
            </a:extLst>
          </p:cNvPr>
          <p:cNvCxnSpPr>
            <a:cxnSpLocks/>
            <a:stCxn id="8" idx="2"/>
            <a:endCxn id="76" idx="0"/>
          </p:cNvCxnSpPr>
          <p:nvPr/>
        </p:nvCxnSpPr>
        <p:spPr bwMode="auto">
          <a:xfrm>
            <a:off x="1445625" y="3713688"/>
            <a:ext cx="0" cy="55781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D15FDBDA-4E2A-CC49-9039-9C80BC467F0F}"/>
              </a:ext>
            </a:extLst>
          </p:cNvPr>
          <p:cNvSpPr txBox="1"/>
          <p:nvPr/>
        </p:nvSpPr>
        <p:spPr>
          <a:xfrm>
            <a:off x="1445625" y="3795549"/>
            <a:ext cx="833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Hash’</a:t>
            </a:r>
            <a:endParaRPr kumimoji="1" lang="ja-JP" alt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6" name="直線矢印コネクタ 85">
            <a:extLst>
              <a:ext uri="{FF2B5EF4-FFF2-40B4-BE49-F238E27FC236}">
                <a16:creationId xmlns:a16="http://schemas.microsoft.com/office/drawing/2014/main" id="{EC4DACBA-2876-1C41-80B1-BE765733ECDF}"/>
              </a:ext>
            </a:extLst>
          </p:cNvPr>
          <p:cNvCxnSpPr>
            <a:cxnSpLocks/>
          </p:cNvCxnSpPr>
          <p:nvPr/>
        </p:nvCxnSpPr>
        <p:spPr bwMode="auto">
          <a:xfrm>
            <a:off x="3215680" y="3722423"/>
            <a:ext cx="0" cy="54907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FEC218E3-ADD9-1544-B15E-25030E44503A}"/>
              </a:ext>
            </a:extLst>
          </p:cNvPr>
          <p:cNvSpPr txBox="1"/>
          <p:nvPr/>
        </p:nvSpPr>
        <p:spPr>
          <a:xfrm>
            <a:off x="3215680" y="3804284"/>
            <a:ext cx="833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Hash’</a:t>
            </a:r>
            <a:endParaRPr kumimoji="1" lang="ja-JP" alt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8" name="直線矢印コネクタ 87">
            <a:extLst>
              <a:ext uri="{FF2B5EF4-FFF2-40B4-BE49-F238E27FC236}">
                <a16:creationId xmlns:a16="http://schemas.microsoft.com/office/drawing/2014/main" id="{BC981FF8-6C1B-E64C-BBE0-5B07A9CBC964}"/>
              </a:ext>
            </a:extLst>
          </p:cNvPr>
          <p:cNvCxnSpPr>
            <a:cxnSpLocks/>
          </p:cNvCxnSpPr>
          <p:nvPr/>
        </p:nvCxnSpPr>
        <p:spPr bwMode="auto">
          <a:xfrm>
            <a:off x="5087888" y="3722423"/>
            <a:ext cx="0" cy="54907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0CC0EB40-EB84-FC43-9917-5BA96FC4A783}"/>
              </a:ext>
            </a:extLst>
          </p:cNvPr>
          <p:cNvSpPr txBox="1"/>
          <p:nvPr/>
        </p:nvSpPr>
        <p:spPr>
          <a:xfrm>
            <a:off x="5087888" y="3804284"/>
            <a:ext cx="833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Hash’</a:t>
            </a:r>
            <a:endParaRPr kumimoji="1" lang="ja-JP" alt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0" name="直線矢印コネクタ 89">
            <a:extLst>
              <a:ext uri="{FF2B5EF4-FFF2-40B4-BE49-F238E27FC236}">
                <a16:creationId xmlns:a16="http://schemas.microsoft.com/office/drawing/2014/main" id="{4226AA00-C90F-8647-B5DE-D0AE0A4B2A72}"/>
              </a:ext>
            </a:extLst>
          </p:cNvPr>
          <p:cNvCxnSpPr>
            <a:cxnSpLocks/>
          </p:cNvCxnSpPr>
          <p:nvPr/>
        </p:nvCxnSpPr>
        <p:spPr bwMode="auto">
          <a:xfrm>
            <a:off x="8965243" y="3730921"/>
            <a:ext cx="0" cy="54907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2B9D1796-17B1-AC4B-A0D2-3AD2E96E9A5B}"/>
              </a:ext>
            </a:extLst>
          </p:cNvPr>
          <p:cNvSpPr txBox="1"/>
          <p:nvPr/>
        </p:nvSpPr>
        <p:spPr>
          <a:xfrm>
            <a:off x="8965243" y="3812782"/>
            <a:ext cx="833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Hash’</a:t>
            </a:r>
            <a:endParaRPr kumimoji="1" lang="ja-JP" alt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2" name="直線矢印コネクタ 91">
            <a:extLst>
              <a:ext uri="{FF2B5EF4-FFF2-40B4-BE49-F238E27FC236}">
                <a16:creationId xmlns:a16="http://schemas.microsoft.com/office/drawing/2014/main" id="{6234867D-885C-0743-906F-4C51479F3C96}"/>
              </a:ext>
            </a:extLst>
          </p:cNvPr>
          <p:cNvCxnSpPr>
            <a:cxnSpLocks/>
          </p:cNvCxnSpPr>
          <p:nvPr/>
        </p:nvCxnSpPr>
        <p:spPr bwMode="auto">
          <a:xfrm>
            <a:off x="10920536" y="3730921"/>
            <a:ext cx="0" cy="54907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3AA63DDC-61B0-5D4B-844E-DFCAE099F608}"/>
              </a:ext>
            </a:extLst>
          </p:cNvPr>
          <p:cNvSpPr txBox="1"/>
          <p:nvPr/>
        </p:nvSpPr>
        <p:spPr>
          <a:xfrm>
            <a:off x="10920536" y="3812782"/>
            <a:ext cx="833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Hash’</a:t>
            </a:r>
            <a:endParaRPr kumimoji="1" lang="ja-JP" alt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797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4C2AE5-ADE3-D44E-847B-001B5FC87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Authenticator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6F1E0F7-3C2E-E644-B8FA-1F015989D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144779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Sender add an authenticator to each frame by using key </a:t>
            </a:r>
            <a:r>
              <a:rPr kumimoji="1" lang="en-US" altLang="ja-JP" i="1" dirty="0" err="1"/>
              <a:t>K</a:t>
            </a:r>
            <a:r>
              <a:rPr lang="en-US" altLang="ja-JP" i="1" dirty="0" err="1"/>
              <a:t>’</a:t>
            </a:r>
            <a:r>
              <a:rPr lang="en-US" altLang="ja-JP" i="1" baseline="-25000" dirty="0" err="1"/>
              <a:t>n</a:t>
            </a:r>
            <a:endParaRPr lang="en-US" altLang="ja-JP" i="1" baseline="-25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Key for authenticator is changed in </a:t>
            </a:r>
            <a:r>
              <a:rPr lang="en-US" altLang="ja-JP" i="1" dirty="0"/>
              <a:t>T</a:t>
            </a:r>
            <a:r>
              <a:rPr lang="en-US" altLang="ja-JP" i="1" baseline="-25000" dirty="0"/>
              <a:t>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i="1" dirty="0" err="1"/>
              <a:t>K</a:t>
            </a:r>
            <a:r>
              <a:rPr lang="en-US" altLang="ja-JP" i="1" baseline="-25000" dirty="0" err="1"/>
              <a:t>n</a:t>
            </a:r>
            <a:r>
              <a:rPr lang="en-US" altLang="ja-JP" dirty="0"/>
              <a:t> is disclosed at </a:t>
            </a:r>
            <a:r>
              <a:rPr lang="en-US" altLang="ja-JP" i="1" dirty="0"/>
              <a:t>T</a:t>
            </a:r>
            <a:r>
              <a:rPr lang="en-US" altLang="ja-JP" i="1" baseline="-25000" dirty="0"/>
              <a:t>D</a:t>
            </a:r>
            <a:r>
              <a:rPr lang="en-US" altLang="ja-JP" dirty="0"/>
              <a:t> = </a:t>
            </a:r>
            <a:r>
              <a:rPr lang="en-US" altLang="ja-JP" i="1" dirty="0"/>
              <a:t>d</a:t>
            </a:r>
            <a:r>
              <a:rPr lang="en-US" altLang="ja-JP" dirty="0"/>
              <a:t> * </a:t>
            </a:r>
            <a:r>
              <a:rPr lang="en-US" altLang="ja-JP" i="1" dirty="0"/>
              <a:t>T</a:t>
            </a:r>
            <a:r>
              <a:rPr lang="en-US" altLang="ja-JP" i="1" baseline="-25000" dirty="0"/>
              <a:t>K</a:t>
            </a:r>
            <a:r>
              <a:rPr lang="en-US" altLang="ja-JP" dirty="0"/>
              <a:t> delay (d &gt;= 2)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C347ADE-FFF2-C140-BF21-27C0866ED8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968DD9E-5077-6841-863A-17420956DAD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C08555BF-2360-C84D-9BB9-C9997A6FEDF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May 2019</a:t>
            </a:r>
            <a:endParaRPr lang="en-GB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7A2855F-68F0-9946-B8A0-575F40684A99}"/>
              </a:ext>
            </a:extLst>
          </p:cNvPr>
          <p:cNvSpPr txBox="1"/>
          <p:nvPr/>
        </p:nvSpPr>
        <p:spPr>
          <a:xfrm>
            <a:off x="2562382" y="4302938"/>
            <a:ext cx="628698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5C8F8F2-1CEF-C144-8E98-E8C5F78C1A92}"/>
              </a:ext>
            </a:extLst>
          </p:cNvPr>
          <p:cNvSpPr txBox="1"/>
          <p:nvPr/>
        </p:nvSpPr>
        <p:spPr>
          <a:xfrm>
            <a:off x="3861092" y="4309809"/>
            <a:ext cx="800219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N-1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07BABCE-AB78-A443-8C73-0F076BC99932}"/>
              </a:ext>
            </a:extLst>
          </p:cNvPr>
          <p:cNvSpPr txBox="1"/>
          <p:nvPr/>
        </p:nvSpPr>
        <p:spPr>
          <a:xfrm>
            <a:off x="5169084" y="4308877"/>
            <a:ext cx="800219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N-2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73E0371C-52BD-4146-B26B-9E671CF50958}"/>
              </a:ext>
            </a:extLst>
          </p:cNvPr>
          <p:cNvCxnSpPr>
            <a:cxnSpLocks/>
          </p:cNvCxnSpPr>
          <p:nvPr/>
        </p:nvCxnSpPr>
        <p:spPr bwMode="auto">
          <a:xfrm>
            <a:off x="1919536" y="4942140"/>
            <a:ext cx="8791440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DFAEC7E8-A620-B147-B117-3183537A1C5E}"/>
              </a:ext>
            </a:extLst>
          </p:cNvPr>
          <p:cNvCxnSpPr/>
          <p:nvPr/>
        </p:nvCxnSpPr>
        <p:spPr bwMode="auto">
          <a:xfrm>
            <a:off x="3509844" y="4466024"/>
            <a:ext cx="0" cy="8323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A18B65D3-3069-E346-B41E-C974C21CA8F6}"/>
              </a:ext>
            </a:extLst>
          </p:cNvPr>
          <p:cNvCxnSpPr/>
          <p:nvPr/>
        </p:nvCxnSpPr>
        <p:spPr bwMode="auto">
          <a:xfrm>
            <a:off x="4878328" y="4466024"/>
            <a:ext cx="0" cy="8323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BA3E58CC-3319-614E-BFC7-11F4CC954B05}"/>
              </a:ext>
            </a:extLst>
          </p:cNvPr>
          <p:cNvCxnSpPr/>
          <p:nvPr/>
        </p:nvCxnSpPr>
        <p:spPr bwMode="auto">
          <a:xfrm>
            <a:off x="6174472" y="4525946"/>
            <a:ext cx="0" cy="8323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3BE7FF7-0C4A-6547-9523-2FF30CB005DB}"/>
              </a:ext>
            </a:extLst>
          </p:cNvPr>
          <p:cNvSpPr txBox="1"/>
          <p:nvPr/>
        </p:nvSpPr>
        <p:spPr>
          <a:xfrm>
            <a:off x="6465227" y="4303870"/>
            <a:ext cx="800219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N-3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AF7296A-E872-F346-AA58-3AF75D4D2CCA}"/>
              </a:ext>
            </a:extLst>
          </p:cNvPr>
          <p:cNvSpPr txBox="1"/>
          <p:nvPr/>
        </p:nvSpPr>
        <p:spPr>
          <a:xfrm>
            <a:off x="7773219" y="4302938"/>
            <a:ext cx="800219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N-4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9A3155E4-FE11-7A4B-A549-D29FDFABE849}"/>
              </a:ext>
            </a:extLst>
          </p:cNvPr>
          <p:cNvCxnSpPr/>
          <p:nvPr/>
        </p:nvCxnSpPr>
        <p:spPr bwMode="auto">
          <a:xfrm>
            <a:off x="7482463" y="4460085"/>
            <a:ext cx="0" cy="8323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958A022F-3EE5-414E-AC42-927BE3B6234D}"/>
              </a:ext>
            </a:extLst>
          </p:cNvPr>
          <p:cNvCxnSpPr/>
          <p:nvPr/>
        </p:nvCxnSpPr>
        <p:spPr bwMode="auto">
          <a:xfrm>
            <a:off x="8778607" y="4520007"/>
            <a:ext cx="0" cy="8323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11A43C0-5332-F547-9F86-944727C2CDBA}"/>
              </a:ext>
            </a:extLst>
          </p:cNvPr>
          <p:cNvSpPr txBox="1"/>
          <p:nvPr/>
        </p:nvSpPr>
        <p:spPr>
          <a:xfrm>
            <a:off x="9080564" y="4303870"/>
            <a:ext cx="800219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N-5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57598EE3-C706-4C47-BE99-17DAF8AE0977}"/>
              </a:ext>
            </a:extLst>
          </p:cNvPr>
          <p:cNvCxnSpPr/>
          <p:nvPr/>
        </p:nvCxnSpPr>
        <p:spPr bwMode="auto">
          <a:xfrm>
            <a:off x="10097800" y="4460085"/>
            <a:ext cx="0" cy="8323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D50A37A-7CB8-2D4F-97F5-30C9EAAD83FE}"/>
              </a:ext>
            </a:extLst>
          </p:cNvPr>
          <p:cNvSpPr txBox="1"/>
          <p:nvPr/>
        </p:nvSpPr>
        <p:spPr>
          <a:xfrm>
            <a:off x="5224679" y="5083766"/>
            <a:ext cx="526106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0B7CCD0-9097-104E-94FB-A9CCDB1A8F4C}"/>
              </a:ext>
            </a:extLst>
          </p:cNvPr>
          <p:cNvSpPr txBox="1"/>
          <p:nvPr/>
        </p:nvSpPr>
        <p:spPr>
          <a:xfrm>
            <a:off x="6439235" y="5090637"/>
            <a:ext cx="697627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N-1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F11FA6F-AFA4-184B-BE5B-7B601FC5EE43}"/>
              </a:ext>
            </a:extLst>
          </p:cNvPr>
          <p:cNvSpPr txBox="1"/>
          <p:nvPr/>
        </p:nvSpPr>
        <p:spPr>
          <a:xfrm>
            <a:off x="7747227" y="5089705"/>
            <a:ext cx="697627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N-2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EDC5BF8-3BA4-CA46-92B9-027650724B6F}"/>
              </a:ext>
            </a:extLst>
          </p:cNvPr>
          <p:cNvSpPr txBox="1"/>
          <p:nvPr/>
        </p:nvSpPr>
        <p:spPr>
          <a:xfrm>
            <a:off x="9043370" y="5084698"/>
            <a:ext cx="697627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N-3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9E74A75-CD71-6A47-A29D-7B482D813483}"/>
              </a:ext>
            </a:extLst>
          </p:cNvPr>
          <p:cNvSpPr txBox="1"/>
          <p:nvPr/>
        </p:nvSpPr>
        <p:spPr>
          <a:xfrm>
            <a:off x="10702039" y="4702795"/>
            <a:ext cx="72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tx1"/>
                </a:solidFill>
              </a:rPr>
              <a:t>time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B9C76DB4-2FF9-664E-9D23-AE06BA5751F3}"/>
              </a:ext>
            </a:extLst>
          </p:cNvPr>
          <p:cNvCxnSpPr/>
          <p:nvPr/>
        </p:nvCxnSpPr>
        <p:spPr bwMode="auto">
          <a:xfrm>
            <a:off x="2135560" y="4460085"/>
            <a:ext cx="0" cy="8323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73C6CBD-A30B-514B-9E41-368D5F9955F7}"/>
              </a:ext>
            </a:extLst>
          </p:cNvPr>
          <p:cNvSpPr txBox="1"/>
          <p:nvPr/>
        </p:nvSpPr>
        <p:spPr>
          <a:xfrm>
            <a:off x="124186" y="4118272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Key for authenticator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141FF48-E09B-8E4C-855F-D426776ADDD2}"/>
              </a:ext>
            </a:extLst>
          </p:cNvPr>
          <p:cNvSpPr txBox="1"/>
          <p:nvPr/>
        </p:nvSpPr>
        <p:spPr>
          <a:xfrm>
            <a:off x="307205" y="4984493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Disclosed Key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98DD2335-D4AC-0849-8BDD-CBB47A24DC7A}"/>
              </a:ext>
            </a:extLst>
          </p:cNvPr>
          <p:cNvCxnSpPr/>
          <p:nvPr/>
        </p:nvCxnSpPr>
        <p:spPr bwMode="auto">
          <a:xfrm>
            <a:off x="2135560" y="5408329"/>
            <a:ext cx="137428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8630AF2-D493-5843-AA41-27053E053BD6}"/>
              </a:ext>
            </a:extLst>
          </p:cNvPr>
          <p:cNvSpPr txBox="1"/>
          <p:nvPr/>
        </p:nvSpPr>
        <p:spPr>
          <a:xfrm>
            <a:off x="2598923" y="543138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tx1"/>
                </a:solidFill>
              </a:rPr>
              <a:t>T</a:t>
            </a:r>
            <a:r>
              <a:rPr kumimoji="1" lang="en-US" altLang="ja-JP" i="1" baseline="-25000" dirty="0">
                <a:solidFill>
                  <a:schemeClr val="tx1"/>
                </a:solidFill>
              </a:rPr>
              <a:t>K</a:t>
            </a:r>
            <a:endParaRPr kumimoji="1" lang="ja-JP" altLang="en-US" i="1" baseline="-25000">
              <a:solidFill>
                <a:schemeClr val="tx1"/>
              </a:solidFill>
            </a:endParaRPr>
          </a:p>
        </p:txBody>
      </p: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2F1D11B6-C6F3-1A47-AC6D-75749ABAB5AF}"/>
              </a:ext>
            </a:extLst>
          </p:cNvPr>
          <p:cNvCxnSpPr>
            <a:cxnSpLocks/>
          </p:cNvCxnSpPr>
          <p:nvPr/>
        </p:nvCxnSpPr>
        <p:spPr bwMode="auto">
          <a:xfrm>
            <a:off x="2135560" y="5939739"/>
            <a:ext cx="274276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F02DF8EC-1171-B048-8AA2-FDCDF08C3E3E}"/>
              </a:ext>
            </a:extLst>
          </p:cNvPr>
          <p:cNvSpPr txBox="1"/>
          <p:nvPr/>
        </p:nvSpPr>
        <p:spPr>
          <a:xfrm>
            <a:off x="3277554" y="5919663"/>
            <a:ext cx="503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tx1"/>
                </a:solidFill>
              </a:rPr>
              <a:t>T</a:t>
            </a:r>
            <a:r>
              <a:rPr kumimoji="1" lang="en-US" altLang="ja-JP" i="1" baseline="-25000" dirty="0">
                <a:solidFill>
                  <a:schemeClr val="tx1"/>
                </a:solidFill>
              </a:rPr>
              <a:t>D</a:t>
            </a:r>
            <a:endParaRPr kumimoji="1" lang="ja-JP" altLang="en-US" i="1" baseline="-25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097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DB8A33-9308-B040-B817-B34770B9C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Authentication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2F66048-077F-9142-A4CB-03827EFE8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844824"/>
            <a:ext cx="10361084" cy="171902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Receiver buffers frames until the key is disclosed.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The buffered frames are authenticated by the disclo</a:t>
            </a:r>
            <a:r>
              <a:rPr lang="en-US" altLang="ja-JP" dirty="0"/>
              <a:t>sed key.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The key integrity is verified as following: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/>
              <a:t>If</a:t>
            </a:r>
            <a:r>
              <a:rPr kumimoji="1" lang="en-US" altLang="ja-JP" dirty="0"/>
              <a:t> </a:t>
            </a:r>
            <a:r>
              <a:rPr kumimoji="1" lang="en-US" altLang="ja-JP" i="1" dirty="0" err="1"/>
              <a:t>K</a:t>
            </a:r>
            <a:r>
              <a:rPr kumimoji="1" lang="en-US" altLang="ja-JP" i="1" baseline="-25000" dirty="0" err="1"/>
              <a:t>n</a:t>
            </a:r>
            <a:r>
              <a:rPr kumimoji="1" lang="en-US" altLang="ja-JP" dirty="0"/>
              <a:t> = Hash(</a:t>
            </a:r>
            <a:r>
              <a:rPr kumimoji="1" lang="en-US" altLang="ja-JP" i="1" dirty="0"/>
              <a:t>K</a:t>
            </a:r>
            <a:r>
              <a:rPr kumimoji="1" lang="en-US" altLang="ja-JP" i="1" baseline="-25000" dirty="0"/>
              <a:t>n-1</a:t>
            </a:r>
            <a:r>
              <a:rPr kumimoji="1" lang="en-US" altLang="ja-JP" dirty="0"/>
              <a:t>) and </a:t>
            </a:r>
            <a:r>
              <a:rPr lang="en-US" altLang="ja-JP" i="1" dirty="0" err="1"/>
              <a:t>K</a:t>
            </a:r>
            <a:r>
              <a:rPr lang="en-US" altLang="ja-JP" i="1" baseline="-25000" dirty="0" err="1"/>
              <a:t>n</a:t>
            </a:r>
            <a:r>
              <a:rPr kumimoji="1" lang="en-US" altLang="ja-JP" dirty="0"/>
              <a:t> is already verified, </a:t>
            </a:r>
            <a:r>
              <a:rPr lang="en-US" altLang="ja-JP" i="1" dirty="0"/>
              <a:t>K</a:t>
            </a:r>
            <a:r>
              <a:rPr lang="en-US" altLang="ja-JP" i="1" baseline="-25000" dirty="0"/>
              <a:t>n-1</a:t>
            </a:r>
            <a:r>
              <a:rPr lang="en-US" altLang="ja-JP" dirty="0"/>
              <a:t> is correct.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E828562-2ACF-934B-BF4D-3DA579959F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94FB8A9-7CB0-9648-867F-0CBABC0F287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475ABC57-7CF2-2B4A-977B-B4FED26BC71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May 2019</a:t>
            </a:r>
            <a:endParaRPr lang="en-GB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722D45D-937F-AA44-9241-D1E427997641}"/>
              </a:ext>
            </a:extLst>
          </p:cNvPr>
          <p:cNvSpPr txBox="1"/>
          <p:nvPr/>
        </p:nvSpPr>
        <p:spPr>
          <a:xfrm>
            <a:off x="2562382" y="3870890"/>
            <a:ext cx="628698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F72289F-FCC0-5F40-B7A4-C01FA516303A}"/>
              </a:ext>
            </a:extLst>
          </p:cNvPr>
          <p:cNvSpPr txBox="1"/>
          <p:nvPr/>
        </p:nvSpPr>
        <p:spPr>
          <a:xfrm>
            <a:off x="3861092" y="3877761"/>
            <a:ext cx="800219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N-1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AD6C55B-4F33-5148-A52A-9CFEA504F567}"/>
              </a:ext>
            </a:extLst>
          </p:cNvPr>
          <p:cNvSpPr txBox="1"/>
          <p:nvPr/>
        </p:nvSpPr>
        <p:spPr>
          <a:xfrm>
            <a:off x="5169084" y="3876829"/>
            <a:ext cx="800219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N-2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C3891FAD-D45D-2B47-99EA-7306D2A6332B}"/>
              </a:ext>
            </a:extLst>
          </p:cNvPr>
          <p:cNvCxnSpPr>
            <a:cxnSpLocks/>
          </p:cNvCxnSpPr>
          <p:nvPr/>
        </p:nvCxnSpPr>
        <p:spPr bwMode="auto">
          <a:xfrm>
            <a:off x="1919536" y="4510092"/>
            <a:ext cx="8791440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D68642A1-A21A-2943-AA6C-3CA299D6E215}"/>
              </a:ext>
            </a:extLst>
          </p:cNvPr>
          <p:cNvCxnSpPr/>
          <p:nvPr/>
        </p:nvCxnSpPr>
        <p:spPr bwMode="auto">
          <a:xfrm>
            <a:off x="3509844" y="4033976"/>
            <a:ext cx="0" cy="8323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6D0B82B5-DC1E-6641-BCAB-9F00A83B49C6}"/>
              </a:ext>
            </a:extLst>
          </p:cNvPr>
          <p:cNvCxnSpPr/>
          <p:nvPr/>
        </p:nvCxnSpPr>
        <p:spPr bwMode="auto">
          <a:xfrm>
            <a:off x="4878328" y="4033976"/>
            <a:ext cx="0" cy="8323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35015592-C9AB-6948-AB03-01FCAAC5B40A}"/>
              </a:ext>
            </a:extLst>
          </p:cNvPr>
          <p:cNvCxnSpPr/>
          <p:nvPr/>
        </p:nvCxnSpPr>
        <p:spPr bwMode="auto">
          <a:xfrm>
            <a:off x="6174472" y="4093898"/>
            <a:ext cx="0" cy="8323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595B4FC-A458-9A40-9214-3FEFF7E1CFDA}"/>
              </a:ext>
            </a:extLst>
          </p:cNvPr>
          <p:cNvSpPr txBox="1"/>
          <p:nvPr/>
        </p:nvSpPr>
        <p:spPr>
          <a:xfrm>
            <a:off x="6465227" y="3871822"/>
            <a:ext cx="800219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N-3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E1E14AF-7D73-9A4E-9407-F7A41F15B5A5}"/>
              </a:ext>
            </a:extLst>
          </p:cNvPr>
          <p:cNvSpPr txBox="1"/>
          <p:nvPr/>
        </p:nvSpPr>
        <p:spPr>
          <a:xfrm>
            <a:off x="7773219" y="3870890"/>
            <a:ext cx="800219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N-4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83A88206-5649-F446-9FEE-A395D288DFF5}"/>
              </a:ext>
            </a:extLst>
          </p:cNvPr>
          <p:cNvCxnSpPr/>
          <p:nvPr/>
        </p:nvCxnSpPr>
        <p:spPr bwMode="auto">
          <a:xfrm>
            <a:off x="7482463" y="4028037"/>
            <a:ext cx="0" cy="8323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D41E83D6-52A5-074C-AD88-A26C04C872AC}"/>
              </a:ext>
            </a:extLst>
          </p:cNvPr>
          <p:cNvCxnSpPr/>
          <p:nvPr/>
        </p:nvCxnSpPr>
        <p:spPr bwMode="auto">
          <a:xfrm>
            <a:off x="8778607" y="4087959"/>
            <a:ext cx="0" cy="8323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78EC64C-5939-1041-82B4-F0B439BDE48E}"/>
              </a:ext>
            </a:extLst>
          </p:cNvPr>
          <p:cNvSpPr txBox="1"/>
          <p:nvPr/>
        </p:nvSpPr>
        <p:spPr>
          <a:xfrm>
            <a:off x="9080564" y="3871822"/>
            <a:ext cx="800219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N-5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AD739D9-DADB-E043-9164-BFB58050DB1D}"/>
              </a:ext>
            </a:extLst>
          </p:cNvPr>
          <p:cNvCxnSpPr/>
          <p:nvPr/>
        </p:nvCxnSpPr>
        <p:spPr bwMode="auto">
          <a:xfrm>
            <a:off x="10097800" y="4028037"/>
            <a:ext cx="0" cy="8323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3EEC18C-6847-A240-88C2-459435159831}"/>
              </a:ext>
            </a:extLst>
          </p:cNvPr>
          <p:cNvSpPr txBox="1"/>
          <p:nvPr/>
        </p:nvSpPr>
        <p:spPr>
          <a:xfrm>
            <a:off x="5224679" y="4651718"/>
            <a:ext cx="526106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3BE0A05-C4A5-3D47-9133-F341ECE2C625}"/>
              </a:ext>
            </a:extLst>
          </p:cNvPr>
          <p:cNvSpPr txBox="1"/>
          <p:nvPr/>
        </p:nvSpPr>
        <p:spPr>
          <a:xfrm>
            <a:off x="6439235" y="4658589"/>
            <a:ext cx="697627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N-1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CD6082D-408C-5B45-BFC0-FB3D246C5F29}"/>
              </a:ext>
            </a:extLst>
          </p:cNvPr>
          <p:cNvSpPr txBox="1"/>
          <p:nvPr/>
        </p:nvSpPr>
        <p:spPr>
          <a:xfrm>
            <a:off x="7747227" y="4657657"/>
            <a:ext cx="697627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N-2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65A617B-8CD8-EB47-B948-E37CBA6EDE08}"/>
              </a:ext>
            </a:extLst>
          </p:cNvPr>
          <p:cNvSpPr txBox="1"/>
          <p:nvPr/>
        </p:nvSpPr>
        <p:spPr>
          <a:xfrm>
            <a:off x="9043370" y="4652650"/>
            <a:ext cx="697627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N-3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63F4EAD-D2DF-8049-B0F7-9D073DA1018A}"/>
              </a:ext>
            </a:extLst>
          </p:cNvPr>
          <p:cNvSpPr txBox="1"/>
          <p:nvPr/>
        </p:nvSpPr>
        <p:spPr>
          <a:xfrm>
            <a:off x="10702039" y="4270747"/>
            <a:ext cx="72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tx1"/>
                </a:solidFill>
              </a:rPr>
              <a:t>time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36CFB838-6B94-CB41-8ECB-F9EA1AF635F9}"/>
              </a:ext>
            </a:extLst>
          </p:cNvPr>
          <p:cNvCxnSpPr/>
          <p:nvPr/>
        </p:nvCxnSpPr>
        <p:spPr bwMode="auto">
          <a:xfrm>
            <a:off x="2135560" y="4028037"/>
            <a:ext cx="0" cy="8323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19B7941-E646-4340-AA5B-FE6E3F52EE09}"/>
              </a:ext>
            </a:extLst>
          </p:cNvPr>
          <p:cNvSpPr txBox="1"/>
          <p:nvPr/>
        </p:nvSpPr>
        <p:spPr>
          <a:xfrm>
            <a:off x="124186" y="3686224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Key for authenticator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3A86A18-7FA1-ED49-A172-8CFA428644BE}"/>
              </a:ext>
            </a:extLst>
          </p:cNvPr>
          <p:cNvSpPr txBox="1"/>
          <p:nvPr/>
        </p:nvSpPr>
        <p:spPr>
          <a:xfrm>
            <a:off x="307205" y="4552445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Disclosed Key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BF8636C2-CA19-544A-AF6D-2AA54B267307}"/>
              </a:ext>
            </a:extLst>
          </p:cNvPr>
          <p:cNvSpPr/>
          <p:nvPr/>
        </p:nvSpPr>
        <p:spPr bwMode="auto">
          <a:xfrm>
            <a:off x="5683045" y="5142271"/>
            <a:ext cx="884903" cy="157342"/>
          </a:xfrm>
          <a:custGeom>
            <a:avLst/>
            <a:gdLst>
              <a:gd name="connsiteX0" fmla="*/ 884903 w 884903"/>
              <a:gd name="connsiteY0" fmla="*/ 0 h 157342"/>
              <a:gd name="connsiteX1" fmla="*/ 452284 w 884903"/>
              <a:gd name="connsiteY1" fmla="*/ 157316 h 157342"/>
              <a:gd name="connsiteX2" fmla="*/ 0 w 884903"/>
              <a:gd name="connsiteY2" fmla="*/ 9832 h 157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4903" h="157342">
                <a:moveTo>
                  <a:pt x="884903" y="0"/>
                </a:moveTo>
                <a:cubicBezTo>
                  <a:pt x="742335" y="77838"/>
                  <a:pt x="599768" y="155677"/>
                  <a:pt x="452284" y="157316"/>
                </a:cubicBezTo>
                <a:cubicBezTo>
                  <a:pt x="304800" y="158955"/>
                  <a:pt x="152400" y="84393"/>
                  <a:pt x="0" y="9832"/>
                </a:cubicBezTo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7E4E2AD3-08AD-7B40-AF14-A3DD45CF5C9C}"/>
              </a:ext>
            </a:extLst>
          </p:cNvPr>
          <p:cNvSpPr/>
          <p:nvPr/>
        </p:nvSpPr>
        <p:spPr bwMode="auto">
          <a:xfrm>
            <a:off x="7040011" y="5145939"/>
            <a:ext cx="884903" cy="157342"/>
          </a:xfrm>
          <a:custGeom>
            <a:avLst/>
            <a:gdLst>
              <a:gd name="connsiteX0" fmla="*/ 884903 w 884903"/>
              <a:gd name="connsiteY0" fmla="*/ 0 h 157342"/>
              <a:gd name="connsiteX1" fmla="*/ 452284 w 884903"/>
              <a:gd name="connsiteY1" fmla="*/ 157316 h 157342"/>
              <a:gd name="connsiteX2" fmla="*/ 0 w 884903"/>
              <a:gd name="connsiteY2" fmla="*/ 9832 h 157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4903" h="157342">
                <a:moveTo>
                  <a:pt x="884903" y="0"/>
                </a:moveTo>
                <a:cubicBezTo>
                  <a:pt x="742335" y="77838"/>
                  <a:pt x="599768" y="155677"/>
                  <a:pt x="452284" y="157316"/>
                </a:cubicBezTo>
                <a:cubicBezTo>
                  <a:pt x="304800" y="158955"/>
                  <a:pt x="152400" y="84393"/>
                  <a:pt x="0" y="9832"/>
                </a:cubicBezTo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57E78075-F587-5D48-B49C-BAD6843F55B5}"/>
              </a:ext>
            </a:extLst>
          </p:cNvPr>
          <p:cNvSpPr/>
          <p:nvPr/>
        </p:nvSpPr>
        <p:spPr bwMode="auto">
          <a:xfrm>
            <a:off x="8336155" y="5157764"/>
            <a:ext cx="884903" cy="157342"/>
          </a:xfrm>
          <a:custGeom>
            <a:avLst/>
            <a:gdLst>
              <a:gd name="connsiteX0" fmla="*/ 884903 w 884903"/>
              <a:gd name="connsiteY0" fmla="*/ 0 h 157342"/>
              <a:gd name="connsiteX1" fmla="*/ 452284 w 884903"/>
              <a:gd name="connsiteY1" fmla="*/ 157316 h 157342"/>
              <a:gd name="connsiteX2" fmla="*/ 0 w 884903"/>
              <a:gd name="connsiteY2" fmla="*/ 9832 h 157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4903" h="157342">
                <a:moveTo>
                  <a:pt x="884903" y="0"/>
                </a:moveTo>
                <a:cubicBezTo>
                  <a:pt x="742335" y="77838"/>
                  <a:pt x="599768" y="155677"/>
                  <a:pt x="452284" y="157316"/>
                </a:cubicBezTo>
                <a:cubicBezTo>
                  <a:pt x="304800" y="158955"/>
                  <a:pt x="152400" y="84393"/>
                  <a:pt x="0" y="9832"/>
                </a:cubicBezTo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F6F9F30-7E2A-7549-AD7D-DA11A8013503}"/>
              </a:ext>
            </a:extLst>
          </p:cNvPr>
          <p:cNvSpPr txBox="1"/>
          <p:nvPr/>
        </p:nvSpPr>
        <p:spPr>
          <a:xfrm>
            <a:off x="5761073" y="5255008"/>
            <a:ext cx="761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Verify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F9381315-D312-6546-84A1-0FDD20BE05D1}"/>
              </a:ext>
            </a:extLst>
          </p:cNvPr>
          <p:cNvSpPr txBox="1"/>
          <p:nvPr/>
        </p:nvSpPr>
        <p:spPr>
          <a:xfrm>
            <a:off x="7163102" y="5281663"/>
            <a:ext cx="761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Verify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A04EEBB-9CFF-C84A-B28B-9699ABD5C046}"/>
              </a:ext>
            </a:extLst>
          </p:cNvPr>
          <p:cNvSpPr txBox="1"/>
          <p:nvPr/>
        </p:nvSpPr>
        <p:spPr>
          <a:xfrm>
            <a:off x="8397700" y="5319315"/>
            <a:ext cx="761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Verify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63159B99-6631-7B47-84D3-89D7825E0EFE}"/>
              </a:ext>
            </a:extLst>
          </p:cNvPr>
          <p:cNvSpPr txBox="1"/>
          <p:nvPr/>
        </p:nvSpPr>
        <p:spPr>
          <a:xfrm>
            <a:off x="5181536" y="5420162"/>
            <a:ext cx="628698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52F15559-E4C1-8045-AA80-AFC264AEF591}"/>
              </a:ext>
            </a:extLst>
          </p:cNvPr>
          <p:cNvCxnSpPr>
            <a:stCxn id="20" idx="2"/>
            <a:endCxn id="38" idx="0"/>
          </p:cNvCxnSpPr>
          <p:nvPr/>
        </p:nvCxnSpPr>
        <p:spPr bwMode="auto">
          <a:xfrm>
            <a:off x="5487732" y="5113383"/>
            <a:ext cx="8153" cy="30677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7B388ABE-2A3C-4843-85E4-B5FA9E6CF560}"/>
              </a:ext>
            </a:extLst>
          </p:cNvPr>
          <p:cNvSpPr txBox="1"/>
          <p:nvPr/>
        </p:nvSpPr>
        <p:spPr>
          <a:xfrm>
            <a:off x="4762868" y="5082107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Hash’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19BC10F6-7C04-0B4A-A692-8468BFACC9E2}"/>
              </a:ext>
            </a:extLst>
          </p:cNvPr>
          <p:cNvSpPr txBox="1"/>
          <p:nvPr/>
        </p:nvSpPr>
        <p:spPr>
          <a:xfrm>
            <a:off x="4543912" y="5865440"/>
            <a:ext cx="2050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Authenticate frames</a:t>
            </a:r>
          </a:p>
          <a:p>
            <a:r>
              <a:rPr kumimoji="1" lang="en-US" altLang="ja-JP" sz="1800" dirty="0">
                <a:solidFill>
                  <a:schemeClr val="tx1"/>
                </a:solidFill>
              </a:rPr>
              <a:t>signed by </a:t>
            </a:r>
            <a:r>
              <a:rPr kumimoji="1" lang="en-US" altLang="ja-JP" sz="1800" i="1" dirty="0">
                <a:solidFill>
                  <a:schemeClr val="tx1"/>
                </a:solidFill>
              </a:rPr>
              <a:t>K’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N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146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C3C3F5-46F7-5B40-95B5-E5E4DCC23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Problem on TESLA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AB9B4E2-1BB7-E844-8B65-2FB658713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i="1" dirty="0"/>
              <a:t>K</a:t>
            </a:r>
            <a:r>
              <a:rPr lang="en-US" altLang="ja-JP" i="1" baseline="-25000" dirty="0"/>
              <a:t>N</a:t>
            </a:r>
            <a:r>
              <a:rPr lang="en-US" altLang="ja-JP" dirty="0"/>
              <a:t> has to be verified by other method.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12B996B-DB08-B94C-A9E5-878215A4AB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AC65915-73E5-B94A-B0FD-F8F64B9D4DE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B72F017C-20CE-474D-B464-96BC67DF1DD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May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7943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819A3B-C7A2-744B-822E-C0E065DA0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Combination of Digital Signature and TESLA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E9F8F10-3409-9942-AF6E-4FD82AD5E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173583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Digital signature is used to authenticate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i="1" dirty="0"/>
              <a:t>K</a:t>
            </a:r>
            <a:r>
              <a:rPr kumimoji="1" lang="en-US" altLang="ja-JP" i="1" baseline="-25000" dirty="0"/>
              <a:t>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/>
              <a:t>Timestamp</a:t>
            </a:r>
          </a:p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TESLA is used to authenticate Data frames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B2847EC-9549-EF47-8063-A67A9019D5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EA4058-EFDE-B846-A0FD-30C79CE202F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12484CB3-A301-7F48-9F8E-A870B1D3AAC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May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9626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819A3B-C7A2-744B-822E-C0E065DA0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Frame Sequence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E9F8F10-3409-9942-AF6E-4FD82AD5ED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39906" y="3061817"/>
            <a:ext cx="2143046" cy="659740"/>
          </a:xfrm>
        </p:spPr>
        <p:txBody>
          <a:bodyPr/>
          <a:lstStyle/>
          <a:p>
            <a:pPr marL="0" indent="0"/>
            <a:r>
              <a:rPr kumimoji="1" lang="en-US" altLang="ja-JP" sz="1800" dirty="0" err="1"/>
              <a:t>eBCS</a:t>
            </a:r>
            <a:r>
              <a:rPr kumimoji="1" lang="en-US" altLang="ja-JP" sz="1800" dirty="0"/>
              <a:t> Info frame</a:t>
            </a:r>
          </a:p>
          <a:p>
            <a:pPr marL="57150" indent="0"/>
            <a:r>
              <a:rPr lang="en-US" altLang="ja-JP" sz="1400" b="0" dirty="0"/>
              <a:t>Transmitted in </a:t>
            </a:r>
            <a:r>
              <a:rPr lang="en-US" altLang="ja-JP" sz="1400" b="0" i="1" dirty="0"/>
              <a:t>T</a:t>
            </a:r>
            <a:r>
              <a:rPr lang="en-US" altLang="ja-JP" sz="1400" b="0" i="1" baseline="-25000" dirty="0"/>
              <a:t>I</a:t>
            </a:r>
            <a:r>
              <a:rPr lang="en-US" altLang="ja-JP" sz="1400" b="0" dirty="0"/>
              <a:t> interval</a:t>
            </a:r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12484CB3-A301-7F48-9F8E-A870B1D3AAC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/>
              <a:t>May 2019</a:t>
            </a:r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EA4058-EFDE-B846-A0FD-30C79CE202F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B2847EC-9549-EF47-8063-A67A9019D5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EF8C0FBE-A0CC-894D-81BF-E75B90723075}"/>
              </a:ext>
            </a:extLst>
          </p:cNvPr>
          <p:cNvCxnSpPr/>
          <p:nvPr/>
        </p:nvCxnSpPr>
        <p:spPr bwMode="auto">
          <a:xfrm>
            <a:off x="1021981" y="5517232"/>
            <a:ext cx="10148037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72CE666-CFD3-A442-B367-7EF7906A7E02}"/>
              </a:ext>
            </a:extLst>
          </p:cNvPr>
          <p:cNvSpPr/>
          <p:nvPr/>
        </p:nvSpPr>
        <p:spPr bwMode="auto">
          <a:xfrm>
            <a:off x="1343472" y="4221088"/>
            <a:ext cx="288032" cy="129614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6175E32-0603-3F40-953A-214ABD0DC86F}"/>
              </a:ext>
            </a:extLst>
          </p:cNvPr>
          <p:cNvSpPr/>
          <p:nvPr/>
        </p:nvSpPr>
        <p:spPr bwMode="auto">
          <a:xfrm>
            <a:off x="6970404" y="4224748"/>
            <a:ext cx="288032" cy="129614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70BA7019-4D19-4244-B840-AD5CCB11DF29}"/>
              </a:ext>
            </a:extLst>
          </p:cNvPr>
          <p:cNvSpPr/>
          <p:nvPr/>
        </p:nvSpPr>
        <p:spPr bwMode="auto">
          <a:xfrm>
            <a:off x="8457194" y="467521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BC8B5FAD-76A5-8E4A-B3B8-D3E1CB6BAD23}"/>
              </a:ext>
            </a:extLst>
          </p:cNvPr>
          <p:cNvSpPr/>
          <p:nvPr/>
        </p:nvSpPr>
        <p:spPr bwMode="auto">
          <a:xfrm>
            <a:off x="8889242" y="467811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DB6B657E-735B-9A4A-97DB-2D4A97A291BD}"/>
              </a:ext>
            </a:extLst>
          </p:cNvPr>
          <p:cNvSpPr/>
          <p:nvPr/>
        </p:nvSpPr>
        <p:spPr bwMode="auto">
          <a:xfrm>
            <a:off x="9393298" y="467811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E747B430-6389-E041-A4AA-21CCA2DFAFBF}"/>
              </a:ext>
            </a:extLst>
          </p:cNvPr>
          <p:cNvSpPr/>
          <p:nvPr/>
        </p:nvSpPr>
        <p:spPr bwMode="auto">
          <a:xfrm>
            <a:off x="9753338" y="467521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19AE85BD-EF46-8140-936C-91DD0AD95B5B}"/>
              </a:ext>
            </a:extLst>
          </p:cNvPr>
          <p:cNvSpPr/>
          <p:nvPr/>
        </p:nvSpPr>
        <p:spPr bwMode="auto">
          <a:xfrm>
            <a:off x="10386340" y="467521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A4C2FA6F-B36C-2A43-A634-C81334BF5436}"/>
              </a:ext>
            </a:extLst>
          </p:cNvPr>
          <p:cNvCxnSpPr/>
          <p:nvPr/>
        </p:nvCxnSpPr>
        <p:spPr bwMode="auto">
          <a:xfrm>
            <a:off x="1343472" y="5527695"/>
            <a:ext cx="0" cy="63760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A9797B86-E41D-8847-9A2D-B28BA23B507F}"/>
              </a:ext>
            </a:extLst>
          </p:cNvPr>
          <p:cNvCxnSpPr/>
          <p:nvPr/>
        </p:nvCxnSpPr>
        <p:spPr bwMode="auto">
          <a:xfrm>
            <a:off x="1343472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0AE80E2D-8855-CA49-BB51-02724A3FBC15}"/>
              </a:ext>
            </a:extLst>
          </p:cNvPr>
          <p:cNvCxnSpPr/>
          <p:nvPr/>
        </p:nvCxnSpPr>
        <p:spPr bwMode="auto">
          <a:xfrm>
            <a:off x="2279576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9DDBEB24-FAC9-EE48-932E-9FF05D74AA53}"/>
              </a:ext>
            </a:extLst>
          </p:cNvPr>
          <p:cNvCxnSpPr/>
          <p:nvPr/>
        </p:nvCxnSpPr>
        <p:spPr bwMode="auto">
          <a:xfrm>
            <a:off x="2279576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E6F77830-B5BD-5940-A447-280CF3936FCE}"/>
              </a:ext>
            </a:extLst>
          </p:cNvPr>
          <p:cNvCxnSpPr/>
          <p:nvPr/>
        </p:nvCxnSpPr>
        <p:spPr bwMode="auto">
          <a:xfrm>
            <a:off x="3215680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44922997-4DA4-954F-9E9A-D1AA733C6927}"/>
              </a:ext>
            </a:extLst>
          </p:cNvPr>
          <p:cNvCxnSpPr/>
          <p:nvPr/>
        </p:nvCxnSpPr>
        <p:spPr bwMode="auto">
          <a:xfrm>
            <a:off x="3215680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CFB8236A-4932-C049-B77E-FE9FE45CB464}"/>
              </a:ext>
            </a:extLst>
          </p:cNvPr>
          <p:cNvCxnSpPr/>
          <p:nvPr/>
        </p:nvCxnSpPr>
        <p:spPr bwMode="auto">
          <a:xfrm>
            <a:off x="4151784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A46E5CD4-5694-A740-BCA7-793F962B8648}"/>
              </a:ext>
            </a:extLst>
          </p:cNvPr>
          <p:cNvCxnSpPr/>
          <p:nvPr/>
        </p:nvCxnSpPr>
        <p:spPr bwMode="auto">
          <a:xfrm>
            <a:off x="4151784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16C24EBD-3F37-C54D-B9D9-5D7D60AC2FD3}"/>
              </a:ext>
            </a:extLst>
          </p:cNvPr>
          <p:cNvCxnSpPr/>
          <p:nvPr/>
        </p:nvCxnSpPr>
        <p:spPr bwMode="auto">
          <a:xfrm>
            <a:off x="5087888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0765EC27-EF14-2443-A5FF-F3C5E1BF5E80}"/>
              </a:ext>
            </a:extLst>
          </p:cNvPr>
          <p:cNvCxnSpPr/>
          <p:nvPr/>
        </p:nvCxnSpPr>
        <p:spPr bwMode="auto">
          <a:xfrm>
            <a:off x="5087888" y="555646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3DAA8C3C-F758-9042-8B7A-83AB75D81DDE}"/>
              </a:ext>
            </a:extLst>
          </p:cNvPr>
          <p:cNvCxnSpPr/>
          <p:nvPr/>
        </p:nvCxnSpPr>
        <p:spPr bwMode="auto">
          <a:xfrm>
            <a:off x="6023992" y="555646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638DBF69-1E97-4A4E-82C5-C7F2C5F048BE}"/>
              </a:ext>
            </a:extLst>
          </p:cNvPr>
          <p:cNvCxnSpPr/>
          <p:nvPr/>
        </p:nvCxnSpPr>
        <p:spPr bwMode="auto">
          <a:xfrm>
            <a:off x="6023992" y="555154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6A16F2EB-C29D-B04D-BD52-84C6D83DFAFA}"/>
              </a:ext>
            </a:extLst>
          </p:cNvPr>
          <p:cNvCxnSpPr/>
          <p:nvPr/>
        </p:nvCxnSpPr>
        <p:spPr bwMode="auto">
          <a:xfrm>
            <a:off x="6023992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1B9B311E-8912-BB45-8712-3303A366A4C7}"/>
              </a:ext>
            </a:extLst>
          </p:cNvPr>
          <p:cNvCxnSpPr>
            <a:cxnSpLocks/>
          </p:cNvCxnSpPr>
          <p:nvPr/>
        </p:nvCxnSpPr>
        <p:spPr bwMode="auto">
          <a:xfrm>
            <a:off x="6960096" y="5554009"/>
            <a:ext cx="0" cy="61129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821491DE-430A-8D45-830A-4F83922351EC}"/>
              </a:ext>
            </a:extLst>
          </p:cNvPr>
          <p:cNvSpPr/>
          <p:nvPr/>
        </p:nvSpPr>
        <p:spPr bwMode="auto">
          <a:xfrm>
            <a:off x="8070411" y="467811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48FB4EAB-E191-CB43-AFBB-C8F7B107EC2B}"/>
              </a:ext>
            </a:extLst>
          </p:cNvPr>
          <p:cNvSpPr/>
          <p:nvPr/>
        </p:nvSpPr>
        <p:spPr bwMode="auto">
          <a:xfrm>
            <a:off x="7566355" y="467079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DBC73652-F663-D04C-9731-6E9B209A8799}"/>
              </a:ext>
            </a:extLst>
          </p:cNvPr>
          <p:cNvSpPr/>
          <p:nvPr/>
        </p:nvSpPr>
        <p:spPr bwMode="auto">
          <a:xfrm>
            <a:off x="2610180" y="467079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795A4468-A8AF-4541-9EDB-61D5E7ED8F18}"/>
              </a:ext>
            </a:extLst>
          </p:cNvPr>
          <p:cNvSpPr/>
          <p:nvPr/>
        </p:nvSpPr>
        <p:spPr bwMode="auto">
          <a:xfrm>
            <a:off x="3042228" y="467369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33B41A14-76A3-3A4F-86A7-EA2339996E35}"/>
              </a:ext>
            </a:extLst>
          </p:cNvPr>
          <p:cNvSpPr/>
          <p:nvPr/>
        </p:nvSpPr>
        <p:spPr bwMode="auto">
          <a:xfrm>
            <a:off x="3546284" y="467369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D99A5405-807F-8343-80B8-C5E5D23D5335}"/>
              </a:ext>
            </a:extLst>
          </p:cNvPr>
          <p:cNvSpPr/>
          <p:nvPr/>
        </p:nvSpPr>
        <p:spPr bwMode="auto">
          <a:xfrm>
            <a:off x="3906324" y="467079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956B350F-0189-2E4B-A05F-033DE8B1FFB8}"/>
              </a:ext>
            </a:extLst>
          </p:cNvPr>
          <p:cNvSpPr/>
          <p:nvPr/>
        </p:nvSpPr>
        <p:spPr bwMode="auto">
          <a:xfrm>
            <a:off x="4539326" y="467079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2D99BD2A-8DE6-7F4F-93AC-6B853C1894AE}"/>
              </a:ext>
            </a:extLst>
          </p:cNvPr>
          <p:cNvSpPr/>
          <p:nvPr/>
        </p:nvSpPr>
        <p:spPr bwMode="auto">
          <a:xfrm>
            <a:off x="2223397" y="467369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C9CE20A4-48A8-D74C-8AEB-5660005E4114}"/>
              </a:ext>
            </a:extLst>
          </p:cNvPr>
          <p:cNvSpPr/>
          <p:nvPr/>
        </p:nvSpPr>
        <p:spPr bwMode="auto">
          <a:xfrm>
            <a:off x="1719341" y="466637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FBA0C18D-9F71-4C47-8904-51E7FAF0C921}"/>
              </a:ext>
            </a:extLst>
          </p:cNvPr>
          <p:cNvSpPr/>
          <p:nvPr/>
        </p:nvSpPr>
        <p:spPr bwMode="auto">
          <a:xfrm>
            <a:off x="4897242" y="466927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528ACDC9-8169-DD42-9074-2017E0536309}"/>
              </a:ext>
            </a:extLst>
          </p:cNvPr>
          <p:cNvSpPr/>
          <p:nvPr/>
        </p:nvSpPr>
        <p:spPr bwMode="auto">
          <a:xfrm>
            <a:off x="5257282" y="466637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3622C827-D771-5C48-A2D5-D6BEE3359E33}"/>
              </a:ext>
            </a:extLst>
          </p:cNvPr>
          <p:cNvSpPr/>
          <p:nvPr/>
        </p:nvSpPr>
        <p:spPr bwMode="auto">
          <a:xfrm>
            <a:off x="5890284" y="466637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48198970-9E3E-7347-8569-030B74E098FB}"/>
              </a:ext>
            </a:extLst>
          </p:cNvPr>
          <p:cNvSpPr/>
          <p:nvPr/>
        </p:nvSpPr>
        <p:spPr bwMode="auto">
          <a:xfrm>
            <a:off x="6466348" y="467079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73" name="直線矢印コネクタ 72">
            <a:extLst>
              <a:ext uri="{FF2B5EF4-FFF2-40B4-BE49-F238E27FC236}">
                <a16:creationId xmlns:a16="http://schemas.microsoft.com/office/drawing/2014/main" id="{CE474BC5-3C75-544B-859A-B12116F6B9DD}"/>
              </a:ext>
            </a:extLst>
          </p:cNvPr>
          <p:cNvCxnSpPr>
            <a:cxnSpLocks/>
          </p:cNvCxnSpPr>
          <p:nvPr/>
        </p:nvCxnSpPr>
        <p:spPr bwMode="auto">
          <a:xfrm>
            <a:off x="1343472" y="5697794"/>
            <a:ext cx="93610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76" name="直線矢印コネクタ 75">
            <a:extLst>
              <a:ext uri="{FF2B5EF4-FFF2-40B4-BE49-F238E27FC236}">
                <a16:creationId xmlns:a16="http://schemas.microsoft.com/office/drawing/2014/main" id="{C9C5A0D1-B047-DC43-A7EA-319ADBE21851}"/>
              </a:ext>
            </a:extLst>
          </p:cNvPr>
          <p:cNvCxnSpPr/>
          <p:nvPr/>
        </p:nvCxnSpPr>
        <p:spPr bwMode="auto">
          <a:xfrm>
            <a:off x="1343472" y="6021288"/>
            <a:ext cx="561662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731B7E00-CF77-EE4E-A2AC-D8B8C7B2928C}"/>
              </a:ext>
            </a:extLst>
          </p:cNvPr>
          <p:cNvSpPr txBox="1"/>
          <p:nvPr/>
        </p:nvSpPr>
        <p:spPr>
          <a:xfrm>
            <a:off x="1662020" y="5621178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>
                <a:solidFill>
                  <a:schemeClr val="tx1"/>
                </a:solidFill>
              </a:rPr>
              <a:t>T</a:t>
            </a:r>
            <a:r>
              <a:rPr kumimoji="1" lang="en-US" altLang="ja-JP" sz="2000" i="1" baseline="-25000" dirty="0">
                <a:solidFill>
                  <a:schemeClr val="tx1"/>
                </a:solidFill>
              </a:rPr>
              <a:t>K</a:t>
            </a:r>
            <a:endParaRPr kumimoji="1" lang="ja-JP" altLang="en-US" sz="2000" i="1" baseline="-25000">
              <a:solidFill>
                <a:schemeClr val="tx1"/>
              </a:solidFill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BE9B5676-D5CC-4C42-BB75-26AD5D23873D}"/>
              </a:ext>
            </a:extLst>
          </p:cNvPr>
          <p:cNvSpPr txBox="1"/>
          <p:nvPr/>
        </p:nvSpPr>
        <p:spPr>
          <a:xfrm>
            <a:off x="3589837" y="5972144"/>
            <a:ext cx="385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>
                <a:solidFill>
                  <a:schemeClr val="tx1"/>
                </a:solidFill>
              </a:rPr>
              <a:t>T</a:t>
            </a:r>
            <a:r>
              <a:rPr kumimoji="1" lang="en-US" altLang="ja-JP" sz="2000" i="1" baseline="-25000" dirty="0">
                <a:solidFill>
                  <a:schemeClr val="tx1"/>
                </a:solidFill>
              </a:rPr>
              <a:t>I</a:t>
            </a:r>
            <a:endParaRPr kumimoji="1" lang="ja-JP" altLang="en-US" sz="2000" i="1" baseline="-25000">
              <a:solidFill>
                <a:schemeClr val="tx1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361A2CD-4A84-3047-8D5E-4D51E192EA14}"/>
              </a:ext>
            </a:extLst>
          </p:cNvPr>
          <p:cNvSpPr txBox="1"/>
          <p:nvPr/>
        </p:nvSpPr>
        <p:spPr>
          <a:xfrm>
            <a:off x="3237462" y="4059287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err="1">
                <a:solidFill>
                  <a:schemeClr val="tx1"/>
                </a:solidFill>
              </a:rPr>
              <a:t>eBCS</a:t>
            </a:r>
            <a:r>
              <a:rPr kumimoji="1" lang="en-US" altLang="ja-JP" sz="1800" b="1" dirty="0">
                <a:solidFill>
                  <a:schemeClr val="tx1"/>
                </a:solidFill>
              </a:rPr>
              <a:t> Data frames</a:t>
            </a:r>
            <a:endParaRPr kumimoji="1" lang="ja-JP" altLang="en-US" sz="1800" b="1">
              <a:solidFill>
                <a:schemeClr val="tx1"/>
              </a:solidFill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8A383F99-9EE6-E549-80C7-0918993A3889}"/>
              </a:ext>
            </a:extLst>
          </p:cNvPr>
          <p:cNvCxnSpPr>
            <a:cxnSpLocks/>
          </p:cNvCxnSpPr>
          <p:nvPr/>
        </p:nvCxnSpPr>
        <p:spPr bwMode="auto">
          <a:xfrm flipH="1">
            <a:off x="1719340" y="3758333"/>
            <a:ext cx="163253" cy="41299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F28A14FD-5E12-5446-A749-326EE14734CF}"/>
              </a:ext>
            </a:extLst>
          </p:cNvPr>
          <p:cNvCxnSpPr>
            <a:cxnSpLocks/>
          </p:cNvCxnSpPr>
          <p:nvPr/>
        </p:nvCxnSpPr>
        <p:spPr bwMode="auto">
          <a:xfrm>
            <a:off x="3428981" y="3758333"/>
            <a:ext cx="3531115" cy="55423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D2313A2-00C8-1940-B180-FF39564835A8}"/>
              </a:ext>
            </a:extLst>
          </p:cNvPr>
          <p:cNvSpPr txBox="1"/>
          <p:nvPr/>
        </p:nvSpPr>
        <p:spPr>
          <a:xfrm>
            <a:off x="4273670" y="1560982"/>
            <a:ext cx="4084773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1" indent="0"/>
            <a:r>
              <a:rPr lang="en-US" altLang="ja-JP" sz="1600" dirty="0" err="1">
                <a:solidFill>
                  <a:schemeClr val="tx1"/>
                </a:solidFill>
              </a:rPr>
              <a:t>eBCS</a:t>
            </a:r>
            <a:r>
              <a:rPr lang="en-US" altLang="ja-JP" sz="1600" dirty="0">
                <a:solidFill>
                  <a:schemeClr val="tx1"/>
                </a:solidFill>
              </a:rPr>
              <a:t> Info frame includes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1400" i="1" dirty="0" err="1">
                <a:solidFill>
                  <a:schemeClr val="tx1"/>
                </a:solidFill>
              </a:rPr>
              <a:t>K</a:t>
            </a:r>
            <a:r>
              <a:rPr lang="en-US" altLang="ja-JP" sz="1400" i="1" baseline="-25000" dirty="0" err="1">
                <a:solidFill>
                  <a:schemeClr val="tx1"/>
                </a:solidFill>
              </a:rPr>
              <a:t>c,N</a:t>
            </a:r>
            <a:r>
              <a:rPr lang="en-US" altLang="ja-JP" sz="1400" dirty="0">
                <a:solidFill>
                  <a:schemeClr val="tx1"/>
                </a:solidFill>
              </a:rPr>
              <a:t> (where </a:t>
            </a:r>
            <a:r>
              <a:rPr lang="en-US" altLang="ja-JP" sz="1400" i="1" dirty="0">
                <a:solidFill>
                  <a:schemeClr val="tx1"/>
                </a:solidFill>
              </a:rPr>
              <a:t>c</a:t>
            </a:r>
            <a:r>
              <a:rPr lang="en-US" altLang="ja-JP" sz="1400" dirty="0">
                <a:solidFill>
                  <a:schemeClr val="tx1"/>
                </a:solidFill>
              </a:rPr>
              <a:t> is the </a:t>
            </a:r>
            <a:r>
              <a:rPr lang="en-US" altLang="ja-JP" sz="1400" dirty="0" err="1">
                <a:solidFill>
                  <a:schemeClr val="tx1"/>
                </a:solidFill>
              </a:rPr>
              <a:t>seq</a:t>
            </a:r>
            <a:r>
              <a:rPr lang="en-US" altLang="ja-JP" sz="1400" dirty="0">
                <a:solidFill>
                  <a:schemeClr val="tx1"/>
                </a:solidFill>
              </a:rPr>
              <a:t> </a:t>
            </a:r>
            <a:r>
              <a:rPr lang="en-US" altLang="ja-JP" sz="1400" dirty="0" err="1">
                <a:solidFill>
                  <a:schemeClr val="tx1"/>
                </a:solidFill>
              </a:rPr>
              <a:t>num</a:t>
            </a:r>
            <a:r>
              <a:rPr lang="en-US" altLang="ja-JP" sz="1400" dirty="0">
                <a:solidFill>
                  <a:schemeClr val="tx1"/>
                </a:solidFill>
              </a:rPr>
              <a:t> of </a:t>
            </a:r>
            <a:r>
              <a:rPr lang="en-US" altLang="ja-JP" sz="1400" dirty="0" err="1">
                <a:solidFill>
                  <a:schemeClr val="tx1"/>
                </a:solidFill>
              </a:rPr>
              <a:t>eBCS</a:t>
            </a:r>
            <a:r>
              <a:rPr lang="en-US" altLang="ja-JP" sz="1400" dirty="0">
                <a:solidFill>
                  <a:schemeClr val="tx1"/>
                </a:solidFill>
              </a:rPr>
              <a:t> Info)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1400" i="1" dirty="0">
                <a:solidFill>
                  <a:schemeClr val="tx1"/>
                </a:solidFill>
              </a:rPr>
              <a:t>K</a:t>
            </a:r>
            <a:r>
              <a:rPr lang="en-US" altLang="ja-JP" sz="1400" i="1" baseline="-25000" dirty="0">
                <a:solidFill>
                  <a:schemeClr val="tx1"/>
                </a:solidFill>
              </a:rPr>
              <a:t>c-1,L</a:t>
            </a:r>
            <a:r>
              <a:rPr lang="en-US" altLang="ja-JP" sz="1400" dirty="0">
                <a:solidFill>
                  <a:schemeClr val="tx1"/>
                </a:solidFill>
              </a:rPr>
              <a:t> (where </a:t>
            </a:r>
            <a:r>
              <a:rPr lang="en-US" altLang="ja-JP" sz="1400" i="1" dirty="0">
                <a:solidFill>
                  <a:schemeClr val="tx1"/>
                </a:solidFill>
              </a:rPr>
              <a:t>L</a:t>
            </a:r>
            <a:r>
              <a:rPr lang="en-US" altLang="ja-JP" sz="1400" dirty="0">
                <a:solidFill>
                  <a:schemeClr val="tx1"/>
                </a:solidFill>
              </a:rPr>
              <a:t> is the last used key index)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1400" i="1" dirty="0">
                <a:solidFill>
                  <a:schemeClr val="tx1"/>
                </a:solidFill>
              </a:rPr>
              <a:t>K</a:t>
            </a:r>
            <a:r>
              <a:rPr lang="en-US" altLang="ja-JP" sz="1400" i="1" baseline="-25000" dirty="0">
                <a:solidFill>
                  <a:schemeClr val="tx1"/>
                </a:solidFill>
              </a:rPr>
              <a:t>c-1,L+1</a:t>
            </a:r>
            <a:r>
              <a:rPr lang="en-US" altLang="ja-JP" sz="1400" dirty="0">
                <a:solidFill>
                  <a:schemeClr val="tx1"/>
                </a:solidFill>
              </a:rPr>
              <a:t> (if </a:t>
            </a:r>
            <a:r>
              <a:rPr lang="en-US" altLang="ja-JP" sz="1400" i="1" dirty="0">
                <a:solidFill>
                  <a:schemeClr val="tx1"/>
                </a:solidFill>
              </a:rPr>
              <a:t>d</a:t>
            </a:r>
            <a:r>
              <a:rPr lang="en-US" altLang="ja-JP" sz="1400" dirty="0">
                <a:solidFill>
                  <a:schemeClr val="tx1"/>
                </a:solidFill>
              </a:rPr>
              <a:t> = 2)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schemeClr val="tx1"/>
                </a:solidFill>
              </a:rPr>
              <a:t>Timestamp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1400" i="1" dirty="0">
                <a:solidFill>
                  <a:schemeClr val="tx1"/>
                </a:solidFill>
              </a:rPr>
              <a:t>T</a:t>
            </a:r>
            <a:r>
              <a:rPr lang="en-US" altLang="ja-JP" sz="1400" i="1" baseline="-25000" dirty="0">
                <a:solidFill>
                  <a:schemeClr val="tx1"/>
                </a:solidFill>
              </a:rPr>
              <a:t>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1400" i="1" dirty="0">
                <a:solidFill>
                  <a:schemeClr val="tx1"/>
                </a:solidFill>
              </a:rPr>
              <a:t>T</a:t>
            </a:r>
            <a:r>
              <a:rPr lang="en-US" altLang="ja-JP" sz="1400" i="1" baseline="-25000" dirty="0">
                <a:solidFill>
                  <a:schemeClr val="tx1"/>
                </a:solidFill>
              </a:rPr>
              <a:t>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en-US" altLang="ja-JP" sz="1400" i="1" dirty="0">
                <a:solidFill>
                  <a:schemeClr val="tx1"/>
                </a:solidFill>
              </a:rPr>
              <a:t>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en-US" altLang="ja-JP" sz="1400" dirty="0" err="1">
                <a:solidFill>
                  <a:schemeClr val="tx1"/>
                </a:solidFill>
              </a:rPr>
              <a:t>eBCS</a:t>
            </a:r>
            <a:r>
              <a:rPr kumimoji="1" lang="en-US" altLang="ja-JP" sz="1400" dirty="0">
                <a:solidFill>
                  <a:schemeClr val="tx1"/>
                </a:solidFill>
              </a:rPr>
              <a:t> Info sequence number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schemeClr val="tx1"/>
                </a:solidFill>
              </a:rPr>
              <a:t>Public key with CA signature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en-US" altLang="ja-JP" sz="1400" dirty="0">
                <a:solidFill>
                  <a:schemeClr val="tx1"/>
                </a:solidFill>
              </a:rPr>
              <a:t>Signature by the sender’s </a:t>
            </a:r>
            <a:r>
              <a:rPr lang="en-US" altLang="ja-JP" sz="1400" dirty="0">
                <a:solidFill>
                  <a:schemeClr val="tx1"/>
                </a:solidFill>
              </a:rPr>
              <a:t>private key</a:t>
            </a:r>
            <a:endParaRPr kumimoji="1" lang="en-US" altLang="ja-JP" sz="1400" dirty="0">
              <a:solidFill>
                <a:schemeClr val="tx1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83FAD7B-DA55-4045-93FF-9F785E63EB4C}"/>
              </a:ext>
            </a:extLst>
          </p:cNvPr>
          <p:cNvSpPr txBox="1"/>
          <p:nvPr/>
        </p:nvSpPr>
        <p:spPr>
          <a:xfrm>
            <a:off x="787095" y="1680403"/>
            <a:ext cx="37641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chemeClr val="tx1"/>
                </a:solidFill>
              </a:rPr>
              <a:t>Sender generates one-way key chain before</a:t>
            </a:r>
          </a:p>
          <a:p>
            <a:r>
              <a:rPr kumimoji="1" lang="en-US" altLang="ja-JP" sz="1600" dirty="0">
                <a:solidFill>
                  <a:schemeClr val="tx1"/>
                </a:solidFill>
              </a:rPr>
              <a:t>generating each </a:t>
            </a:r>
            <a:r>
              <a:rPr kumimoji="1" lang="en-US" altLang="ja-JP" sz="1600" dirty="0" err="1">
                <a:solidFill>
                  <a:schemeClr val="tx1"/>
                </a:solidFill>
              </a:rPr>
              <a:t>eBCS</a:t>
            </a:r>
            <a:r>
              <a:rPr kumimoji="1" lang="en-US" altLang="ja-JP" sz="1600" dirty="0">
                <a:solidFill>
                  <a:schemeClr val="tx1"/>
                </a:solidFill>
              </a:rPr>
              <a:t> Info frame</a:t>
            </a:r>
          </a:p>
          <a:p>
            <a:r>
              <a:rPr kumimoji="1" lang="en-US" altLang="ja-JP" sz="1600" dirty="0">
                <a:solidFill>
                  <a:schemeClr val="tx1"/>
                </a:solidFill>
              </a:rPr>
              <a:t>(</a:t>
            </a:r>
            <a:r>
              <a:rPr kumimoji="1" lang="en-US" altLang="ja-JP" sz="1600" i="1" dirty="0" err="1">
                <a:solidFill>
                  <a:schemeClr val="tx1"/>
                </a:solidFill>
              </a:rPr>
              <a:t>K</a:t>
            </a:r>
            <a:r>
              <a:rPr kumimoji="1" lang="en-US" altLang="ja-JP" sz="1600" i="1" baseline="-25000" dirty="0" err="1">
                <a:solidFill>
                  <a:schemeClr val="tx1"/>
                </a:solidFill>
              </a:rPr>
              <a:t>c,N</a:t>
            </a:r>
            <a:r>
              <a:rPr kumimoji="1" lang="en-US" altLang="ja-JP" sz="1600" dirty="0">
                <a:solidFill>
                  <a:schemeClr val="tx1"/>
                </a:solidFill>
              </a:rPr>
              <a:t>, </a:t>
            </a:r>
            <a:r>
              <a:rPr kumimoji="1" lang="en-US" altLang="ja-JP" sz="16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600" i="1" baseline="-25000" dirty="0">
                <a:solidFill>
                  <a:schemeClr val="tx1"/>
                </a:solidFill>
              </a:rPr>
              <a:t>c,N-1</a:t>
            </a:r>
            <a:r>
              <a:rPr kumimoji="1" lang="en-US" altLang="ja-JP" sz="1600" dirty="0">
                <a:solidFill>
                  <a:schemeClr val="tx1"/>
                </a:solidFill>
              </a:rPr>
              <a:t>, </a:t>
            </a:r>
            <a:r>
              <a:rPr kumimoji="1" lang="en-US" altLang="ja-JP" sz="16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600" i="1" baseline="-25000" dirty="0">
                <a:solidFill>
                  <a:schemeClr val="tx1"/>
                </a:solidFill>
              </a:rPr>
              <a:t>c,N-2</a:t>
            </a:r>
            <a:r>
              <a:rPr kumimoji="1" lang="en-US" altLang="ja-JP" sz="1600" dirty="0">
                <a:solidFill>
                  <a:schemeClr val="tx1"/>
                </a:solidFill>
              </a:rPr>
              <a:t>, …, </a:t>
            </a:r>
            <a:r>
              <a:rPr kumimoji="1" lang="en-US" altLang="ja-JP" sz="16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600" i="1" baseline="-25000" dirty="0">
                <a:solidFill>
                  <a:schemeClr val="tx1"/>
                </a:solidFill>
              </a:rPr>
              <a:t>c,0</a:t>
            </a:r>
            <a:r>
              <a:rPr kumimoji="1" lang="en-US" altLang="ja-JP" sz="1600" dirty="0">
                <a:solidFill>
                  <a:schemeClr val="tx1"/>
                </a:solidFill>
              </a:rPr>
              <a:t>)</a:t>
            </a:r>
            <a:endParaRPr kumimoji="1" lang="ja-JP" altLang="en-US" sz="1600">
              <a:solidFill>
                <a:schemeClr val="tx1"/>
              </a:solidFill>
            </a:endParaRPr>
          </a:p>
        </p:txBody>
      </p:sp>
      <p:sp>
        <p:nvSpPr>
          <p:cNvPr id="75" name="右中かっこ 74">
            <a:extLst>
              <a:ext uri="{FF2B5EF4-FFF2-40B4-BE49-F238E27FC236}">
                <a16:creationId xmlns:a16="http://schemas.microsoft.com/office/drawing/2014/main" id="{ACC98D35-A08F-4447-AA1A-C74C7C93DF66}"/>
              </a:ext>
            </a:extLst>
          </p:cNvPr>
          <p:cNvSpPr/>
          <p:nvPr/>
        </p:nvSpPr>
        <p:spPr bwMode="auto">
          <a:xfrm rot="16200000">
            <a:off x="4135830" y="1978021"/>
            <a:ext cx="202062" cy="503504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95B6DB74-66ED-2042-B7E2-407D68ED99BE}"/>
              </a:ext>
            </a:extLst>
          </p:cNvPr>
          <p:cNvSpPr txBox="1"/>
          <p:nvPr/>
        </p:nvSpPr>
        <p:spPr>
          <a:xfrm>
            <a:off x="7954361" y="1550246"/>
            <a:ext cx="4299575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1" indent="0"/>
            <a:r>
              <a:rPr lang="en-US" altLang="ja-JP" sz="1600" dirty="0" err="1">
                <a:solidFill>
                  <a:schemeClr val="tx1"/>
                </a:solidFill>
              </a:rPr>
              <a:t>eBCS</a:t>
            </a:r>
            <a:r>
              <a:rPr lang="en-US" altLang="ja-JP" sz="1600" dirty="0">
                <a:solidFill>
                  <a:schemeClr val="tx1"/>
                </a:solidFill>
              </a:rPr>
              <a:t> Data frame includes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1400" i="1" dirty="0">
                <a:solidFill>
                  <a:schemeClr val="tx1"/>
                </a:solidFill>
              </a:rPr>
              <a:t>K</a:t>
            </a:r>
            <a:r>
              <a:rPr lang="en-US" altLang="ja-JP" sz="1400" i="1" baseline="-25000" dirty="0">
                <a:solidFill>
                  <a:schemeClr val="tx1"/>
                </a:solidFill>
              </a:rPr>
              <a:t>c,n+2</a:t>
            </a:r>
            <a:r>
              <a:rPr lang="en-US" altLang="ja-JP" sz="1400" dirty="0">
                <a:solidFill>
                  <a:schemeClr val="tx1"/>
                </a:solidFill>
              </a:rPr>
              <a:t> (where </a:t>
            </a:r>
            <a:r>
              <a:rPr lang="en-US" altLang="ja-JP" sz="1400" i="1" dirty="0">
                <a:solidFill>
                  <a:schemeClr val="tx1"/>
                </a:solidFill>
              </a:rPr>
              <a:t>c</a:t>
            </a:r>
            <a:r>
              <a:rPr lang="en-US" altLang="ja-JP" sz="1400" dirty="0">
                <a:solidFill>
                  <a:schemeClr val="tx1"/>
                </a:solidFill>
              </a:rPr>
              <a:t> is the </a:t>
            </a:r>
            <a:r>
              <a:rPr lang="en-US" altLang="ja-JP" sz="1400" dirty="0" err="1">
                <a:solidFill>
                  <a:schemeClr val="tx1"/>
                </a:solidFill>
              </a:rPr>
              <a:t>seq</a:t>
            </a:r>
            <a:r>
              <a:rPr lang="en-US" altLang="ja-JP" sz="1400" dirty="0">
                <a:solidFill>
                  <a:schemeClr val="tx1"/>
                </a:solidFill>
              </a:rPr>
              <a:t> </a:t>
            </a:r>
            <a:r>
              <a:rPr lang="en-US" altLang="ja-JP" sz="1400" dirty="0" err="1">
                <a:solidFill>
                  <a:schemeClr val="tx1"/>
                </a:solidFill>
              </a:rPr>
              <a:t>num</a:t>
            </a:r>
            <a:r>
              <a:rPr lang="en-US" altLang="ja-JP" sz="1400" dirty="0">
                <a:solidFill>
                  <a:schemeClr val="tx1"/>
                </a:solidFill>
              </a:rPr>
              <a:t> of </a:t>
            </a:r>
            <a:r>
              <a:rPr lang="en-US" altLang="ja-JP" sz="1400" dirty="0" err="1">
                <a:solidFill>
                  <a:schemeClr val="tx1"/>
                </a:solidFill>
              </a:rPr>
              <a:t>eBCS</a:t>
            </a:r>
            <a:r>
              <a:rPr lang="en-US" altLang="ja-JP" sz="1400" dirty="0">
                <a:solidFill>
                  <a:schemeClr val="tx1"/>
                </a:solidFill>
              </a:rPr>
              <a:t> Info,</a:t>
            </a:r>
            <a:br>
              <a:rPr lang="en-US" altLang="ja-JP" sz="1400" dirty="0">
                <a:solidFill>
                  <a:schemeClr val="tx1"/>
                </a:solidFill>
              </a:rPr>
            </a:br>
            <a:r>
              <a:rPr lang="en-US" altLang="ja-JP" sz="1400" dirty="0">
                <a:solidFill>
                  <a:schemeClr val="tx1"/>
                </a:solidFill>
              </a:rPr>
              <a:t>            </a:t>
            </a:r>
            <a:r>
              <a:rPr lang="en-US" altLang="ja-JP" sz="1400" i="1" dirty="0">
                <a:solidFill>
                  <a:schemeClr val="tx1"/>
                </a:solidFill>
              </a:rPr>
              <a:t>d</a:t>
            </a:r>
            <a:r>
              <a:rPr lang="en-US" altLang="ja-JP" sz="1400" dirty="0">
                <a:solidFill>
                  <a:schemeClr val="tx1"/>
                </a:solidFill>
              </a:rPr>
              <a:t>=2)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1400" i="1" dirty="0" err="1">
                <a:solidFill>
                  <a:schemeClr val="tx1"/>
                </a:solidFill>
              </a:rPr>
              <a:t>A</a:t>
            </a:r>
            <a:r>
              <a:rPr lang="en-US" altLang="ja-JP" sz="1400" i="1" baseline="-25000" dirty="0" err="1">
                <a:solidFill>
                  <a:schemeClr val="tx1"/>
                </a:solidFill>
              </a:rPr>
              <a:t>c,n</a:t>
            </a:r>
            <a:r>
              <a:rPr lang="en-US" altLang="ja-JP" sz="1400" dirty="0">
                <a:solidFill>
                  <a:schemeClr val="tx1"/>
                </a:solidFill>
              </a:rPr>
              <a:t> (Authenticator generated by the key </a:t>
            </a:r>
            <a:r>
              <a:rPr lang="en-US" altLang="ja-JP" sz="1400" i="1" dirty="0" err="1">
                <a:solidFill>
                  <a:schemeClr val="tx1"/>
                </a:solidFill>
              </a:rPr>
              <a:t>K’</a:t>
            </a:r>
            <a:r>
              <a:rPr lang="en-US" altLang="ja-JP" sz="1400" i="1" baseline="-25000" dirty="0" err="1">
                <a:solidFill>
                  <a:schemeClr val="tx1"/>
                </a:solidFill>
              </a:rPr>
              <a:t>c,n</a:t>
            </a:r>
            <a:r>
              <a:rPr lang="en-US" altLang="ja-JP" sz="1400" dirty="0">
                <a:solidFill>
                  <a:schemeClr val="tx1"/>
                </a:solidFill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schemeClr val="tx1"/>
                </a:solidFill>
              </a:rPr>
              <a:t>Key index: </a:t>
            </a:r>
            <a:r>
              <a:rPr lang="en-US" altLang="ja-JP" sz="1400" i="1" dirty="0">
                <a:solidFill>
                  <a:schemeClr val="tx1"/>
                </a:solidFill>
              </a:rPr>
              <a:t>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en-US" altLang="ja-JP" sz="1400" dirty="0" err="1">
                <a:solidFill>
                  <a:schemeClr val="tx1"/>
                </a:solidFill>
              </a:rPr>
              <a:t>eBCS</a:t>
            </a:r>
            <a:r>
              <a:rPr kumimoji="1" lang="en-US" altLang="ja-JP" sz="1400" dirty="0">
                <a:solidFill>
                  <a:schemeClr val="tx1"/>
                </a:solidFill>
              </a:rPr>
              <a:t> Info </a:t>
            </a:r>
            <a:r>
              <a:rPr kumimoji="1" lang="en-US" altLang="ja-JP" sz="1400" dirty="0" err="1">
                <a:solidFill>
                  <a:schemeClr val="tx1"/>
                </a:solidFill>
              </a:rPr>
              <a:t>seq</a:t>
            </a:r>
            <a:r>
              <a:rPr kumimoji="1" lang="en-US" altLang="ja-JP" sz="1400" dirty="0">
                <a:solidFill>
                  <a:schemeClr val="tx1"/>
                </a:solidFill>
              </a:rPr>
              <a:t> </a:t>
            </a:r>
            <a:r>
              <a:rPr kumimoji="1" lang="en-US" altLang="ja-JP" sz="1400" dirty="0" err="1">
                <a:solidFill>
                  <a:schemeClr val="tx1"/>
                </a:solidFill>
              </a:rPr>
              <a:t>num</a:t>
            </a:r>
            <a:r>
              <a:rPr kumimoji="1" lang="en-US" altLang="ja-JP" sz="1400" dirty="0">
                <a:solidFill>
                  <a:schemeClr val="tx1"/>
                </a:solidFill>
              </a:rPr>
              <a:t>:</a:t>
            </a:r>
            <a:r>
              <a:rPr kumimoji="1" lang="en-US" altLang="ja-JP" sz="1400" i="1" dirty="0">
                <a:solidFill>
                  <a:schemeClr val="tx1"/>
                </a:solidFill>
              </a:rPr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2229797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819A3B-C7A2-744B-822E-C0E065DA0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Key Disclosure and Authenticator Example</a:t>
            </a:r>
            <a:endParaRPr kumimoji="1" lang="ja-JP" altLang="en-US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12484CB3-A301-7F48-9F8E-A870B1D3AAC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/>
              <a:t>May 2019</a:t>
            </a:r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EA4058-EFDE-B846-A0FD-30C79CE202F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B2847EC-9549-EF47-8063-A67A9019D5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EF8C0FBE-A0CC-894D-81BF-E75B90723075}"/>
              </a:ext>
            </a:extLst>
          </p:cNvPr>
          <p:cNvCxnSpPr/>
          <p:nvPr/>
        </p:nvCxnSpPr>
        <p:spPr bwMode="auto">
          <a:xfrm>
            <a:off x="1021981" y="5517232"/>
            <a:ext cx="10148037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72CE666-CFD3-A442-B367-7EF7906A7E02}"/>
              </a:ext>
            </a:extLst>
          </p:cNvPr>
          <p:cNvSpPr/>
          <p:nvPr/>
        </p:nvSpPr>
        <p:spPr bwMode="auto">
          <a:xfrm>
            <a:off x="1343472" y="4221088"/>
            <a:ext cx="288032" cy="129614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6175E32-0603-3F40-953A-214ABD0DC86F}"/>
              </a:ext>
            </a:extLst>
          </p:cNvPr>
          <p:cNvSpPr/>
          <p:nvPr/>
        </p:nvSpPr>
        <p:spPr bwMode="auto">
          <a:xfrm>
            <a:off x="6970404" y="4224748"/>
            <a:ext cx="288032" cy="129614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70BA7019-4D19-4244-B840-AD5CCB11DF29}"/>
              </a:ext>
            </a:extLst>
          </p:cNvPr>
          <p:cNvSpPr/>
          <p:nvPr/>
        </p:nvSpPr>
        <p:spPr bwMode="auto">
          <a:xfrm>
            <a:off x="8457194" y="467521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BC8B5FAD-76A5-8E4A-B3B8-D3E1CB6BAD23}"/>
              </a:ext>
            </a:extLst>
          </p:cNvPr>
          <p:cNvSpPr/>
          <p:nvPr/>
        </p:nvSpPr>
        <p:spPr bwMode="auto">
          <a:xfrm>
            <a:off x="8889242" y="467811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DB6B657E-735B-9A4A-97DB-2D4A97A291BD}"/>
              </a:ext>
            </a:extLst>
          </p:cNvPr>
          <p:cNvSpPr/>
          <p:nvPr/>
        </p:nvSpPr>
        <p:spPr bwMode="auto">
          <a:xfrm>
            <a:off x="9393298" y="467811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E747B430-6389-E041-A4AA-21CCA2DFAFBF}"/>
              </a:ext>
            </a:extLst>
          </p:cNvPr>
          <p:cNvSpPr/>
          <p:nvPr/>
        </p:nvSpPr>
        <p:spPr bwMode="auto">
          <a:xfrm>
            <a:off x="9753338" y="467521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19AE85BD-EF46-8140-936C-91DD0AD95B5B}"/>
              </a:ext>
            </a:extLst>
          </p:cNvPr>
          <p:cNvSpPr/>
          <p:nvPr/>
        </p:nvSpPr>
        <p:spPr bwMode="auto">
          <a:xfrm>
            <a:off x="10386340" y="467521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A4C2FA6F-B36C-2A43-A634-C81334BF5436}"/>
              </a:ext>
            </a:extLst>
          </p:cNvPr>
          <p:cNvCxnSpPr/>
          <p:nvPr/>
        </p:nvCxnSpPr>
        <p:spPr bwMode="auto">
          <a:xfrm>
            <a:off x="1343472" y="5527695"/>
            <a:ext cx="0" cy="63760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A9797B86-E41D-8847-9A2D-B28BA23B507F}"/>
              </a:ext>
            </a:extLst>
          </p:cNvPr>
          <p:cNvCxnSpPr/>
          <p:nvPr/>
        </p:nvCxnSpPr>
        <p:spPr bwMode="auto">
          <a:xfrm>
            <a:off x="1343472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0AE80E2D-8855-CA49-BB51-02724A3FBC15}"/>
              </a:ext>
            </a:extLst>
          </p:cNvPr>
          <p:cNvCxnSpPr/>
          <p:nvPr/>
        </p:nvCxnSpPr>
        <p:spPr bwMode="auto">
          <a:xfrm>
            <a:off x="2279576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9DDBEB24-FAC9-EE48-932E-9FF05D74AA53}"/>
              </a:ext>
            </a:extLst>
          </p:cNvPr>
          <p:cNvCxnSpPr/>
          <p:nvPr/>
        </p:nvCxnSpPr>
        <p:spPr bwMode="auto">
          <a:xfrm>
            <a:off x="2279576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E6F77830-B5BD-5940-A447-280CF3936FCE}"/>
              </a:ext>
            </a:extLst>
          </p:cNvPr>
          <p:cNvCxnSpPr/>
          <p:nvPr/>
        </p:nvCxnSpPr>
        <p:spPr bwMode="auto">
          <a:xfrm>
            <a:off x="3215680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44922997-4DA4-954F-9E9A-D1AA733C6927}"/>
              </a:ext>
            </a:extLst>
          </p:cNvPr>
          <p:cNvCxnSpPr/>
          <p:nvPr/>
        </p:nvCxnSpPr>
        <p:spPr bwMode="auto">
          <a:xfrm>
            <a:off x="3215680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CFB8236A-4932-C049-B77E-FE9FE45CB464}"/>
              </a:ext>
            </a:extLst>
          </p:cNvPr>
          <p:cNvCxnSpPr/>
          <p:nvPr/>
        </p:nvCxnSpPr>
        <p:spPr bwMode="auto">
          <a:xfrm>
            <a:off x="4151784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A46E5CD4-5694-A740-BCA7-793F962B8648}"/>
              </a:ext>
            </a:extLst>
          </p:cNvPr>
          <p:cNvCxnSpPr/>
          <p:nvPr/>
        </p:nvCxnSpPr>
        <p:spPr bwMode="auto">
          <a:xfrm>
            <a:off x="4151784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16C24EBD-3F37-C54D-B9D9-5D7D60AC2FD3}"/>
              </a:ext>
            </a:extLst>
          </p:cNvPr>
          <p:cNvCxnSpPr/>
          <p:nvPr/>
        </p:nvCxnSpPr>
        <p:spPr bwMode="auto">
          <a:xfrm>
            <a:off x="5087888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0765EC27-EF14-2443-A5FF-F3C5E1BF5E80}"/>
              </a:ext>
            </a:extLst>
          </p:cNvPr>
          <p:cNvCxnSpPr/>
          <p:nvPr/>
        </p:nvCxnSpPr>
        <p:spPr bwMode="auto">
          <a:xfrm>
            <a:off x="5087888" y="555646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3DAA8C3C-F758-9042-8B7A-83AB75D81DDE}"/>
              </a:ext>
            </a:extLst>
          </p:cNvPr>
          <p:cNvCxnSpPr/>
          <p:nvPr/>
        </p:nvCxnSpPr>
        <p:spPr bwMode="auto">
          <a:xfrm>
            <a:off x="6023992" y="555646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638DBF69-1E97-4A4E-82C5-C7F2C5F048BE}"/>
              </a:ext>
            </a:extLst>
          </p:cNvPr>
          <p:cNvCxnSpPr/>
          <p:nvPr/>
        </p:nvCxnSpPr>
        <p:spPr bwMode="auto">
          <a:xfrm>
            <a:off x="6023992" y="555154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6A16F2EB-C29D-B04D-BD52-84C6D83DFAFA}"/>
              </a:ext>
            </a:extLst>
          </p:cNvPr>
          <p:cNvCxnSpPr/>
          <p:nvPr/>
        </p:nvCxnSpPr>
        <p:spPr bwMode="auto">
          <a:xfrm>
            <a:off x="6023992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1B9B311E-8912-BB45-8712-3303A366A4C7}"/>
              </a:ext>
            </a:extLst>
          </p:cNvPr>
          <p:cNvCxnSpPr>
            <a:cxnSpLocks/>
          </p:cNvCxnSpPr>
          <p:nvPr/>
        </p:nvCxnSpPr>
        <p:spPr bwMode="auto">
          <a:xfrm>
            <a:off x="6960096" y="5554009"/>
            <a:ext cx="0" cy="61129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821491DE-430A-8D45-830A-4F83922351EC}"/>
              </a:ext>
            </a:extLst>
          </p:cNvPr>
          <p:cNvSpPr/>
          <p:nvPr/>
        </p:nvSpPr>
        <p:spPr bwMode="auto">
          <a:xfrm>
            <a:off x="8070411" y="467811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48FB4EAB-E191-CB43-AFBB-C8F7B107EC2B}"/>
              </a:ext>
            </a:extLst>
          </p:cNvPr>
          <p:cNvSpPr/>
          <p:nvPr/>
        </p:nvSpPr>
        <p:spPr bwMode="auto">
          <a:xfrm>
            <a:off x="7566355" y="467079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DBC73652-F663-D04C-9731-6E9B209A8799}"/>
              </a:ext>
            </a:extLst>
          </p:cNvPr>
          <p:cNvSpPr/>
          <p:nvPr/>
        </p:nvSpPr>
        <p:spPr bwMode="auto">
          <a:xfrm>
            <a:off x="2610180" y="467079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795A4468-A8AF-4541-9EDB-61D5E7ED8F18}"/>
              </a:ext>
            </a:extLst>
          </p:cNvPr>
          <p:cNvSpPr/>
          <p:nvPr/>
        </p:nvSpPr>
        <p:spPr bwMode="auto">
          <a:xfrm>
            <a:off x="3042228" y="467369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33B41A14-76A3-3A4F-86A7-EA2339996E35}"/>
              </a:ext>
            </a:extLst>
          </p:cNvPr>
          <p:cNvSpPr/>
          <p:nvPr/>
        </p:nvSpPr>
        <p:spPr bwMode="auto">
          <a:xfrm>
            <a:off x="3546284" y="467369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D99A5405-807F-8343-80B8-C5E5D23D5335}"/>
              </a:ext>
            </a:extLst>
          </p:cNvPr>
          <p:cNvSpPr/>
          <p:nvPr/>
        </p:nvSpPr>
        <p:spPr bwMode="auto">
          <a:xfrm>
            <a:off x="3906324" y="467079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956B350F-0189-2E4B-A05F-033DE8B1FFB8}"/>
              </a:ext>
            </a:extLst>
          </p:cNvPr>
          <p:cNvSpPr/>
          <p:nvPr/>
        </p:nvSpPr>
        <p:spPr bwMode="auto">
          <a:xfrm>
            <a:off x="4539326" y="467079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2D99BD2A-8DE6-7F4F-93AC-6B853C1894AE}"/>
              </a:ext>
            </a:extLst>
          </p:cNvPr>
          <p:cNvSpPr/>
          <p:nvPr/>
        </p:nvSpPr>
        <p:spPr bwMode="auto">
          <a:xfrm>
            <a:off x="2223397" y="467369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C9CE20A4-48A8-D74C-8AEB-5660005E4114}"/>
              </a:ext>
            </a:extLst>
          </p:cNvPr>
          <p:cNvSpPr/>
          <p:nvPr/>
        </p:nvSpPr>
        <p:spPr bwMode="auto">
          <a:xfrm>
            <a:off x="1719341" y="466637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FBA0C18D-9F71-4C47-8904-51E7FAF0C921}"/>
              </a:ext>
            </a:extLst>
          </p:cNvPr>
          <p:cNvSpPr/>
          <p:nvPr/>
        </p:nvSpPr>
        <p:spPr bwMode="auto">
          <a:xfrm>
            <a:off x="4897242" y="466927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528ACDC9-8169-DD42-9074-2017E0536309}"/>
              </a:ext>
            </a:extLst>
          </p:cNvPr>
          <p:cNvSpPr/>
          <p:nvPr/>
        </p:nvSpPr>
        <p:spPr bwMode="auto">
          <a:xfrm>
            <a:off x="5257282" y="466637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3622C827-D771-5C48-A2D5-D6BEE3359E33}"/>
              </a:ext>
            </a:extLst>
          </p:cNvPr>
          <p:cNvSpPr/>
          <p:nvPr/>
        </p:nvSpPr>
        <p:spPr bwMode="auto">
          <a:xfrm>
            <a:off x="5890284" y="466637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48198970-9E3E-7347-8569-030B74E098FB}"/>
              </a:ext>
            </a:extLst>
          </p:cNvPr>
          <p:cNvSpPr/>
          <p:nvPr/>
        </p:nvSpPr>
        <p:spPr bwMode="auto">
          <a:xfrm>
            <a:off x="6466348" y="467079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76" name="直線矢印コネクタ 75">
            <a:extLst>
              <a:ext uri="{FF2B5EF4-FFF2-40B4-BE49-F238E27FC236}">
                <a16:creationId xmlns:a16="http://schemas.microsoft.com/office/drawing/2014/main" id="{C9C5A0D1-B047-DC43-A7EA-319ADBE21851}"/>
              </a:ext>
            </a:extLst>
          </p:cNvPr>
          <p:cNvCxnSpPr/>
          <p:nvPr/>
        </p:nvCxnSpPr>
        <p:spPr bwMode="auto">
          <a:xfrm>
            <a:off x="1343472" y="6021288"/>
            <a:ext cx="561662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BE9B5676-D5CC-4C42-BB75-26AD5D23873D}"/>
              </a:ext>
            </a:extLst>
          </p:cNvPr>
          <p:cNvSpPr txBox="1"/>
          <p:nvPr/>
        </p:nvSpPr>
        <p:spPr>
          <a:xfrm>
            <a:off x="3589837" y="5972144"/>
            <a:ext cx="1067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>
                <a:solidFill>
                  <a:schemeClr val="tx1"/>
                </a:solidFill>
              </a:rPr>
              <a:t>Cycle  C</a:t>
            </a:r>
            <a:endParaRPr kumimoji="1" lang="ja-JP" altLang="en-US" sz="2000" i="1" baseline="-25000">
              <a:solidFill>
                <a:schemeClr val="tx1"/>
              </a:solidFill>
            </a:endParaRPr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10BF0F94-E4AE-2B43-A017-093F0F8FA557}"/>
              </a:ext>
            </a:extLst>
          </p:cNvPr>
          <p:cNvSpPr/>
          <p:nvPr/>
        </p:nvSpPr>
        <p:spPr bwMode="auto">
          <a:xfrm rot="16200000">
            <a:off x="2036322" y="4187604"/>
            <a:ext cx="158130" cy="79209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8" name="右中かっこ 57">
            <a:extLst>
              <a:ext uri="{FF2B5EF4-FFF2-40B4-BE49-F238E27FC236}">
                <a16:creationId xmlns:a16="http://schemas.microsoft.com/office/drawing/2014/main" id="{3E3660E3-1983-D143-8B86-CDB4C901C1B5}"/>
              </a:ext>
            </a:extLst>
          </p:cNvPr>
          <p:cNvSpPr/>
          <p:nvPr/>
        </p:nvSpPr>
        <p:spPr bwMode="auto">
          <a:xfrm rot="16200000">
            <a:off x="2892010" y="4206611"/>
            <a:ext cx="173579" cy="759062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2" name="右中かっこ 71">
            <a:extLst>
              <a:ext uri="{FF2B5EF4-FFF2-40B4-BE49-F238E27FC236}">
                <a16:creationId xmlns:a16="http://schemas.microsoft.com/office/drawing/2014/main" id="{ABC42EAA-0FDB-0D46-AF38-4A5717EDA4E0}"/>
              </a:ext>
            </a:extLst>
          </p:cNvPr>
          <p:cNvSpPr/>
          <p:nvPr/>
        </p:nvSpPr>
        <p:spPr bwMode="auto">
          <a:xfrm rot="16200000">
            <a:off x="3789902" y="4241153"/>
            <a:ext cx="180125" cy="684928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4" name="右中かっこ 73">
            <a:extLst>
              <a:ext uri="{FF2B5EF4-FFF2-40B4-BE49-F238E27FC236}">
                <a16:creationId xmlns:a16="http://schemas.microsoft.com/office/drawing/2014/main" id="{A0A46C4C-0259-F44C-9439-C812CAFF6004}"/>
              </a:ext>
            </a:extLst>
          </p:cNvPr>
          <p:cNvSpPr/>
          <p:nvPr/>
        </p:nvSpPr>
        <p:spPr bwMode="auto">
          <a:xfrm rot="16200000">
            <a:off x="4769155" y="4256796"/>
            <a:ext cx="194234" cy="638009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5" name="右中かっこ 74">
            <a:extLst>
              <a:ext uri="{FF2B5EF4-FFF2-40B4-BE49-F238E27FC236}">
                <a16:creationId xmlns:a16="http://schemas.microsoft.com/office/drawing/2014/main" id="{ACC98D35-A08F-4447-AA1A-C74C7C93DF66}"/>
              </a:ext>
            </a:extLst>
          </p:cNvPr>
          <p:cNvSpPr/>
          <p:nvPr/>
        </p:nvSpPr>
        <p:spPr bwMode="auto">
          <a:xfrm rot="16200000">
            <a:off x="5633116" y="4101309"/>
            <a:ext cx="172959" cy="917445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BE5D96CD-A543-BA44-8332-9D24538D88CA}"/>
              </a:ext>
            </a:extLst>
          </p:cNvPr>
          <p:cNvSpPr txBox="1"/>
          <p:nvPr/>
        </p:nvSpPr>
        <p:spPr>
          <a:xfrm>
            <a:off x="6328214" y="3833266"/>
            <a:ext cx="55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C,0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C,2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cxnSp>
        <p:nvCxnSpPr>
          <p:cNvPr id="85" name="直線矢印コネクタ 84">
            <a:extLst>
              <a:ext uri="{FF2B5EF4-FFF2-40B4-BE49-F238E27FC236}">
                <a16:creationId xmlns:a16="http://schemas.microsoft.com/office/drawing/2014/main" id="{C6BCA733-A397-1241-92E5-E9314BD43112}"/>
              </a:ext>
            </a:extLst>
          </p:cNvPr>
          <p:cNvCxnSpPr>
            <a:cxnSpLocks/>
          </p:cNvCxnSpPr>
          <p:nvPr/>
        </p:nvCxnSpPr>
        <p:spPr bwMode="auto">
          <a:xfrm>
            <a:off x="6970404" y="6021288"/>
            <a:ext cx="402214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CE6EB09F-0176-0C4D-8242-18655B63A074}"/>
              </a:ext>
            </a:extLst>
          </p:cNvPr>
          <p:cNvSpPr txBox="1"/>
          <p:nvPr/>
        </p:nvSpPr>
        <p:spPr>
          <a:xfrm>
            <a:off x="8623601" y="5972144"/>
            <a:ext cx="1305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>
                <a:solidFill>
                  <a:schemeClr val="tx1"/>
                </a:solidFill>
              </a:rPr>
              <a:t>Cycle C+1</a:t>
            </a:r>
            <a:endParaRPr kumimoji="1" lang="ja-JP" altLang="en-US" sz="2000" i="1" baseline="-25000">
              <a:solidFill>
                <a:schemeClr val="tx1"/>
              </a:solidFill>
            </a:endParaRP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62AB05B2-9486-2548-84F7-0DA5EB9B1F9D}"/>
              </a:ext>
            </a:extLst>
          </p:cNvPr>
          <p:cNvSpPr txBox="1"/>
          <p:nvPr/>
        </p:nvSpPr>
        <p:spPr>
          <a:xfrm>
            <a:off x="6848962" y="3266567"/>
            <a:ext cx="7377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C,0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C,1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C+1,8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54A3DC8F-15D9-584F-8ADF-66715E2474A2}"/>
              </a:ext>
            </a:extLst>
          </p:cNvPr>
          <p:cNvSpPr txBox="1"/>
          <p:nvPr/>
        </p:nvSpPr>
        <p:spPr>
          <a:xfrm>
            <a:off x="5447928" y="3826611"/>
            <a:ext cx="55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C,1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C,3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7079515E-ED98-8249-B2EC-831DB5939BF4}"/>
              </a:ext>
            </a:extLst>
          </p:cNvPr>
          <p:cNvSpPr txBox="1"/>
          <p:nvPr/>
        </p:nvSpPr>
        <p:spPr>
          <a:xfrm>
            <a:off x="4584077" y="3842051"/>
            <a:ext cx="55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C,2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C,4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AB514B8C-B65D-6D46-8422-43658263D218}"/>
              </a:ext>
            </a:extLst>
          </p:cNvPr>
          <p:cNvSpPr txBox="1"/>
          <p:nvPr/>
        </p:nvSpPr>
        <p:spPr>
          <a:xfrm>
            <a:off x="3614427" y="3833266"/>
            <a:ext cx="55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C,3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C,5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14DBFAC5-32E4-EA47-8AB4-76E01C400A0A}"/>
              </a:ext>
            </a:extLst>
          </p:cNvPr>
          <p:cNvSpPr txBox="1"/>
          <p:nvPr/>
        </p:nvSpPr>
        <p:spPr>
          <a:xfrm>
            <a:off x="2713341" y="3848981"/>
            <a:ext cx="55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C,4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C,6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E2E1BA63-07E4-B947-AC82-44A1ECB3DB7E}"/>
              </a:ext>
            </a:extLst>
          </p:cNvPr>
          <p:cNvSpPr txBox="1"/>
          <p:nvPr/>
        </p:nvSpPr>
        <p:spPr>
          <a:xfrm>
            <a:off x="1833055" y="3854213"/>
            <a:ext cx="55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C,5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C,7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84E08A75-5057-E849-BFB1-4FD041091CD6}"/>
              </a:ext>
            </a:extLst>
          </p:cNvPr>
          <p:cNvSpPr txBox="1"/>
          <p:nvPr/>
        </p:nvSpPr>
        <p:spPr>
          <a:xfrm>
            <a:off x="1209206" y="3304388"/>
            <a:ext cx="6848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C-1,0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C-1,1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C,8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BE6197E-8F93-AE40-BEF7-D87D4880CA93}"/>
              </a:ext>
            </a:extLst>
          </p:cNvPr>
          <p:cNvSpPr txBox="1"/>
          <p:nvPr/>
        </p:nvSpPr>
        <p:spPr>
          <a:xfrm>
            <a:off x="1352093" y="1715113"/>
            <a:ext cx="7909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tx1"/>
                </a:solidFill>
              </a:rPr>
              <a:t>In case of </a:t>
            </a:r>
            <a:r>
              <a:rPr kumimoji="1" lang="en-US" altLang="ja-JP" sz="2000" i="1" dirty="0">
                <a:solidFill>
                  <a:schemeClr val="tx1"/>
                </a:solidFill>
              </a:rPr>
              <a:t>d</a:t>
            </a:r>
            <a:r>
              <a:rPr kumimoji="1" lang="en-US" altLang="ja-JP" sz="2000" dirty="0">
                <a:solidFill>
                  <a:schemeClr val="tx1"/>
                </a:solidFill>
              </a:rPr>
              <a:t>=2 and </a:t>
            </a:r>
            <a:r>
              <a:rPr kumimoji="1" lang="en-US" altLang="ja-JP" sz="2000" i="1" dirty="0">
                <a:solidFill>
                  <a:schemeClr val="tx1"/>
                </a:solidFill>
              </a:rPr>
              <a:t>T</a:t>
            </a:r>
            <a:r>
              <a:rPr kumimoji="1" lang="en-US" altLang="ja-JP" sz="2000" i="1" baseline="-25000" dirty="0">
                <a:solidFill>
                  <a:schemeClr val="tx1"/>
                </a:solidFill>
              </a:rPr>
              <a:t>I </a:t>
            </a:r>
            <a:r>
              <a:rPr kumimoji="1" lang="en-US" altLang="ja-JP" sz="2000" dirty="0">
                <a:solidFill>
                  <a:schemeClr val="tx1"/>
                </a:solidFill>
              </a:rPr>
              <a:t>/ </a:t>
            </a:r>
            <a:r>
              <a:rPr kumimoji="1" lang="en-US" altLang="ja-JP" sz="2000" i="1" dirty="0">
                <a:solidFill>
                  <a:schemeClr val="tx1"/>
                </a:solidFill>
              </a:rPr>
              <a:t>T</a:t>
            </a:r>
            <a:r>
              <a:rPr kumimoji="1" lang="en-US" altLang="ja-JP" sz="2000" i="1" baseline="-25000" dirty="0">
                <a:solidFill>
                  <a:schemeClr val="tx1"/>
                </a:solidFill>
              </a:rPr>
              <a:t>K</a:t>
            </a:r>
            <a:r>
              <a:rPr kumimoji="1" lang="en-US" altLang="ja-JP" sz="2000" dirty="0">
                <a:solidFill>
                  <a:schemeClr val="tx1"/>
                </a:solidFill>
              </a:rPr>
              <a:t>=6</a:t>
            </a:r>
          </a:p>
          <a:p>
            <a:endParaRPr kumimoji="1" lang="en-US" altLang="ja-JP" sz="2000" dirty="0">
              <a:solidFill>
                <a:schemeClr val="tx1"/>
              </a:solidFill>
            </a:endParaRPr>
          </a:p>
          <a:p>
            <a:r>
              <a:rPr kumimoji="1" lang="en-US" altLang="ja-JP" sz="2000" i="1" dirty="0" err="1">
                <a:solidFill>
                  <a:schemeClr val="tx1"/>
                </a:solidFill>
              </a:rPr>
              <a:t>K</a:t>
            </a:r>
            <a:r>
              <a:rPr kumimoji="1" lang="en-US" altLang="ja-JP" sz="2000" i="1" baseline="-25000" dirty="0" err="1">
                <a:solidFill>
                  <a:schemeClr val="tx1"/>
                </a:solidFill>
              </a:rPr>
              <a:t>c,n</a:t>
            </a:r>
            <a:r>
              <a:rPr kumimoji="1" lang="en-US" altLang="ja-JP" sz="2000" dirty="0">
                <a:solidFill>
                  <a:schemeClr val="tx1"/>
                </a:solidFill>
              </a:rPr>
              <a:t>:  Key to be disclosed where </a:t>
            </a:r>
            <a:r>
              <a:rPr kumimoji="1" lang="en-US" altLang="ja-JP" sz="2000" i="1" dirty="0">
                <a:solidFill>
                  <a:schemeClr val="tx1"/>
                </a:solidFill>
              </a:rPr>
              <a:t>c</a:t>
            </a:r>
            <a:r>
              <a:rPr kumimoji="1" lang="en-US" altLang="ja-JP" sz="2000" dirty="0">
                <a:solidFill>
                  <a:schemeClr val="tx1"/>
                </a:solidFill>
              </a:rPr>
              <a:t> is the Cycle index and </a:t>
            </a:r>
            <a:r>
              <a:rPr kumimoji="1" lang="en-US" altLang="ja-JP" sz="2000" i="1" dirty="0">
                <a:solidFill>
                  <a:schemeClr val="tx1"/>
                </a:solidFill>
              </a:rPr>
              <a:t>n</a:t>
            </a:r>
            <a:r>
              <a:rPr kumimoji="1" lang="en-US" altLang="ja-JP" sz="2000" dirty="0">
                <a:solidFill>
                  <a:schemeClr val="tx1"/>
                </a:solidFill>
              </a:rPr>
              <a:t> is the Key index</a:t>
            </a:r>
          </a:p>
          <a:p>
            <a:r>
              <a:rPr kumimoji="1" lang="en-US" altLang="ja-JP" sz="2000" i="1" dirty="0" err="1">
                <a:solidFill>
                  <a:schemeClr val="tx1"/>
                </a:solidFill>
              </a:rPr>
              <a:t>A</a:t>
            </a:r>
            <a:r>
              <a:rPr kumimoji="1" lang="en-US" altLang="ja-JP" sz="2000" i="1" baseline="-25000" dirty="0" err="1">
                <a:solidFill>
                  <a:schemeClr val="tx1"/>
                </a:solidFill>
              </a:rPr>
              <a:t>c,n</a:t>
            </a:r>
            <a:r>
              <a:rPr kumimoji="1" lang="en-US" altLang="ja-JP" sz="2000" dirty="0">
                <a:solidFill>
                  <a:schemeClr val="tx1"/>
                </a:solidFill>
              </a:rPr>
              <a:t>: Authenticator that is generated by </a:t>
            </a:r>
            <a:r>
              <a:rPr kumimoji="1" lang="en-US" altLang="ja-JP" sz="2000" i="1" dirty="0" err="1">
                <a:solidFill>
                  <a:schemeClr val="tx1"/>
                </a:solidFill>
              </a:rPr>
              <a:t>K’</a:t>
            </a:r>
            <a:r>
              <a:rPr kumimoji="1" lang="en-US" altLang="ja-JP" sz="2000" i="1" baseline="-25000" dirty="0" err="1">
                <a:solidFill>
                  <a:schemeClr val="tx1"/>
                </a:solidFill>
              </a:rPr>
              <a:t>c,n</a:t>
            </a:r>
            <a:endParaRPr kumimoji="1" lang="ja-JP" altLang="en-US" sz="2000" i="1" baseline="-25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474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>
            <a:extLst>
              <a:ext uri="{FF2B5EF4-FFF2-40B4-BE49-F238E27FC236}">
                <a16:creationId xmlns:a16="http://schemas.microsoft.com/office/drawing/2014/main" id="{00C48541-AB1D-0A4C-B62B-7CCBA85F9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Receiver Procedure (1)</a:t>
            </a:r>
            <a:endParaRPr kumimoji="1" lang="ja-JP" altLang="en-US"/>
          </a:p>
        </p:txBody>
      </p:sp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E051233C-B04A-5347-8EB2-A1F500909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Wait for receiving </a:t>
            </a:r>
            <a:r>
              <a:rPr kumimoji="1" lang="en-US" altLang="ja-JP" dirty="0" err="1"/>
              <a:t>eBCS</a:t>
            </a:r>
            <a:r>
              <a:rPr kumimoji="1" lang="en-US" altLang="ja-JP" dirty="0"/>
              <a:t> Info frame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When a receiver receives an </a:t>
            </a:r>
            <a:r>
              <a:rPr lang="en-US" altLang="ja-JP" dirty="0" err="1"/>
              <a:t>eBCS</a:t>
            </a:r>
            <a:r>
              <a:rPr lang="en-US" altLang="ja-JP" dirty="0"/>
              <a:t> Info frame: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dirty="0"/>
              <a:t>Verify </a:t>
            </a:r>
            <a:r>
              <a:rPr lang="en-US" altLang="ja-JP" dirty="0"/>
              <a:t>the sender’s public key by CA signature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dirty="0"/>
              <a:t>Verify the frame integrity by the sender’s public key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/>
              <a:t>Verify the timestamp is in the allowable range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dirty="0"/>
              <a:t>Remember </a:t>
            </a:r>
            <a:r>
              <a:rPr kumimoji="1" lang="en-US" altLang="ja-JP" i="1" dirty="0" err="1"/>
              <a:t>K</a:t>
            </a:r>
            <a:r>
              <a:rPr kumimoji="1" lang="en-US" altLang="ja-JP" i="1" baseline="-25000" dirty="0" err="1"/>
              <a:t>c,N</a:t>
            </a:r>
            <a:r>
              <a:rPr kumimoji="1" lang="en-US" altLang="ja-JP" dirty="0"/>
              <a:t>, </a:t>
            </a:r>
            <a:r>
              <a:rPr kumimoji="1" lang="en-US" altLang="ja-JP" i="1" dirty="0"/>
              <a:t>T</a:t>
            </a:r>
            <a:r>
              <a:rPr kumimoji="1" lang="en-US" altLang="ja-JP" i="1" baseline="-25000" dirty="0"/>
              <a:t>I</a:t>
            </a:r>
            <a:r>
              <a:rPr kumimoji="1" lang="en-US" altLang="ja-JP" dirty="0"/>
              <a:t>, </a:t>
            </a:r>
            <a:r>
              <a:rPr kumimoji="1" lang="en-US" altLang="ja-JP" i="1" dirty="0"/>
              <a:t>T</a:t>
            </a:r>
            <a:r>
              <a:rPr kumimoji="1" lang="en-US" altLang="ja-JP" i="1" baseline="-25000" dirty="0"/>
              <a:t>K</a:t>
            </a:r>
            <a:r>
              <a:rPr kumimoji="1" lang="en-US" altLang="ja-JP" dirty="0"/>
              <a:t>, </a:t>
            </a:r>
            <a:r>
              <a:rPr kumimoji="1" lang="en-US" altLang="ja-JP" i="1" dirty="0"/>
              <a:t>d</a:t>
            </a:r>
            <a:r>
              <a:rPr kumimoji="1" lang="en-US" altLang="ja-JP" dirty="0"/>
              <a:t> and </a:t>
            </a:r>
            <a:r>
              <a:rPr kumimoji="1" lang="en-US" altLang="ja-JP" dirty="0" err="1"/>
              <a:t>eBCS</a:t>
            </a:r>
            <a:r>
              <a:rPr kumimoji="1" lang="en-US" altLang="ja-JP" dirty="0"/>
              <a:t> Info Sequence Number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Now the receiver is ready to process </a:t>
            </a:r>
            <a:r>
              <a:rPr lang="en-US" altLang="ja-JP" dirty="0" err="1"/>
              <a:t>eBCS</a:t>
            </a:r>
            <a:r>
              <a:rPr lang="en-US" altLang="ja-JP" dirty="0"/>
              <a:t> Data frames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8989338-2714-1D45-9918-95889F4803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4A8FC89-B107-7C49-98FF-5EEF64721DE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779881B-DCD1-F645-A087-3EAA084DC0F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May 2019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6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This presentation describes a proposal for </a:t>
            </a:r>
            <a:r>
              <a:rPr lang="en-GB" dirty="0" err="1"/>
              <a:t>eBCS</a:t>
            </a:r>
            <a:r>
              <a:rPr lang="en-GB" dirty="0"/>
              <a:t> frame authentication that addresses </a:t>
            </a:r>
            <a:r>
              <a:rPr lang="en-GB" dirty="0" err="1"/>
              <a:t>TGbc</a:t>
            </a:r>
            <a:r>
              <a:rPr lang="en-GB" dirty="0"/>
              <a:t> R3 in 11-19-151r1.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May 2019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>
            <a:extLst>
              <a:ext uri="{FF2B5EF4-FFF2-40B4-BE49-F238E27FC236}">
                <a16:creationId xmlns:a16="http://schemas.microsoft.com/office/drawing/2014/main" id="{00C48541-AB1D-0A4C-B62B-7CCBA85F9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Receiver Procedure (2)</a:t>
            </a:r>
            <a:endParaRPr kumimoji="1" lang="ja-JP" altLang="en-US"/>
          </a:p>
        </p:txBody>
      </p:sp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E051233C-B04A-5347-8EB2-A1F500909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/>
              <a:t>When the receiver receives an </a:t>
            </a:r>
            <a:r>
              <a:rPr lang="en-US" altLang="ja-JP" sz="2000" dirty="0" err="1"/>
              <a:t>eBCS</a:t>
            </a:r>
            <a:r>
              <a:rPr lang="en-US" altLang="ja-JP" sz="2000" dirty="0"/>
              <a:t> Data frame: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sz="1800" dirty="0"/>
              <a:t>Verify the disclosed key (</a:t>
            </a:r>
            <a:r>
              <a:rPr kumimoji="1" lang="en-US" altLang="ja-JP" sz="1800" i="1" dirty="0"/>
              <a:t>K</a:t>
            </a:r>
            <a:r>
              <a:rPr kumimoji="1" lang="en-US" altLang="ja-JP" sz="18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sz="1800" dirty="0"/>
              <a:t>If the frames with authenticator generated by the key </a:t>
            </a:r>
            <a:r>
              <a:rPr kumimoji="1" lang="en-US" altLang="ja-JP" sz="1800" i="1" dirty="0"/>
              <a:t>K</a:t>
            </a:r>
            <a:r>
              <a:rPr kumimoji="1" lang="en-US" altLang="ja-JP" sz="1800" dirty="0"/>
              <a:t> are buffered,</a:t>
            </a:r>
            <a:br>
              <a:rPr kumimoji="1" lang="en-US" altLang="ja-JP" sz="1800" dirty="0"/>
            </a:br>
            <a:r>
              <a:rPr kumimoji="1" lang="en-US" altLang="ja-JP" sz="1800" dirty="0"/>
              <a:t>authenticate the frames.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ja-JP" sz="1600" dirty="0"/>
              <a:t>If the authentication succeeds, forward the frames to upper layer.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kumimoji="1" lang="en-US" altLang="ja-JP" sz="1600" dirty="0"/>
              <a:t>If the authentication fails, discard the frames and the key </a:t>
            </a:r>
            <a:r>
              <a:rPr kumimoji="1" lang="en-US" altLang="ja-JP" sz="1600" i="1" dirty="0"/>
              <a:t>K</a:t>
            </a:r>
            <a:r>
              <a:rPr kumimoji="1" lang="en-US" altLang="ja-JP" sz="16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/>
              <a:t>When the receiver receives the next </a:t>
            </a:r>
            <a:r>
              <a:rPr lang="en-US" altLang="ja-JP" sz="2000" dirty="0" err="1"/>
              <a:t>eBCS</a:t>
            </a:r>
            <a:r>
              <a:rPr lang="en-US" altLang="ja-JP" sz="2000" dirty="0"/>
              <a:t> Info frame: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sz="1800" dirty="0"/>
              <a:t>Verify </a:t>
            </a:r>
            <a:r>
              <a:rPr kumimoji="1" lang="en-US" altLang="ja-JP" sz="1800" dirty="0" err="1"/>
              <a:t>eBCS</a:t>
            </a:r>
            <a:r>
              <a:rPr kumimoji="1" lang="en-US" altLang="ja-JP" sz="1800" dirty="0"/>
              <a:t> Info frame as previously described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sz="1800" dirty="0"/>
              <a:t>Extract the keys to be disclosed (</a:t>
            </a:r>
            <a:r>
              <a:rPr lang="en-US" altLang="ja-JP" sz="1800" i="1" dirty="0"/>
              <a:t>Ks</a:t>
            </a:r>
            <a:r>
              <a:rPr lang="en-US" altLang="ja-JP" sz="18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sz="1800" dirty="0"/>
              <a:t>If the frames with authenticator generated by the key </a:t>
            </a:r>
            <a:r>
              <a:rPr lang="en-US" altLang="ja-JP" sz="1800" i="1" dirty="0"/>
              <a:t>Ks</a:t>
            </a:r>
            <a:r>
              <a:rPr lang="en-US" altLang="ja-JP" sz="1800" dirty="0"/>
              <a:t> are buffered,</a:t>
            </a:r>
            <a:br>
              <a:rPr lang="en-US" altLang="ja-JP" sz="1800" dirty="0"/>
            </a:br>
            <a:r>
              <a:rPr lang="en-US" altLang="ja-JP" sz="1800" dirty="0"/>
              <a:t>authenticate the frames.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ja-JP" sz="1600" dirty="0"/>
              <a:t>If the authentication succeeds, forward the frames to upper layer.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ja-JP" sz="1600" dirty="0"/>
              <a:t>If the authentication fails, discard the frames.</a:t>
            </a:r>
          </a:p>
          <a:p>
            <a:pPr lvl="1">
              <a:buFont typeface="Arial" panose="020B0604020202020204" pitchFamily="34" charset="0"/>
              <a:buChar char="•"/>
            </a:pPr>
            <a:endParaRPr kumimoji="1" lang="en-US" altLang="ja-JP" sz="1800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8989338-2714-1D45-9918-95889F4803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1CD163DD-D5E7-41DA-95F2-71530C24F8C3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4A8FC89-B107-7C49-98FF-5EEF64721DE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779881B-DCD1-F645-A087-3EAA084DC0F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May 2019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640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819A3B-C7A2-744B-822E-C0E065DA0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Recovery from Missing Frames</a:t>
            </a:r>
            <a:endParaRPr kumimoji="1" lang="ja-JP" altLang="en-US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12484CB3-A301-7F48-9F8E-A870B1D3AAC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/>
              <a:t>May 2019</a:t>
            </a:r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EA4058-EFDE-B846-A0FD-30C79CE202F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B2847EC-9549-EF47-8063-A67A9019D5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EF8C0FBE-A0CC-894D-81BF-E75B90723075}"/>
              </a:ext>
            </a:extLst>
          </p:cNvPr>
          <p:cNvCxnSpPr/>
          <p:nvPr/>
        </p:nvCxnSpPr>
        <p:spPr bwMode="auto">
          <a:xfrm>
            <a:off x="1021981" y="5517232"/>
            <a:ext cx="10148037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72CE666-CFD3-A442-B367-7EF7906A7E02}"/>
              </a:ext>
            </a:extLst>
          </p:cNvPr>
          <p:cNvSpPr/>
          <p:nvPr/>
        </p:nvSpPr>
        <p:spPr bwMode="auto">
          <a:xfrm>
            <a:off x="1343472" y="4221088"/>
            <a:ext cx="288032" cy="129614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6175E32-0603-3F40-953A-214ABD0DC86F}"/>
              </a:ext>
            </a:extLst>
          </p:cNvPr>
          <p:cNvSpPr/>
          <p:nvPr/>
        </p:nvSpPr>
        <p:spPr bwMode="auto">
          <a:xfrm>
            <a:off x="6970404" y="4224748"/>
            <a:ext cx="288032" cy="129614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70BA7019-4D19-4244-B840-AD5CCB11DF29}"/>
              </a:ext>
            </a:extLst>
          </p:cNvPr>
          <p:cNvSpPr/>
          <p:nvPr/>
        </p:nvSpPr>
        <p:spPr bwMode="auto">
          <a:xfrm>
            <a:off x="8457194" y="467521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BC8B5FAD-76A5-8E4A-B3B8-D3E1CB6BAD23}"/>
              </a:ext>
            </a:extLst>
          </p:cNvPr>
          <p:cNvSpPr/>
          <p:nvPr/>
        </p:nvSpPr>
        <p:spPr bwMode="auto">
          <a:xfrm>
            <a:off x="8889242" y="467811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DB6B657E-735B-9A4A-97DB-2D4A97A291BD}"/>
              </a:ext>
            </a:extLst>
          </p:cNvPr>
          <p:cNvSpPr/>
          <p:nvPr/>
        </p:nvSpPr>
        <p:spPr bwMode="auto">
          <a:xfrm>
            <a:off x="9393298" y="467811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E747B430-6389-E041-A4AA-21CCA2DFAFBF}"/>
              </a:ext>
            </a:extLst>
          </p:cNvPr>
          <p:cNvSpPr/>
          <p:nvPr/>
        </p:nvSpPr>
        <p:spPr bwMode="auto">
          <a:xfrm>
            <a:off x="9753338" y="467521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19AE85BD-EF46-8140-936C-91DD0AD95B5B}"/>
              </a:ext>
            </a:extLst>
          </p:cNvPr>
          <p:cNvSpPr/>
          <p:nvPr/>
        </p:nvSpPr>
        <p:spPr bwMode="auto">
          <a:xfrm>
            <a:off x="10386340" y="467521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A4C2FA6F-B36C-2A43-A634-C81334BF5436}"/>
              </a:ext>
            </a:extLst>
          </p:cNvPr>
          <p:cNvCxnSpPr/>
          <p:nvPr/>
        </p:nvCxnSpPr>
        <p:spPr bwMode="auto">
          <a:xfrm>
            <a:off x="1343472" y="5527695"/>
            <a:ext cx="0" cy="63760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A9797B86-E41D-8847-9A2D-B28BA23B507F}"/>
              </a:ext>
            </a:extLst>
          </p:cNvPr>
          <p:cNvCxnSpPr/>
          <p:nvPr/>
        </p:nvCxnSpPr>
        <p:spPr bwMode="auto">
          <a:xfrm>
            <a:off x="1343472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0AE80E2D-8855-CA49-BB51-02724A3FBC15}"/>
              </a:ext>
            </a:extLst>
          </p:cNvPr>
          <p:cNvCxnSpPr/>
          <p:nvPr/>
        </p:nvCxnSpPr>
        <p:spPr bwMode="auto">
          <a:xfrm>
            <a:off x="2279576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9DDBEB24-FAC9-EE48-932E-9FF05D74AA53}"/>
              </a:ext>
            </a:extLst>
          </p:cNvPr>
          <p:cNvCxnSpPr/>
          <p:nvPr/>
        </p:nvCxnSpPr>
        <p:spPr bwMode="auto">
          <a:xfrm>
            <a:off x="2279576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E6F77830-B5BD-5940-A447-280CF3936FCE}"/>
              </a:ext>
            </a:extLst>
          </p:cNvPr>
          <p:cNvCxnSpPr/>
          <p:nvPr/>
        </p:nvCxnSpPr>
        <p:spPr bwMode="auto">
          <a:xfrm>
            <a:off x="3215680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44922997-4DA4-954F-9E9A-D1AA733C6927}"/>
              </a:ext>
            </a:extLst>
          </p:cNvPr>
          <p:cNvCxnSpPr/>
          <p:nvPr/>
        </p:nvCxnSpPr>
        <p:spPr bwMode="auto">
          <a:xfrm>
            <a:off x="3215680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CFB8236A-4932-C049-B77E-FE9FE45CB464}"/>
              </a:ext>
            </a:extLst>
          </p:cNvPr>
          <p:cNvCxnSpPr/>
          <p:nvPr/>
        </p:nvCxnSpPr>
        <p:spPr bwMode="auto">
          <a:xfrm>
            <a:off x="4151784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A46E5CD4-5694-A740-BCA7-793F962B8648}"/>
              </a:ext>
            </a:extLst>
          </p:cNvPr>
          <p:cNvCxnSpPr/>
          <p:nvPr/>
        </p:nvCxnSpPr>
        <p:spPr bwMode="auto">
          <a:xfrm>
            <a:off x="4151784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16C24EBD-3F37-C54D-B9D9-5D7D60AC2FD3}"/>
              </a:ext>
            </a:extLst>
          </p:cNvPr>
          <p:cNvCxnSpPr/>
          <p:nvPr/>
        </p:nvCxnSpPr>
        <p:spPr bwMode="auto">
          <a:xfrm>
            <a:off x="5087888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0765EC27-EF14-2443-A5FF-F3C5E1BF5E80}"/>
              </a:ext>
            </a:extLst>
          </p:cNvPr>
          <p:cNvCxnSpPr/>
          <p:nvPr/>
        </p:nvCxnSpPr>
        <p:spPr bwMode="auto">
          <a:xfrm>
            <a:off x="5087888" y="555646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3DAA8C3C-F758-9042-8B7A-83AB75D81DDE}"/>
              </a:ext>
            </a:extLst>
          </p:cNvPr>
          <p:cNvCxnSpPr/>
          <p:nvPr/>
        </p:nvCxnSpPr>
        <p:spPr bwMode="auto">
          <a:xfrm>
            <a:off x="6023992" y="555646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638DBF69-1E97-4A4E-82C5-C7F2C5F048BE}"/>
              </a:ext>
            </a:extLst>
          </p:cNvPr>
          <p:cNvCxnSpPr/>
          <p:nvPr/>
        </p:nvCxnSpPr>
        <p:spPr bwMode="auto">
          <a:xfrm>
            <a:off x="6023992" y="555154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6A16F2EB-C29D-B04D-BD52-84C6D83DFAFA}"/>
              </a:ext>
            </a:extLst>
          </p:cNvPr>
          <p:cNvCxnSpPr/>
          <p:nvPr/>
        </p:nvCxnSpPr>
        <p:spPr bwMode="auto">
          <a:xfrm>
            <a:off x="6023992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1B9B311E-8912-BB45-8712-3303A366A4C7}"/>
              </a:ext>
            </a:extLst>
          </p:cNvPr>
          <p:cNvCxnSpPr>
            <a:cxnSpLocks/>
          </p:cNvCxnSpPr>
          <p:nvPr/>
        </p:nvCxnSpPr>
        <p:spPr bwMode="auto">
          <a:xfrm>
            <a:off x="6960096" y="5554009"/>
            <a:ext cx="0" cy="61129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821491DE-430A-8D45-830A-4F83922351EC}"/>
              </a:ext>
            </a:extLst>
          </p:cNvPr>
          <p:cNvSpPr/>
          <p:nvPr/>
        </p:nvSpPr>
        <p:spPr bwMode="auto">
          <a:xfrm>
            <a:off x="8070411" y="467811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48FB4EAB-E191-CB43-AFBB-C8F7B107EC2B}"/>
              </a:ext>
            </a:extLst>
          </p:cNvPr>
          <p:cNvSpPr/>
          <p:nvPr/>
        </p:nvSpPr>
        <p:spPr bwMode="auto">
          <a:xfrm>
            <a:off x="7566355" y="467079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DBC73652-F663-D04C-9731-6E9B209A8799}"/>
              </a:ext>
            </a:extLst>
          </p:cNvPr>
          <p:cNvSpPr/>
          <p:nvPr/>
        </p:nvSpPr>
        <p:spPr bwMode="auto">
          <a:xfrm>
            <a:off x="2610180" y="467079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795A4468-A8AF-4541-9EDB-61D5E7ED8F18}"/>
              </a:ext>
            </a:extLst>
          </p:cNvPr>
          <p:cNvSpPr/>
          <p:nvPr/>
        </p:nvSpPr>
        <p:spPr bwMode="auto">
          <a:xfrm>
            <a:off x="3042228" y="467369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33B41A14-76A3-3A4F-86A7-EA2339996E35}"/>
              </a:ext>
            </a:extLst>
          </p:cNvPr>
          <p:cNvSpPr/>
          <p:nvPr/>
        </p:nvSpPr>
        <p:spPr bwMode="auto">
          <a:xfrm>
            <a:off x="3546284" y="4673692"/>
            <a:ext cx="288032" cy="8427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D99A5405-807F-8343-80B8-C5E5D23D5335}"/>
              </a:ext>
            </a:extLst>
          </p:cNvPr>
          <p:cNvSpPr/>
          <p:nvPr/>
        </p:nvSpPr>
        <p:spPr bwMode="auto">
          <a:xfrm>
            <a:off x="3906324" y="4670793"/>
            <a:ext cx="288032" cy="8427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956B350F-0189-2E4B-A05F-033DE8B1FFB8}"/>
              </a:ext>
            </a:extLst>
          </p:cNvPr>
          <p:cNvSpPr/>
          <p:nvPr/>
        </p:nvSpPr>
        <p:spPr bwMode="auto">
          <a:xfrm>
            <a:off x="4539326" y="4670793"/>
            <a:ext cx="288032" cy="8427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2D99BD2A-8DE6-7F4F-93AC-6B853C1894AE}"/>
              </a:ext>
            </a:extLst>
          </p:cNvPr>
          <p:cNvSpPr/>
          <p:nvPr/>
        </p:nvSpPr>
        <p:spPr bwMode="auto">
          <a:xfrm>
            <a:off x="2223397" y="467369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C9CE20A4-48A8-D74C-8AEB-5660005E4114}"/>
              </a:ext>
            </a:extLst>
          </p:cNvPr>
          <p:cNvSpPr/>
          <p:nvPr/>
        </p:nvSpPr>
        <p:spPr bwMode="auto">
          <a:xfrm>
            <a:off x="1719341" y="466637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FBA0C18D-9F71-4C47-8904-51E7FAF0C921}"/>
              </a:ext>
            </a:extLst>
          </p:cNvPr>
          <p:cNvSpPr/>
          <p:nvPr/>
        </p:nvSpPr>
        <p:spPr bwMode="auto">
          <a:xfrm>
            <a:off x="4897242" y="4669272"/>
            <a:ext cx="288032" cy="8427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528ACDC9-8169-DD42-9074-2017E0536309}"/>
              </a:ext>
            </a:extLst>
          </p:cNvPr>
          <p:cNvSpPr/>
          <p:nvPr/>
        </p:nvSpPr>
        <p:spPr bwMode="auto">
          <a:xfrm>
            <a:off x="5257282" y="466637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3622C827-D771-5C48-A2D5-D6BEE3359E33}"/>
              </a:ext>
            </a:extLst>
          </p:cNvPr>
          <p:cNvSpPr/>
          <p:nvPr/>
        </p:nvSpPr>
        <p:spPr bwMode="auto">
          <a:xfrm>
            <a:off x="5890284" y="466637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48198970-9E3E-7347-8569-030B74E098FB}"/>
              </a:ext>
            </a:extLst>
          </p:cNvPr>
          <p:cNvSpPr/>
          <p:nvPr/>
        </p:nvSpPr>
        <p:spPr bwMode="auto">
          <a:xfrm>
            <a:off x="6466348" y="467079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76" name="直線矢印コネクタ 75">
            <a:extLst>
              <a:ext uri="{FF2B5EF4-FFF2-40B4-BE49-F238E27FC236}">
                <a16:creationId xmlns:a16="http://schemas.microsoft.com/office/drawing/2014/main" id="{C9C5A0D1-B047-DC43-A7EA-319ADBE21851}"/>
              </a:ext>
            </a:extLst>
          </p:cNvPr>
          <p:cNvCxnSpPr/>
          <p:nvPr/>
        </p:nvCxnSpPr>
        <p:spPr bwMode="auto">
          <a:xfrm>
            <a:off x="1343472" y="6021288"/>
            <a:ext cx="561662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BE9B5676-D5CC-4C42-BB75-26AD5D23873D}"/>
              </a:ext>
            </a:extLst>
          </p:cNvPr>
          <p:cNvSpPr txBox="1"/>
          <p:nvPr/>
        </p:nvSpPr>
        <p:spPr>
          <a:xfrm>
            <a:off x="3589837" y="5972144"/>
            <a:ext cx="1067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>
                <a:solidFill>
                  <a:schemeClr val="tx1"/>
                </a:solidFill>
              </a:rPr>
              <a:t>Cycle  C</a:t>
            </a:r>
            <a:endParaRPr kumimoji="1" lang="ja-JP" altLang="en-US" sz="2000" i="1" baseline="-25000">
              <a:solidFill>
                <a:schemeClr val="tx1"/>
              </a:solidFill>
            </a:endParaRPr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10BF0F94-E4AE-2B43-A017-093F0F8FA557}"/>
              </a:ext>
            </a:extLst>
          </p:cNvPr>
          <p:cNvSpPr/>
          <p:nvPr/>
        </p:nvSpPr>
        <p:spPr bwMode="auto">
          <a:xfrm rot="16200000">
            <a:off x="2036322" y="4187604"/>
            <a:ext cx="158130" cy="79209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8" name="右中かっこ 57">
            <a:extLst>
              <a:ext uri="{FF2B5EF4-FFF2-40B4-BE49-F238E27FC236}">
                <a16:creationId xmlns:a16="http://schemas.microsoft.com/office/drawing/2014/main" id="{3E3660E3-1983-D143-8B86-CDB4C901C1B5}"/>
              </a:ext>
            </a:extLst>
          </p:cNvPr>
          <p:cNvSpPr/>
          <p:nvPr/>
        </p:nvSpPr>
        <p:spPr bwMode="auto">
          <a:xfrm rot="16200000">
            <a:off x="2892010" y="4206611"/>
            <a:ext cx="173579" cy="759062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2" name="右中かっこ 71">
            <a:extLst>
              <a:ext uri="{FF2B5EF4-FFF2-40B4-BE49-F238E27FC236}">
                <a16:creationId xmlns:a16="http://schemas.microsoft.com/office/drawing/2014/main" id="{ABC42EAA-0FDB-0D46-AF38-4A5717EDA4E0}"/>
              </a:ext>
            </a:extLst>
          </p:cNvPr>
          <p:cNvSpPr/>
          <p:nvPr/>
        </p:nvSpPr>
        <p:spPr bwMode="auto">
          <a:xfrm rot="16200000">
            <a:off x="3789902" y="4241153"/>
            <a:ext cx="180125" cy="684928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4" name="右中かっこ 73">
            <a:extLst>
              <a:ext uri="{FF2B5EF4-FFF2-40B4-BE49-F238E27FC236}">
                <a16:creationId xmlns:a16="http://schemas.microsoft.com/office/drawing/2014/main" id="{A0A46C4C-0259-F44C-9439-C812CAFF6004}"/>
              </a:ext>
            </a:extLst>
          </p:cNvPr>
          <p:cNvSpPr/>
          <p:nvPr/>
        </p:nvSpPr>
        <p:spPr bwMode="auto">
          <a:xfrm rot="16200000">
            <a:off x="4769155" y="4256796"/>
            <a:ext cx="194234" cy="638009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5" name="右中かっこ 74">
            <a:extLst>
              <a:ext uri="{FF2B5EF4-FFF2-40B4-BE49-F238E27FC236}">
                <a16:creationId xmlns:a16="http://schemas.microsoft.com/office/drawing/2014/main" id="{ACC98D35-A08F-4447-AA1A-C74C7C93DF66}"/>
              </a:ext>
            </a:extLst>
          </p:cNvPr>
          <p:cNvSpPr/>
          <p:nvPr/>
        </p:nvSpPr>
        <p:spPr bwMode="auto">
          <a:xfrm rot="16200000">
            <a:off x="5633116" y="4101309"/>
            <a:ext cx="172959" cy="917445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BE5D96CD-A543-BA44-8332-9D24538D88CA}"/>
              </a:ext>
            </a:extLst>
          </p:cNvPr>
          <p:cNvSpPr txBox="1"/>
          <p:nvPr/>
        </p:nvSpPr>
        <p:spPr>
          <a:xfrm>
            <a:off x="6328214" y="3833266"/>
            <a:ext cx="55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C,0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C,2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cxnSp>
        <p:nvCxnSpPr>
          <p:cNvPr id="85" name="直線矢印コネクタ 84">
            <a:extLst>
              <a:ext uri="{FF2B5EF4-FFF2-40B4-BE49-F238E27FC236}">
                <a16:creationId xmlns:a16="http://schemas.microsoft.com/office/drawing/2014/main" id="{C6BCA733-A397-1241-92E5-E9314BD43112}"/>
              </a:ext>
            </a:extLst>
          </p:cNvPr>
          <p:cNvCxnSpPr>
            <a:cxnSpLocks/>
          </p:cNvCxnSpPr>
          <p:nvPr/>
        </p:nvCxnSpPr>
        <p:spPr bwMode="auto">
          <a:xfrm>
            <a:off x="6970404" y="6021288"/>
            <a:ext cx="402214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CE6EB09F-0176-0C4D-8242-18655B63A074}"/>
              </a:ext>
            </a:extLst>
          </p:cNvPr>
          <p:cNvSpPr txBox="1"/>
          <p:nvPr/>
        </p:nvSpPr>
        <p:spPr>
          <a:xfrm>
            <a:off x="8623601" y="5972144"/>
            <a:ext cx="1305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>
                <a:solidFill>
                  <a:schemeClr val="tx1"/>
                </a:solidFill>
              </a:rPr>
              <a:t>Cycle C+1</a:t>
            </a:r>
            <a:endParaRPr kumimoji="1" lang="ja-JP" altLang="en-US" sz="2000" i="1" baseline="-25000">
              <a:solidFill>
                <a:schemeClr val="tx1"/>
              </a:solidFill>
            </a:endParaRP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62AB05B2-9486-2548-84F7-0DA5EB9B1F9D}"/>
              </a:ext>
            </a:extLst>
          </p:cNvPr>
          <p:cNvSpPr txBox="1"/>
          <p:nvPr/>
        </p:nvSpPr>
        <p:spPr>
          <a:xfrm>
            <a:off x="6848962" y="3266567"/>
            <a:ext cx="7377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C,0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C,1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C+1,8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54A3DC8F-15D9-584F-8ADF-66715E2474A2}"/>
              </a:ext>
            </a:extLst>
          </p:cNvPr>
          <p:cNvSpPr txBox="1"/>
          <p:nvPr/>
        </p:nvSpPr>
        <p:spPr>
          <a:xfrm>
            <a:off x="5447928" y="3826611"/>
            <a:ext cx="55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C,1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C,3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7079515E-ED98-8249-B2EC-831DB5939BF4}"/>
              </a:ext>
            </a:extLst>
          </p:cNvPr>
          <p:cNvSpPr txBox="1"/>
          <p:nvPr/>
        </p:nvSpPr>
        <p:spPr>
          <a:xfrm>
            <a:off x="4584077" y="3842051"/>
            <a:ext cx="55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bg2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bg2"/>
                </a:solidFill>
              </a:rPr>
              <a:t>C,2</a:t>
            </a:r>
          </a:p>
          <a:p>
            <a:r>
              <a:rPr kumimoji="1" lang="en-US" altLang="ja-JP" sz="1800" i="1" dirty="0">
                <a:solidFill>
                  <a:schemeClr val="bg2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bg2"/>
                </a:solidFill>
              </a:rPr>
              <a:t>C,4</a:t>
            </a:r>
            <a:endParaRPr kumimoji="1" lang="ja-JP" altLang="en-US" sz="1800" i="1" baseline="-25000">
              <a:solidFill>
                <a:schemeClr val="bg2"/>
              </a:solidFill>
            </a:endParaRP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AB514B8C-B65D-6D46-8422-43658263D218}"/>
              </a:ext>
            </a:extLst>
          </p:cNvPr>
          <p:cNvSpPr txBox="1"/>
          <p:nvPr/>
        </p:nvSpPr>
        <p:spPr>
          <a:xfrm>
            <a:off x="3614427" y="3833266"/>
            <a:ext cx="55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bg2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bg2"/>
                </a:solidFill>
              </a:rPr>
              <a:t>C,3</a:t>
            </a:r>
          </a:p>
          <a:p>
            <a:r>
              <a:rPr kumimoji="1" lang="en-US" altLang="ja-JP" sz="1800" i="1" dirty="0">
                <a:solidFill>
                  <a:schemeClr val="bg2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bg2"/>
                </a:solidFill>
              </a:rPr>
              <a:t>C,5</a:t>
            </a:r>
            <a:endParaRPr kumimoji="1" lang="ja-JP" altLang="en-US" sz="1800" i="1" baseline="-25000">
              <a:solidFill>
                <a:schemeClr val="bg2"/>
              </a:solidFill>
            </a:endParaRP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14DBFAC5-32E4-EA47-8AB4-76E01C400A0A}"/>
              </a:ext>
            </a:extLst>
          </p:cNvPr>
          <p:cNvSpPr txBox="1"/>
          <p:nvPr/>
        </p:nvSpPr>
        <p:spPr>
          <a:xfrm>
            <a:off x="2713341" y="3848981"/>
            <a:ext cx="55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C,4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C,6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E2E1BA63-07E4-B947-AC82-44A1ECB3DB7E}"/>
              </a:ext>
            </a:extLst>
          </p:cNvPr>
          <p:cNvSpPr txBox="1"/>
          <p:nvPr/>
        </p:nvSpPr>
        <p:spPr>
          <a:xfrm>
            <a:off x="1833055" y="3854213"/>
            <a:ext cx="55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C,5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C,7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84E08A75-5057-E849-BFB1-4FD041091CD6}"/>
              </a:ext>
            </a:extLst>
          </p:cNvPr>
          <p:cNvSpPr txBox="1"/>
          <p:nvPr/>
        </p:nvSpPr>
        <p:spPr>
          <a:xfrm>
            <a:off x="1209206" y="3304388"/>
            <a:ext cx="6848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C-1,0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C-1,1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C,8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BE6197E-8F93-AE40-BEF7-D87D4880CA93}"/>
              </a:ext>
            </a:extLst>
          </p:cNvPr>
          <p:cNvSpPr txBox="1"/>
          <p:nvPr/>
        </p:nvSpPr>
        <p:spPr>
          <a:xfrm>
            <a:off x="1352093" y="1715113"/>
            <a:ext cx="404469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In case of missing </a:t>
            </a:r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C,5</a:t>
            </a:r>
            <a:r>
              <a:rPr kumimoji="1" lang="en-US" altLang="ja-JP" sz="1800" dirty="0">
                <a:solidFill>
                  <a:schemeClr val="tx1"/>
                </a:solidFill>
              </a:rPr>
              <a:t> and </a:t>
            </a:r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C,4</a:t>
            </a:r>
            <a:r>
              <a:rPr kumimoji="1" lang="en-US" altLang="ja-JP" sz="1800" dirty="0">
                <a:solidFill>
                  <a:schemeClr val="tx1"/>
                </a:solidFill>
              </a:rPr>
              <a:t>: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C,5</a:t>
            </a:r>
            <a:r>
              <a:rPr kumimoji="1" lang="en-US" altLang="ja-JP" sz="1800" dirty="0">
                <a:solidFill>
                  <a:schemeClr val="tx1"/>
                </a:solidFill>
              </a:rPr>
              <a:t> and </a:t>
            </a:r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C,4</a:t>
            </a:r>
            <a:r>
              <a:rPr kumimoji="1" lang="en-US" altLang="ja-JP" sz="1800" dirty="0">
                <a:solidFill>
                  <a:schemeClr val="tx1"/>
                </a:solidFill>
              </a:rPr>
              <a:t> can be generated from </a:t>
            </a:r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C,3</a:t>
            </a:r>
          </a:p>
          <a:p>
            <a:endParaRPr kumimoji="1" lang="en-US" altLang="ja-JP" sz="1800" dirty="0">
              <a:solidFill>
                <a:schemeClr val="tx1"/>
              </a:solidFill>
            </a:endParaRP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C,4</a:t>
            </a:r>
            <a:r>
              <a:rPr kumimoji="1" lang="en-US" altLang="ja-JP" sz="1800" dirty="0">
                <a:solidFill>
                  <a:schemeClr val="tx1"/>
                </a:solidFill>
              </a:rPr>
              <a:t> = Hash(</a:t>
            </a:r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C,3</a:t>
            </a:r>
            <a:r>
              <a:rPr kumimoji="1" lang="en-US" altLang="ja-JP" sz="1800" dirty="0">
                <a:solidFill>
                  <a:schemeClr val="tx1"/>
                </a:solidFill>
              </a:rPr>
              <a:t>)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C,5</a:t>
            </a:r>
            <a:r>
              <a:rPr kumimoji="1" lang="en-US" altLang="ja-JP" sz="1800" dirty="0">
                <a:solidFill>
                  <a:schemeClr val="tx1"/>
                </a:solidFill>
              </a:rPr>
              <a:t> = Hash(</a:t>
            </a:r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C,4</a:t>
            </a:r>
            <a:r>
              <a:rPr kumimoji="1" lang="en-US" altLang="ja-JP" sz="18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FAB15EC9-ABD3-744C-A170-F54A5E7823D4}"/>
              </a:ext>
            </a:extLst>
          </p:cNvPr>
          <p:cNvSpPr txBox="1"/>
          <p:nvPr/>
        </p:nvSpPr>
        <p:spPr>
          <a:xfrm>
            <a:off x="6606495" y="1715113"/>
            <a:ext cx="5121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In this case, the receiver has to buffer the frames</a:t>
            </a:r>
          </a:p>
          <a:p>
            <a:r>
              <a:rPr kumimoji="1" lang="en-US" altLang="ja-JP" sz="1800" dirty="0">
                <a:solidFill>
                  <a:schemeClr val="tx1"/>
                </a:solidFill>
              </a:rPr>
              <a:t>that have the authenticator generated by </a:t>
            </a:r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C,5</a:t>
            </a:r>
            <a:r>
              <a:rPr kumimoji="1" lang="en-US" altLang="ja-JP" sz="1800" dirty="0">
                <a:solidFill>
                  <a:schemeClr val="tx1"/>
                </a:solidFill>
              </a:rPr>
              <a:t> and </a:t>
            </a:r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C,4</a:t>
            </a:r>
          </a:p>
          <a:p>
            <a:r>
              <a:rPr kumimoji="1" lang="en-US" altLang="ja-JP" sz="1800" dirty="0">
                <a:solidFill>
                  <a:schemeClr val="tx1"/>
                </a:solidFill>
              </a:rPr>
              <a:t>until receiving </a:t>
            </a:r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C,3</a:t>
            </a:r>
            <a:r>
              <a:rPr kumimoji="1" lang="en-US" altLang="ja-JP" sz="18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91850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819A3B-C7A2-744B-822E-C0E065DA0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Dummy Data Frame</a:t>
            </a:r>
            <a:endParaRPr kumimoji="1" lang="ja-JP" altLang="en-US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12484CB3-A301-7F48-9F8E-A870B1D3AAC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/>
              <a:t>May 2019</a:t>
            </a:r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EA4058-EFDE-B846-A0FD-30C79CE202F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B2847EC-9549-EF47-8063-A67A9019D5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EF8C0FBE-A0CC-894D-81BF-E75B90723075}"/>
              </a:ext>
            </a:extLst>
          </p:cNvPr>
          <p:cNvCxnSpPr/>
          <p:nvPr/>
        </p:nvCxnSpPr>
        <p:spPr bwMode="auto">
          <a:xfrm>
            <a:off x="1021981" y="5517232"/>
            <a:ext cx="10148037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72CE666-CFD3-A442-B367-7EF7906A7E02}"/>
              </a:ext>
            </a:extLst>
          </p:cNvPr>
          <p:cNvSpPr/>
          <p:nvPr/>
        </p:nvSpPr>
        <p:spPr bwMode="auto">
          <a:xfrm>
            <a:off x="1343472" y="4221088"/>
            <a:ext cx="288032" cy="129614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6175E32-0603-3F40-953A-214ABD0DC86F}"/>
              </a:ext>
            </a:extLst>
          </p:cNvPr>
          <p:cNvSpPr/>
          <p:nvPr/>
        </p:nvSpPr>
        <p:spPr bwMode="auto">
          <a:xfrm>
            <a:off x="6970404" y="4224748"/>
            <a:ext cx="288032" cy="129614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70BA7019-4D19-4244-B840-AD5CCB11DF29}"/>
              </a:ext>
            </a:extLst>
          </p:cNvPr>
          <p:cNvSpPr/>
          <p:nvPr/>
        </p:nvSpPr>
        <p:spPr bwMode="auto">
          <a:xfrm>
            <a:off x="8457194" y="467521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BC8B5FAD-76A5-8E4A-B3B8-D3E1CB6BAD23}"/>
              </a:ext>
            </a:extLst>
          </p:cNvPr>
          <p:cNvSpPr/>
          <p:nvPr/>
        </p:nvSpPr>
        <p:spPr bwMode="auto">
          <a:xfrm>
            <a:off x="8889242" y="467811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DB6B657E-735B-9A4A-97DB-2D4A97A291BD}"/>
              </a:ext>
            </a:extLst>
          </p:cNvPr>
          <p:cNvSpPr/>
          <p:nvPr/>
        </p:nvSpPr>
        <p:spPr bwMode="auto">
          <a:xfrm>
            <a:off x="9393298" y="467811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E747B430-6389-E041-A4AA-21CCA2DFAFBF}"/>
              </a:ext>
            </a:extLst>
          </p:cNvPr>
          <p:cNvSpPr/>
          <p:nvPr/>
        </p:nvSpPr>
        <p:spPr bwMode="auto">
          <a:xfrm>
            <a:off x="9753338" y="467521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19AE85BD-EF46-8140-936C-91DD0AD95B5B}"/>
              </a:ext>
            </a:extLst>
          </p:cNvPr>
          <p:cNvSpPr/>
          <p:nvPr/>
        </p:nvSpPr>
        <p:spPr bwMode="auto">
          <a:xfrm>
            <a:off x="10386340" y="467521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A4C2FA6F-B36C-2A43-A634-C81334BF5436}"/>
              </a:ext>
            </a:extLst>
          </p:cNvPr>
          <p:cNvCxnSpPr/>
          <p:nvPr/>
        </p:nvCxnSpPr>
        <p:spPr bwMode="auto">
          <a:xfrm>
            <a:off x="1343472" y="5527695"/>
            <a:ext cx="0" cy="63760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A9797B86-E41D-8847-9A2D-B28BA23B507F}"/>
              </a:ext>
            </a:extLst>
          </p:cNvPr>
          <p:cNvCxnSpPr/>
          <p:nvPr/>
        </p:nvCxnSpPr>
        <p:spPr bwMode="auto">
          <a:xfrm>
            <a:off x="1343472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0AE80E2D-8855-CA49-BB51-02724A3FBC15}"/>
              </a:ext>
            </a:extLst>
          </p:cNvPr>
          <p:cNvCxnSpPr/>
          <p:nvPr/>
        </p:nvCxnSpPr>
        <p:spPr bwMode="auto">
          <a:xfrm>
            <a:off x="2279576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9DDBEB24-FAC9-EE48-932E-9FF05D74AA53}"/>
              </a:ext>
            </a:extLst>
          </p:cNvPr>
          <p:cNvCxnSpPr/>
          <p:nvPr/>
        </p:nvCxnSpPr>
        <p:spPr bwMode="auto">
          <a:xfrm>
            <a:off x="2279576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E6F77830-B5BD-5940-A447-280CF3936FCE}"/>
              </a:ext>
            </a:extLst>
          </p:cNvPr>
          <p:cNvCxnSpPr/>
          <p:nvPr/>
        </p:nvCxnSpPr>
        <p:spPr bwMode="auto">
          <a:xfrm>
            <a:off x="3215680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44922997-4DA4-954F-9E9A-D1AA733C6927}"/>
              </a:ext>
            </a:extLst>
          </p:cNvPr>
          <p:cNvCxnSpPr/>
          <p:nvPr/>
        </p:nvCxnSpPr>
        <p:spPr bwMode="auto">
          <a:xfrm>
            <a:off x="3215680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CFB8236A-4932-C049-B77E-FE9FE45CB464}"/>
              </a:ext>
            </a:extLst>
          </p:cNvPr>
          <p:cNvCxnSpPr/>
          <p:nvPr/>
        </p:nvCxnSpPr>
        <p:spPr bwMode="auto">
          <a:xfrm>
            <a:off x="4151784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A46E5CD4-5694-A740-BCA7-793F962B8648}"/>
              </a:ext>
            </a:extLst>
          </p:cNvPr>
          <p:cNvCxnSpPr/>
          <p:nvPr/>
        </p:nvCxnSpPr>
        <p:spPr bwMode="auto">
          <a:xfrm>
            <a:off x="4151784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16C24EBD-3F37-C54D-B9D9-5D7D60AC2FD3}"/>
              </a:ext>
            </a:extLst>
          </p:cNvPr>
          <p:cNvCxnSpPr/>
          <p:nvPr/>
        </p:nvCxnSpPr>
        <p:spPr bwMode="auto">
          <a:xfrm>
            <a:off x="5087888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0765EC27-EF14-2443-A5FF-F3C5E1BF5E80}"/>
              </a:ext>
            </a:extLst>
          </p:cNvPr>
          <p:cNvCxnSpPr/>
          <p:nvPr/>
        </p:nvCxnSpPr>
        <p:spPr bwMode="auto">
          <a:xfrm>
            <a:off x="5087888" y="555646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3DAA8C3C-F758-9042-8B7A-83AB75D81DDE}"/>
              </a:ext>
            </a:extLst>
          </p:cNvPr>
          <p:cNvCxnSpPr/>
          <p:nvPr/>
        </p:nvCxnSpPr>
        <p:spPr bwMode="auto">
          <a:xfrm>
            <a:off x="6023992" y="555646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638DBF69-1E97-4A4E-82C5-C7F2C5F048BE}"/>
              </a:ext>
            </a:extLst>
          </p:cNvPr>
          <p:cNvCxnSpPr/>
          <p:nvPr/>
        </p:nvCxnSpPr>
        <p:spPr bwMode="auto">
          <a:xfrm>
            <a:off x="6023992" y="555154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6A16F2EB-C29D-B04D-BD52-84C6D83DFAFA}"/>
              </a:ext>
            </a:extLst>
          </p:cNvPr>
          <p:cNvCxnSpPr/>
          <p:nvPr/>
        </p:nvCxnSpPr>
        <p:spPr bwMode="auto">
          <a:xfrm>
            <a:off x="6023992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1B9B311E-8912-BB45-8712-3303A366A4C7}"/>
              </a:ext>
            </a:extLst>
          </p:cNvPr>
          <p:cNvCxnSpPr>
            <a:cxnSpLocks/>
          </p:cNvCxnSpPr>
          <p:nvPr/>
        </p:nvCxnSpPr>
        <p:spPr bwMode="auto">
          <a:xfrm>
            <a:off x="6960096" y="5554009"/>
            <a:ext cx="0" cy="61129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821491DE-430A-8D45-830A-4F83922351EC}"/>
              </a:ext>
            </a:extLst>
          </p:cNvPr>
          <p:cNvSpPr/>
          <p:nvPr/>
        </p:nvSpPr>
        <p:spPr bwMode="auto">
          <a:xfrm>
            <a:off x="8070411" y="467811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48FB4EAB-E191-CB43-AFBB-C8F7B107EC2B}"/>
              </a:ext>
            </a:extLst>
          </p:cNvPr>
          <p:cNvSpPr/>
          <p:nvPr/>
        </p:nvSpPr>
        <p:spPr bwMode="auto">
          <a:xfrm>
            <a:off x="7566355" y="467079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DBC73652-F663-D04C-9731-6E9B209A8799}"/>
              </a:ext>
            </a:extLst>
          </p:cNvPr>
          <p:cNvSpPr/>
          <p:nvPr/>
        </p:nvSpPr>
        <p:spPr bwMode="auto">
          <a:xfrm>
            <a:off x="2610180" y="467079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795A4468-A8AF-4541-9EDB-61D5E7ED8F18}"/>
              </a:ext>
            </a:extLst>
          </p:cNvPr>
          <p:cNvSpPr/>
          <p:nvPr/>
        </p:nvSpPr>
        <p:spPr bwMode="auto">
          <a:xfrm>
            <a:off x="3042228" y="467369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D99A5405-807F-8343-80B8-C5E5D23D5335}"/>
              </a:ext>
            </a:extLst>
          </p:cNvPr>
          <p:cNvSpPr/>
          <p:nvPr/>
        </p:nvSpPr>
        <p:spPr bwMode="auto">
          <a:xfrm>
            <a:off x="4112689" y="5203043"/>
            <a:ext cx="288032" cy="32639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956B350F-0189-2E4B-A05F-033DE8B1FFB8}"/>
              </a:ext>
            </a:extLst>
          </p:cNvPr>
          <p:cNvSpPr/>
          <p:nvPr/>
        </p:nvSpPr>
        <p:spPr bwMode="auto">
          <a:xfrm>
            <a:off x="4539326" y="4670793"/>
            <a:ext cx="288032" cy="8427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2D99BD2A-8DE6-7F4F-93AC-6B853C1894AE}"/>
              </a:ext>
            </a:extLst>
          </p:cNvPr>
          <p:cNvSpPr/>
          <p:nvPr/>
        </p:nvSpPr>
        <p:spPr bwMode="auto">
          <a:xfrm>
            <a:off x="2223397" y="467369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C9CE20A4-48A8-D74C-8AEB-5660005E4114}"/>
              </a:ext>
            </a:extLst>
          </p:cNvPr>
          <p:cNvSpPr/>
          <p:nvPr/>
        </p:nvSpPr>
        <p:spPr bwMode="auto">
          <a:xfrm>
            <a:off x="1719341" y="466637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FBA0C18D-9F71-4C47-8904-51E7FAF0C921}"/>
              </a:ext>
            </a:extLst>
          </p:cNvPr>
          <p:cNvSpPr/>
          <p:nvPr/>
        </p:nvSpPr>
        <p:spPr bwMode="auto">
          <a:xfrm>
            <a:off x="4897242" y="4669272"/>
            <a:ext cx="288032" cy="8427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528ACDC9-8169-DD42-9074-2017E0536309}"/>
              </a:ext>
            </a:extLst>
          </p:cNvPr>
          <p:cNvSpPr/>
          <p:nvPr/>
        </p:nvSpPr>
        <p:spPr bwMode="auto">
          <a:xfrm>
            <a:off x="5257282" y="466637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3622C827-D771-5C48-A2D5-D6BEE3359E33}"/>
              </a:ext>
            </a:extLst>
          </p:cNvPr>
          <p:cNvSpPr/>
          <p:nvPr/>
        </p:nvSpPr>
        <p:spPr bwMode="auto">
          <a:xfrm>
            <a:off x="5890284" y="466637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48198970-9E3E-7347-8569-030B74E098FB}"/>
              </a:ext>
            </a:extLst>
          </p:cNvPr>
          <p:cNvSpPr/>
          <p:nvPr/>
        </p:nvSpPr>
        <p:spPr bwMode="auto">
          <a:xfrm>
            <a:off x="6466348" y="467079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76" name="直線矢印コネクタ 75">
            <a:extLst>
              <a:ext uri="{FF2B5EF4-FFF2-40B4-BE49-F238E27FC236}">
                <a16:creationId xmlns:a16="http://schemas.microsoft.com/office/drawing/2014/main" id="{C9C5A0D1-B047-DC43-A7EA-319ADBE21851}"/>
              </a:ext>
            </a:extLst>
          </p:cNvPr>
          <p:cNvCxnSpPr/>
          <p:nvPr/>
        </p:nvCxnSpPr>
        <p:spPr bwMode="auto">
          <a:xfrm>
            <a:off x="1343472" y="6021288"/>
            <a:ext cx="561662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BE9B5676-D5CC-4C42-BB75-26AD5D23873D}"/>
              </a:ext>
            </a:extLst>
          </p:cNvPr>
          <p:cNvSpPr txBox="1"/>
          <p:nvPr/>
        </p:nvSpPr>
        <p:spPr>
          <a:xfrm>
            <a:off x="3589837" y="5972144"/>
            <a:ext cx="1067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>
                <a:solidFill>
                  <a:schemeClr val="tx1"/>
                </a:solidFill>
              </a:rPr>
              <a:t>Cycle  C</a:t>
            </a:r>
            <a:endParaRPr kumimoji="1" lang="ja-JP" altLang="en-US" sz="2000" i="1" baseline="-25000">
              <a:solidFill>
                <a:schemeClr val="tx1"/>
              </a:solidFill>
            </a:endParaRPr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10BF0F94-E4AE-2B43-A017-093F0F8FA557}"/>
              </a:ext>
            </a:extLst>
          </p:cNvPr>
          <p:cNvSpPr/>
          <p:nvPr/>
        </p:nvSpPr>
        <p:spPr bwMode="auto">
          <a:xfrm rot="16200000">
            <a:off x="2036322" y="4187604"/>
            <a:ext cx="158130" cy="79209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8" name="右中かっこ 57">
            <a:extLst>
              <a:ext uri="{FF2B5EF4-FFF2-40B4-BE49-F238E27FC236}">
                <a16:creationId xmlns:a16="http://schemas.microsoft.com/office/drawing/2014/main" id="{3E3660E3-1983-D143-8B86-CDB4C901C1B5}"/>
              </a:ext>
            </a:extLst>
          </p:cNvPr>
          <p:cNvSpPr/>
          <p:nvPr/>
        </p:nvSpPr>
        <p:spPr bwMode="auto">
          <a:xfrm rot="16200000">
            <a:off x="2892010" y="4206611"/>
            <a:ext cx="173579" cy="759062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4" name="右中かっこ 73">
            <a:extLst>
              <a:ext uri="{FF2B5EF4-FFF2-40B4-BE49-F238E27FC236}">
                <a16:creationId xmlns:a16="http://schemas.microsoft.com/office/drawing/2014/main" id="{A0A46C4C-0259-F44C-9439-C812CAFF6004}"/>
              </a:ext>
            </a:extLst>
          </p:cNvPr>
          <p:cNvSpPr/>
          <p:nvPr/>
        </p:nvSpPr>
        <p:spPr bwMode="auto">
          <a:xfrm rot="16200000">
            <a:off x="4769155" y="4256796"/>
            <a:ext cx="194234" cy="638009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5" name="右中かっこ 74">
            <a:extLst>
              <a:ext uri="{FF2B5EF4-FFF2-40B4-BE49-F238E27FC236}">
                <a16:creationId xmlns:a16="http://schemas.microsoft.com/office/drawing/2014/main" id="{ACC98D35-A08F-4447-AA1A-C74C7C93DF66}"/>
              </a:ext>
            </a:extLst>
          </p:cNvPr>
          <p:cNvSpPr/>
          <p:nvPr/>
        </p:nvSpPr>
        <p:spPr bwMode="auto">
          <a:xfrm rot="16200000">
            <a:off x="5633116" y="4101309"/>
            <a:ext cx="172959" cy="917445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BE5D96CD-A543-BA44-8332-9D24538D88CA}"/>
              </a:ext>
            </a:extLst>
          </p:cNvPr>
          <p:cNvSpPr txBox="1"/>
          <p:nvPr/>
        </p:nvSpPr>
        <p:spPr>
          <a:xfrm>
            <a:off x="6328214" y="3833266"/>
            <a:ext cx="55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C,0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C,2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cxnSp>
        <p:nvCxnSpPr>
          <p:cNvPr id="85" name="直線矢印コネクタ 84">
            <a:extLst>
              <a:ext uri="{FF2B5EF4-FFF2-40B4-BE49-F238E27FC236}">
                <a16:creationId xmlns:a16="http://schemas.microsoft.com/office/drawing/2014/main" id="{C6BCA733-A397-1241-92E5-E9314BD43112}"/>
              </a:ext>
            </a:extLst>
          </p:cNvPr>
          <p:cNvCxnSpPr>
            <a:cxnSpLocks/>
          </p:cNvCxnSpPr>
          <p:nvPr/>
        </p:nvCxnSpPr>
        <p:spPr bwMode="auto">
          <a:xfrm>
            <a:off x="6970404" y="6021288"/>
            <a:ext cx="402214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CE6EB09F-0176-0C4D-8242-18655B63A074}"/>
              </a:ext>
            </a:extLst>
          </p:cNvPr>
          <p:cNvSpPr txBox="1"/>
          <p:nvPr/>
        </p:nvSpPr>
        <p:spPr>
          <a:xfrm>
            <a:off x="8623601" y="5972144"/>
            <a:ext cx="1305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>
                <a:solidFill>
                  <a:schemeClr val="tx1"/>
                </a:solidFill>
              </a:rPr>
              <a:t>Cycle C+1</a:t>
            </a:r>
            <a:endParaRPr kumimoji="1" lang="ja-JP" altLang="en-US" sz="2000" i="1" baseline="-25000">
              <a:solidFill>
                <a:schemeClr val="tx1"/>
              </a:solidFill>
            </a:endParaRP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62AB05B2-9486-2548-84F7-0DA5EB9B1F9D}"/>
              </a:ext>
            </a:extLst>
          </p:cNvPr>
          <p:cNvSpPr txBox="1"/>
          <p:nvPr/>
        </p:nvSpPr>
        <p:spPr>
          <a:xfrm>
            <a:off x="6848962" y="3266567"/>
            <a:ext cx="7377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C,0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C,1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C+1,8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54A3DC8F-15D9-584F-8ADF-66715E2474A2}"/>
              </a:ext>
            </a:extLst>
          </p:cNvPr>
          <p:cNvSpPr txBox="1"/>
          <p:nvPr/>
        </p:nvSpPr>
        <p:spPr>
          <a:xfrm>
            <a:off x="5447928" y="3826611"/>
            <a:ext cx="55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C,1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C,3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7079515E-ED98-8249-B2EC-831DB5939BF4}"/>
              </a:ext>
            </a:extLst>
          </p:cNvPr>
          <p:cNvSpPr txBox="1"/>
          <p:nvPr/>
        </p:nvSpPr>
        <p:spPr>
          <a:xfrm>
            <a:off x="4584077" y="3842051"/>
            <a:ext cx="55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C,2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C,4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AB514B8C-B65D-6D46-8422-43658263D218}"/>
              </a:ext>
            </a:extLst>
          </p:cNvPr>
          <p:cNvSpPr txBox="1"/>
          <p:nvPr/>
        </p:nvSpPr>
        <p:spPr>
          <a:xfrm>
            <a:off x="3968870" y="4483598"/>
            <a:ext cx="55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C,3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C,5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14DBFAC5-32E4-EA47-8AB4-76E01C400A0A}"/>
              </a:ext>
            </a:extLst>
          </p:cNvPr>
          <p:cNvSpPr txBox="1"/>
          <p:nvPr/>
        </p:nvSpPr>
        <p:spPr>
          <a:xfrm>
            <a:off x="2713341" y="3848981"/>
            <a:ext cx="55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C,4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C,6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E2E1BA63-07E4-B947-AC82-44A1ECB3DB7E}"/>
              </a:ext>
            </a:extLst>
          </p:cNvPr>
          <p:cNvSpPr txBox="1"/>
          <p:nvPr/>
        </p:nvSpPr>
        <p:spPr>
          <a:xfrm>
            <a:off x="1833055" y="3854213"/>
            <a:ext cx="55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C,5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C,7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84E08A75-5057-E849-BFB1-4FD041091CD6}"/>
              </a:ext>
            </a:extLst>
          </p:cNvPr>
          <p:cNvSpPr txBox="1"/>
          <p:nvPr/>
        </p:nvSpPr>
        <p:spPr>
          <a:xfrm>
            <a:off x="1209206" y="3304388"/>
            <a:ext cx="6848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C-1,0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C-1,1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C,8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BE6197E-8F93-AE40-BEF7-D87D4880CA93}"/>
              </a:ext>
            </a:extLst>
          </p:cNvPr>
          <p:cNvSpPr txBox="1"/>
          <p:nvPr/>
        </p:nvSpPr>
        <p:spPr>
          <a:xfrm>
            <a:off x="1352093" y="1715113"/>
            <a:ext cx="96959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TESLA key is usually piggybacked in </a:t>
            </a:r>
            <a:r>
              <a:rPr kumimoji="1" lang="en-US" altLang="ja-JP" sz="1800" dirty="0" err="1">
                <a:solidFill>
                  <a:schemeClr val="tx1"/>
                </a:solidFill>
              </a:rPr>
              <a:t>eBCS</a:t>
            </a:r>
            <a:r>
              <a:rPr kumimoji="1" lang="en-US" altLang="ja-JP" sz="1800" dirty="0">
                <a:solidFill>
                  <a:schemeClr val="tx1"/>
                </a:solidFill>
              </a:rPr>
              <a:t> frames.</a:t>
            </a:r>
          </a:p>
          <a:p>
            <a:r>
              <a:rPr kumimoji="1" lang="en-US" altLang="ja-JP" sz="1800" dirty="0">
                <a:solidFill>
                  <a:schemeClr val="tx1"/>
                </a:solidFill>
              </a:rPr>
              <a:t>In case of no no data to be sent in a TESLA key period, the sender transmits a dummy data frame which</a:t>
            </a:r>
          </a:p>
          <a:p>
            <a:r>
              <a:rPr kumimoji="1" lang="en-US" altLang="ja-JP" sz="1800" dirty="0">
                <a:solidFill>
                  <a:schemeClr val="tx1"/>
                </a:solidFill>
              </a:rPr>
              <a:t>includes the key to be disclosed at the end of the TESLA key period.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FE453E2-1C30-FC4D-B091-72578ED0C3A7}"/>
              </a:ext>
            </a:extLst>
          </p:cNvPr>
          <p:cNvSpPr txBox="1"/>
          <p:nvPr/>
        </p:nvSpPr>
        <p:spPr>
          <a:xfrm>
            <a:off x="2991622" y="3481377"/>
            <a:ext cx="19976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>
                <a:solidFill>
                  <a:schemeClr val="tx1"/>
                </a:solidFill>
              </a:rPr>
              <a:t>Dummy Data Frame</a:t>
            </a:r>
            <a:endParaRPr kumimoji="1" lang="ja-JP" altLang="en-US" sz="1600" b="1">
              <a:solidFill>
                <a:schemeClr val="tx1"/>
              </a:solidFill>
            </a:endParaRP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411A9AF2-E68F-674B-BCF8-B96607F0306A}"/>
              </a:ext>
            </a:extLst>
          </p:cNvPr>
          <p:cNvCxnSpPr>
            <a:stCxn id="3" idx="2"/>
          </p:cNvCxnSpPr>
          <p:nvPr/>
        </p:nvCxnSpPr>
        <p:spPr bwMode="auto">
          <a:xfrm>
            <a:off x="3990454" y="3819931"/>
            <a:ext cx="122235" cy="68554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436068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73D085-BDB6-444E-AED2-CA7873290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Latency and Memory Requirements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97620DF-CBAF-EF4A-B40A-9BA8A072B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 err="1"/>
              <a:t>eBCS</a:t>
            </a:r>
            <a:r>
              <a:rPr kumimoji="1" lang="en-US" altLang="ja-JP" dirty="0"/>
              <a:t> Data frames are buffered at least </a:t>
            </a:r>
            <a:r>
              <a:rPr kumimoji="1" lang="en-US" altLang="ja-JP" i="1" dirty="0"/>
              <a:t>T</a:t>
            </a:r>
            <a:r>
              <a:rPr kumimoji="1" lang="en-US" altLang="ja-JP" i="1" baseline="-25000" dirty="0"/>
              <a:t>D</a:t>
            </a:r>
          </a:p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Receivers have to buffer the frames transmitted in </a:t>
            </a:r>
            <a:r>
              <a:rPr kumimoji="1" lang="en-US" altLang="ja-JP" i="1" dirty="0"/>
              <a:t>d</a:t>
            </a:r>
            <a:r>
              <a:rPr kumimoji="1" lang="en-US" altLang="ja-JP" dirty="0"/>
              <a:t> * </a:t>
            </a:r>
            <a:r>
              <a:rPr kumimoji="1" lang="en-US" altLang="ja-JP" i="1" dirty="0"/>
              <a:t>T</a:t>
            </a:r>
            <a:r>
              <a:rPr kumimoji="1" lang="en-US" altLang="ja-JP" i="1" baseline="-25000" dirty="0"/>
              <a:t>k</a:t>
            </a:r>
            <a:r>
              <a:rPr kumimoji="1" lang="en-US" altLang="ja-JP" dirty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/>
              <a:t>Even in case of missing frames, this restriction does not change.</a:t>
            </a:r>
          </a:p>
          <a:p>
            <a:pPr marL="0" indent="0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BE30A04-4084-1948-A48D-C1D84E8E91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D6EE4A-9525-2844-9F36-3C1EE534CD5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786B20DF-0F6E-094D-BD04-0301EA20F90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May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94072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E32F81-9A70-5940-B7C7-918521348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Allowable Time Difference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2B1B2F8-CCB8-7642-945B-D4E47D944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TESLA requires time loose synchronization between sender and receiver.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dirty="0"/>
              <a:t>To prevent replay attack</a:t>
            </a:r>
            <a:endParaRPr lang="en-US" altLang="ja-JP" dirty="0"/>
          </a:p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Allowable time difference </a:t>
            </a:r>
            <a:r>
              <a:rPr lang="en-US" altLang="ja-JP" dirty="0"/>
              <a:t>depends on the contents.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dirty="0"/>
              <a:t>Most contents accepts replay attack in certain period.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/>
              <a:t>For example: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ja-JP" dirty="0"/>
              <a:t>Timetable at the train station: Replay in 10 seconds does not cause problem.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/>
              <a:t>Allowable time difference per contents should be advertised.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5F193A4-93C5-1B40-9B71-F92182CDAA3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5C4CAA9-CA3A-3549-80D0-2DF5390C875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73A4467C-8EC9-B44A-99D9-97565AA6CB7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May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2095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C22434-3BA7-5049-A78C-1A4C65F5E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Multiple </a:t>
            </a:r>
            <a:r>
              <a:rPr kumimoji="1" lang="en-US" altLang="ja-JP" dirty="0" err="1"/>
              <a:t>eBCS</a:t>
            </a:r>
            <a:r>
              <a:rPr kumimoji="1" lang="en-US" altLang="ja-JP" dirty="0"/>
              <a:t> APs Environment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D25E6E9-E732-9046-9F87-BED005DDB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130378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In case of multiple APs transmit the same contents, each AP uses its own public/private key and TESLA keys.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Keys are independent from contents.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90DDB97-9A85-724C-AD4D-90867657FE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80A4C9D-FAC1-3641-B1BA-6AB6A9B0B94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E274589B-2DA6-5A42-8EF4-3F1A08E8CCF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May 2019</a:t>
            </a:r>
            <a:endParaRPr lang="en-GB" dirty="0"/>
          </a:p>
        </p:txBody>
      </p:sp>
      <p:sp>
        <p:nvSpPr>
          <p:cNvPr id="7" name="フローチャート: 磁気ディスク 6">
            <a:extLst>
              <a:ext uri="{FF2B5EF4-FFF2-40B4-BE49-F238E27FC236}">
                <a16:creationId xmlns:a16="http://schemas.microsoft.com/office/drawing/2014/main" id="{691B6511-9F83-5746-8316-CF5F1B227871}"/>
              </a:ext>
            </a:extLst>
          </p:cNvPr>
          <p:cNvSpPr/>
          <p:nvPr/>
        </p:nvSpPr>
        <p:spPr bwMode="auto">
          <a:xfrm>
            <a:off x="5180543" y="3461546"/>
            <a:ext cx="914400" cy="612648"/>
          </a:xfrm>
          <a:prstGeom prst="flowChartMagneticDisk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Server</a:t>
            </a: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6AA8DF2-A993-2949-811E-0B1E9832BC58}"/>
              </a:ext>
            </a:extLst>
          </p:cNvPr>
          <p:cNvSpPr txBox="1"/>
          <p:nvPr/>
        </p:nvSpPr>
        <p:spPr>
          <a:xfrm>
            <a:off x="3647728" y="4293096"/>
            <a:ext cx="732893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AP1</a:t>
            </a:r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4B2EA03-506C-CF40-8BA6-2685716DA083}"/>
              </a:ext>
            </a:extLst>
          </p:cNvPr>
          <p:cNvSpPr txBox="1"/>
          <p:nvPr/>
        </p:nvSpPr>
        <p:spPr>
          <a:xfrm>
            <a:off x="6816080" y="4293096"/>
            <a:ext cx="732893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AP2</a:t>
            </a:r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D7D39AB-5062-364E-8130-F6E83C377B47}"/>
              </a:ext>
            </a:extLst>
          </p:cNvPr>
          <p:cNvSpPr txBox="1"/>
          <p:nvPr/>
        </p:nvSpPr>
        <p:spPr>
          <a:xfrm>
            <a:off x="5271296" y="5589240"/>
            <a:ext cx="741934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34B5ED83-DACC-7549-AC8B-BAA242BCE4CB}"/>
              </a:ext>
            </a:extLst>
          </p:cNvPr>
          <p:cNvCxnSpPr>
            <a:stCxn id="7" idx="2"/>
            <a:endCxn id="8" idx="0"/>
          </p:cNvCxnSpPr>
          <p:nvPr/>
        </p:nvCxnSpPr>
        <p:spPr bwMode="auto">
          <a:xfrm flipH="1">
            <a:off x="4014175" y="3767870"/>
            <a:ext cx="1166368" cy="52522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C3F39770-6662-1E4B-A8CB-9124AA15DF56}"/>
              </a:ext>
            </a:extLst>
          </p:cNvPr>
          <p:cNvCxnSpPr>
            <a:stCxn id="7" idx="4"/>
            <a:endCxn id="9" idx="0"/>
          </p:cNvCxnSpPr>
          <p:nvPr/>
        </p:nvCxnSpPr>
        <p:spPr bwMode="auto">
          <a:xfrm>
            <a:off x="6094943" y="3767870"/>
            <a:ext cx="1087584" cy="52522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E63B87B9-0C17-7941-8746-2F359653E50D}"/>
              </a:ext>
            </a:extLst>
          </p:cNvPr>
          <p:cNvCxnSpPr>
            <a:stCxn id="9" idx="2"/>
          </p:cNvCxnSpPr>
          <p:nvPr/>
        </p:nvCxnSpPr>
        <p:spPr bwMode="auto">
          <a:xfrm flipH="1">
            <a:off x="6013230" y="4754761"/>
            <a:ext cx="1169297" cy="83447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B007A5B0-218E-F74C-9EC1-65B3F9BFB0DC}"/>
              </a:ext>
            </a:extLst>
          </p:cNvPr>
          <p:cNvCxnSpPr>
            <a:cxnSpLocks/>
            <a:stCxn id="8" idx="2"/>
          </p:cNvCxnSpPr>
          <p:nvPr/>
        </p:nvCxnSpPr>
        <p:spPr bwMode="auto">
          <a:xfrm>
            <a:off x="4014175" y="4754761"/>
            <a:ext cx="1257121" cy="83447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70B20F5-554E-C040-80A8-35F4553FE4AB}"/>
              </a:ext>
            </a:extLst>
          </p:cNvPr>
          <p:cNvSpPr txBox="1"/>
          <p:nvPr/>
        </p:nvSpPr>
        <p:spPr>
          <a:xfrm>
            <a:off x="6486335" y="3687123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Contents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6C5216A-E8EC-A34A-AB14-41F252B411BA}"/>
              </a:ext>
            </a:extLst>
          </p:cNvPr>
          <p:cNvSpPr txBox="1"/>
          <p:nvPr/>
        </p:nvSpPr>
        <p:spPr>
          <a:xfrm>
            <a:off x="3773347" y="3682321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Contents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C721733-BB89-E944-9F46-26D44360FC45}"/>
              </a:ext>
            </a:extLst>
          </p:cNvPr>
          <p:cNvSpPr txBox="1"/>
          <p:nvPr/>
        </p:nvSpPr>
        <p:spPr>
          <a:xfrm>
            <a:off x="6987322" y="4772832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Use </a:t>
            </a:r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AP2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F8FA966-DDD4-DA48-AC5B-C7C4736B9A5A}"/>
              </a:ext>
            </a:extLst>
          </p:cNvPr>
          <p:cNvSpPr txBox="1"/>
          <p:nvPr/>
        </p:nvSpPr>
        <p:spPr>
          <a:xfrm>
            <a:off x="3248433" y="4770244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Use </a:t>
            </a:r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AP1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4208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AAB6B2-BB8D-0F41-BC11-11233C877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Option for Latency Sensitive Application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54F380-1002-6749-A107-EFD86597E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In TESLA, at least </a:t>
            </a:r>
            <a:r>
              <a:rPr lang="en-US" altLang="ja-JP" i="1" dirty="0"/>
              <a:t>T</a:t>
            </a:r>
            <a:r>
              <a:rPr lang="en-US" altLang="ja-JP" i="1" baseline="-25000" dirty="0"/>
              <a:t>D</a:t>
            </a:r>
            <a:r>
              <a:rPr lang="en-US" altLang="ja-JP" dirty="0"/>
              <a:t> latency is produced.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For latency sensitive applications, </a:t>
            </a:r>
            <a:r>
              <a:rPr lang="en-US" altLang="ja-JP" dirty="0"/>
              <a:t>an option that all frames are signed by digital signature should be considered.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This option requires more computational resources for both sender and receiver.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Latency and computational cost are trade-off.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F46FC3-62E0-DB42-A6CC-75B02A67241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F524408-A61C-0D44-B1D5-5BDA6F19C8E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468D05BD-EE2B-1440-814C-A1D66E4FB25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May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34293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IETF RFC4082 </a:t>
            </a:r>
            <a:r>
              <a:rPr lang="en" altLang="ja-JP" dirty="0"/>
              <a:t>Timed Efficient Stream Loss-Tolerant Authentication (TESLA): Multicast Source Authentication Transform 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May 2019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F34952-B50B-A846-92E8-B8A0511A5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Comments &amp; Questions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7AAD759-9538-D54C-B90D-C28B0BEF5E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63BB210-1E23-CB4D-9A9F-67A2664A330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9530266C-3E6B-C643-BA73-7ABF8EF40BB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May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8173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0ECB80-5557-8B4B-85EC-55461AFA4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/>
              <a:t>TGbc</a:t>
            </a:r>
            <a:r>
              <a:rPr kumimoji="1" lang="en-US" altLang="ja-JP" dirty="0"/>
              <a:t> R3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178C3E6-5C38-4B48-B1D4-E4738E6B7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" altLang="ja-JP" dirty="0"/>
              <a:t>The 802.11bc amendment shall provide origin authenticity protection for broadcast data frames.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1385504-69B3-FE4F-8F0B-7B81E038DB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AA235F2-28D9-9B4D-91AF-EA14317957A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E49F73A9-F35A-FF4B-A071-A6248804315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May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7293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91BD36-4681-A74F-8B27-6EB0C09F9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Architecture Assumption</a:t>
            </a:r>
            <a:endParaRPr kumimoji="1" lang="ja-JP" altLang="en-US"/>
          </a:p>
        </p:txBody>
      </p:sp>
      <p:sp>
        <p:nvSpPr>
          <p:cNvPr id="32" name="コンテンツ プレースホルダー 31">
            <a:extLst>
              <a:ext uri="{FF2B5EF4-FFF2-40B4-BE49-F238E27FC236}">
                <a16:creationId xmlns:a16="http://schemas.microsoft.com/office/drawing/2014/main" id="{E4523084-B4A5-D546-8F78-8A304EBF8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4096303"/>
            <a:ext cx="10361084" cy="199811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AP broadcasts the </a:t>
            </a:r>
            <a:r>
              <a:rPr kumimoji="1" lang="en-US" altLang="ja-JP" dirty="0" err="1"/>
              <a:t>eBCS</a:t>
            </a:r>
            <a:r>
              <a:rPr kumimoji="1" lang="en-US" altLang="ja-JP" dirty="0"/>
              <a:t> frames that </a:t>
            </a:r>
            <a:r>
              <a:rPr lang="en-US" altLang="ja-JP" dirty="0"/>
              <a:t>include the received </a:t>
            </a:r>
            <a:r>
              <a:rPr kumimoji="1" lang="en-US" altLang="ja-JP" dirty="0"/>
              <a:t>multicast/broadcast frames.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B374C05-D5B7-4743-A784-405699B074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C53E886-8288-DB40-A57A-80F4E33D3FD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8B2FD7FD-36F9-6746-87D7-1F934563618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May 2019</a:t>
            </a:r>
            <a:endParaRPr lang="en-GB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12B3CE8-AAF2-1147-B651-8883F561AB83}"/>
              </a:ext>
            </a:extLst>
          </p:cNvPr>
          <p:cNvSpPr txBox="1"/>
          <p:nvPr/>
        </p:nvSpPr>
        <p:spPr>
          <a:xfrm>
            <a:off x="4871864" y="2837018"/>
            <a:ext cx="579005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AP</a:t>
            </a:r>
            <a:endParaRPr kumimoji="1" lang="ja-JP" altLang="en-US"/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AEEC819D-8087-5F41-BF60-439E63F75073}"/>
              </a:ext>
            </a:extLst>
          </p:cNvPr>
          <p:cNvCxnSpPr>
            <a:cxnSpLocks/>
          </p:cNvCxnSpPr>
          <p:nvPr/>
        </p:nvCxnSpPr>
        <p:spPr bwMode="auto">
          <a:xfrm flipV="1">
            <a:off x="1631504" y="3053042"/>
            <a:ext cx="3240360" cy="14809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B70C0FC1-4E10-8340-B679-E38179379049}"/>
              </a:ext>
            </a:extLst>
          </p:cNvPr>
          <p:cNvCxnSpPr>
            <a:cxnSpLocks/>
          </p:cNvCxnSpPr>
          <p:nvPr/>
        </p:nvCxnSpPr>
        <p:spPr bwMode="auto">
          <a:xfrm flipV="1">
            <a:off x="5473390" y="3045637"/>
            <a:ext cx="3240360" cy="14809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AC7F979E-BFD6-7842-AD1B-C46B3119E23F}"/>
              </a:ext>
            </a:extLst>
          </p:cNvPr>
          <p:cNvGrpSpPr/>
          <p:nvPr/>
        </p:nvGrpSpPr>
        <p:grpSpPr>
          <a:xfrm>
            <a:off x="8757729" y="2276606"/>
            <a:ext cx="1503934" cy="1223665"/>
            <a:chOff x="8757729" y="2276606"/>
            <a:chExt cx="1503934" cy="1223665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A924FFA9-9D5B-FF49-80FB-157E21425FEE}"/>
                </a:ext>
              </a:extLst>
            </p:cNvPr>
            <p:cNvSpPr txBox="1"/>
            <p:nvPr/>
          </p:nvSpPr>
          <p:spPr>
            <a:xfrm>
              <a:off x="8757729" y="2276606"/>
              <a:ext cx="741934" cy="46166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STA</a:t>
              </a:r>
              <a:endParaRPr kumimoji="1" lang="ja-JP" altLang="en-US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950175BE-E787-304C-BE16-2B22D5C636E6}"/>
                </a:ext>
              </a:extLst>
            </p:cNvPr>
            <p:cNvSpPr txBox="1"/>
            <p:nvPr/>
          </p:nvSpPr>
          <p:spPr>
            <a:xfrm>
              <a:off x="8910129" y="2429006"/>
              <a:ext cx="741934" cy="46166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STA</a:t>
              </a:r>
              <a:endParaRPr kumimoji="1" lang="ja-JP" altLang="en-US"/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D07DEAC7-8595-EE49-B049-0ACEEB6742EF}"/>
                </a:ext>
              </a:extLst>
            </p:cNvPr>
            <p:cNvSpPr txBox="1"/>
            <p:nvPr/>
          </p:nvSpPr>
          <p:spPr>
            <a:xfrm>
              <a:off x="9062529" y="2581406"/>
              <a:ext cx="741934" cy="46166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STA</a:t>
              </a:r>
              <a:endParaRPr kumimoji="1" lang="ja-JP" altLang="en-US"/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A3B941A0-FAB1-324B-9DD0-E007A2A262CE}"/>
                </a:ext>
              </a:extLst>
            </p:cNvPr>
            <p:cNvSpPr txBox="1"/>
            <p:nvPr/>
          </p:nvSpPr>
          <p:spPr>
            <a:xfrm>
              <a:off x="9214929" y="2733806"/>
              <a:ext cx="741934" cy="46166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STA</a:t>
              </a:r>
              <a:endParaRPr kumimoji="1" lang="ja-JP" altLang="en-US"/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68172A5B-8113-4F4E-BE74-3176EB9413E2}"/>
                </a:ext>
              </a:extLst>
            </p:cNvPr>
            <p:cNvSpPr txBox="1"/>
            <p:nvPr/>
          </p:nvSpPr>
          <p:spPr>
            <a:xfrm>
              <a:off x="9367329" y="2886206"/>
              <a:ext cx="741934" cy="46166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STA</a:t>
              </a:r>
              <a:endParaRPr kumimoji="1" lang="ja-JP" altLang="en-US"/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CE6F125A-B185-E743-A4F0-ABB5A0175110}"/>
                </a:ext>
              </a:extLst>
            </p:cNvPr>
            <p:cNvSpPr txBox="1"/>
            <p:nvPr/>
          </p:nvSpPr>
          <p:spPr>
            <a:xfrm>
              <a:off x="9519729" y="3038606"/>
              <a:ext cx="741934" cy="46166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STA</a:t>
              </a:r>
              <a:endParaRPr kumimoji="1" lang="ja-JP" altLang="en-US"/>
            </a:p>
          </p:txBody>
        </p:sp>
      </p:grp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1396ABF1-A38D-9F46-A46F-33273FB11EDF}"/>
              </a:ext>
            </a:extLst>
          </p:cNvPr>
          <p:cNvSpPr/>
          <p:nvPr/>
        </p:nvSpPr>
        <p:spPr bwMode="auto">
          <a:xfrm>
            <a:off x="1703512" y="2508760"/>
            <a:ext cx="360040" cy="4572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FA9EA1A8-2E53-E347-9408-3910D109299C}"/>
              </a:ext>
            </a:extLst>
          </p:cNvPr>
          <p:cNvSpPr/>
          <p:nvPr/>
        </p:nvSpPr>
        <p:spPr bwMode="auto">
          <a:xfrm>
            <a:off x="2204691" y="2508760"/>
            <a:ext cx="360040" cy="4572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A230564A-162A-9446-8D59-3D486ED5B061}"/>
              </a:ext>
            </a:extLst>
          </p:cNvPr>
          <p:cNvSpPr/>
          <p:nvPr/>
        </p:nvSpPr>
        <p:spPr bwMode="auto">
          <a:xfrm>
            <a:off x="2714501" y="2508760"/>
            <a:ext cx="360040" cy="4572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26E807E-10AD-FD49-9AF6-D6B8694E5381}"/>
              </a:ext>
            </a:extLst>
          </p:cNvPr>
          <p:cNvSpPr/>
          <p:nvPr/>
        </p:nvSpPr>
        <p:spPr bwMode="auto">
          <a:xfrm>
            <a:off x="3215680" y="2508760"/>
            <a:ext cx="360040" cy="4572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A9DF1170-A3C1-B94B-A206-3188D2F77D8B}"/>
              </a:ext>
            </a:extLst>
          </p:cNvPr>
          <p:cNvSpPr/>
          <p:nvPr/>
        </p:nvSpPr>
        <p:spPr bwMode="auto">
          <a:xfrm>
            <a:off x="3714229" y="2510055"/>
            <a:ext cx="360040" cy="4572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42B3C96C-7A18-B942-AE2D-661D263D3BF7}"/>
              </a:ext>
            </a:extLst>
          </p:cNvPr>
          <p:cNvSpPr/>
          <p:nvPr/>
        </p:nvSpPr>
        <p:spPr bwMode="auto">
          <a:xfrm>
            <a:off x="4215408" y="2510055"/>
            <a:ext cx="360040" cy="4572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306B4E54-849C-AC4B-AD84-15DAC28E24DB}"/>
              </a:ext>
            </a:extLst>
          </p:cNvPr>
          <p:cNvSpPr/>
          <p:nvPr/>
        </p:nvSpPr>
        <p:spPr bwMode="auto">
          <a:xfrm>
            <a:off x="5600379" y="2503911"/>
            <a:ext cx="36004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D6AC4039-EA4A-7D4A-84A0-6AF43C4CC759}"/>
              </a:ext>
            </a:extLst>
          </p:cNvPr>
          <p:cNvSpPr/>
          <p:nvPr/>
        </p:nvSpPr>
        <p:spPr bwMode="auto">
          <a:xfrm>
            <a:off x="6101558" y="2503911"/>
            <a:ext cx="36004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8C3B7427-E0D0-D345-8BCC-6F03221BF89F}"/>
              </a:ext>
            </a:extLst>
          </p:cNvPr>
          <p:cNvSpPr/>
          <p:nvPr/>
        </p:nvSpPr>
        <p:spPr bwMode="auto">
          <a:xfrm>
            <a:off x="6611368" y="2503911"/>
            <a:ext cx="36004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D998D12E-163B-0947-9FF2-CEE63A37954A}"/>
              </a:ext>
            </a:extLst>
          </p:cNvPr>
          <p:cNvSpPr/>
          <p:nvPr/>
        </p:nvSpPr>
        <p:spPr bwMode="auto">
          <a:xfrm>
            <a:off x="7112547" y="2503911"/>
            <a:ext cx="36004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674C8C00-FF3A-2E43-A04C-B7A0C4534696}"/>
              </a:ext>
            </a:extLst>
          </p:cNvPr>
          <p:cNvSpPr/>
          <p:nvPr/>
        </p:nvSpPr>
        <p:spPr bwMode="auto">
          <a:xfrm>
            <a:off x="7611096" y="2505206"/>
            <a:ext cx="36004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CFD5EEFF-105C-D74C-A15C-C18AD4A8034A}"/>
              </a:ext>
            </a:extLst>
          </p:cNvPr>
          <p:cNvSpPr/>
          <p:nvPr/>
        </p:nvSpPr>
        <p:spPr bwMode="auto">
          <a:xfrm>
            <a:off x="8112275" y="2505206"/>
            <a:ext cx="36004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5FA66527-CE64-1D4C-9CB4-58221CB791F9}"/>
              </a:ext>
            </a:extLst>
          </p:cNvPr>
          <p:cNvSpPr txBox="1"/>
          <p:nvPr/>
        </p:nvSpPr>
        <p:spPr>
          <a:xfrm>
            <a:off x="1401386" y="2043541"/>
            <a:ext cx="3642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tx1"/>
                </a:solidFill>
              </a:rPr>
              <a:t>Multicast/Broadcast Frames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CE2951A-B06F-F44B-A59A-0CC0C0563E41}"/>
              </a:ext>
            </a:extLst>
          </p:cNvPr>
          <p:cNvSpPr txBox="1"/>
          <p:nvPr/>
        </p:nvSpPr>
        <p:spPr>
          <a:xfrm>
            <a:off x="6013191" y="2060111"/>
            <a:ext cx="1885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>
                <a:solidFill>
                  <a:schemeClr val="tx1"/>
                </a:solidFill>
              </a:rPr>
              <a:t>eBCS</a:t>
            </a:r>
            <a:r>
              <a:rPr kumimoji="1" lang="en-US" altLang="ja-JP" dirty="0">
                <a:solidFill>
                  <a:schemeClr val="tx1"/>
                </a:solidFill>
              </a:rPr>
              <a:t> Frames</a:t>
            </a:r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719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1584BE-09A1-F244-B786-9DA1A15F4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Problem in Current GTKSA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BF26115-73F4-0C4D-B807-FA4687F55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4070685"/>
            <a:ext cx="10361084" cy="202372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Current GTKSA uses symmetric algorithm.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dirty="0"/>
              <a:t>Both AP and STAs use the same key.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If a user who has malicious intention can join the GTKSA, the user can easily make a rogue AP.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/>
              <a:t>Current GTKSA is not suitable for </a:t>
            </a:r>
            <a:r>
              <a:rPr kumimoji="1" lang="en-US" altLang="ja-JP" dirty="0"/>
              <a:t>public use</a:t>
            </a:r>
            <a:r>
              <a:rPr lang="en-US" altLang="ja-JP" dirty="0"/>
              <a:t>, untrusted user may join.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CFE12A6-178C-7F47-96E6-85A73DBB58D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A278781-2067-FA4D-9A58-693F6EFAE49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CE77AC04-A060-C24A-96A3-90752CF5396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May 2019</a:t>
            </a:r>
            <a:endParaRPr lang="en-GB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24DBC50-AB44-734F-895B-088FF1A2D87D}"/>
              </a:ext>
            </a:extLst>
          </p:cNvPr>
          <p:cNvSpPr txBox="1"/>
          <p:nvPr/>
        </p:nvSpPr>
        <p:spPr>
          <a:xfrm>
            <a:off x="2470138" y="2287293"/>
            <a:ext cx="579005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AP</a:t>
            </a:r>
            <a:endParaRPr kumimoji="1" lang="ja-JP" altLang="en-US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8EFC97B2-07FF-A442-9752-456F8BB40988}"/>
              </a:ext>
            </a:extLst>
          </p:cNvPr>
          <p:cNvCxnSpPr>
            <a:cxnSpLocks/>
          </p:cNvCxnSpPr>
          <p:nvPr/>
        </p:nvCxnSpPr>
        <p:spPr bwMode="auto">
          <a:xfrm flipV="1">
            <a:off x="3071664" y="2495912"/>
            <a:ext cx="3240360" cy="14809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9A02D0A-7730-6549-8E6C-043AFEA33502}"/>
              </a:ext>
            </a:extLst>
          </p:cNvPr>
          <p:cNvSpPr txBox="1"/>
          <p:nvPr/>
        </p:nvSpPr>
        <p:spPr>
          <a:xfrm>
            <a:off x="6356003" y="17268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6BAE28F-AAB7-D843-9DFB-AF38E05BEF64}"/>
              </a:ext>
            </a:extLst>
          </p:cNvPr>
          <p:cNvSpPr txBox="1"/>
          <p:nvPr/>
        </p:nvSpPr>
        <p:spPr>
          <a:xfrm>
            <a:off x="6508403" y="18792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D5BEEA1-03EE-8D4A-A11E-4D67DA0FBC0E}"/>
              </a:ext>
            </a:extLst>
          </p:cNvPr>
          <p:cNvSpPr txBox="1"/>
          <p:nvPr/>
        </p:nvSpPr>
        <p:spPr>
          <a:xfrm>
            <a:off x="6660803" y="20316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27C7638-5516-B042-A3FD-10B44CE93590}"/>
              </a:ext>
            </a:extLst>
          </p:cNvPr>
          <p:cNvSpPr txBox="1"/>
          <p:nvPr/>
        </p:nvSpPr>
        <p:spPr>
          <a:xfrm>
            <a:off x="6813203" y="21840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CBE99F1-E5CA-BC46-ACBE-FAEC5A9BAFD6}"/>
              </a:ext>
            </a:extLst>
          </p:cNvPr>
          <p:cNvSpPr txBox="1"/>
          <p:nvPr/>
        </p:nvSpPr>
        <p:spPr>
          <a:xfrm>
            <a:off x="6965603" y="23364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3F1CFE6-95E4-164F-AD6C-7DBA739D5E59}"/>
              </a:ext>
            </a:extLst>
          </p:cNvPr>
          <p:cNvSpPr txBox="1"/>
          <p:nvPr/>
        </p:nvSpPr>
        <p:spPr>
          <a:xfrm>
            <a:off x="7118003" y="24888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87C7A31-C871-1149-ACE4-7EED866291C5}"/>
              </a:ext>
            </a:extLst>
          </p:cNvPr>
          <p:cNvSpPr txBox="1"/>
          <p:nvPr/>
        </p:nvSpPr>
        <p:spPr>
          <a:xfrm>
            <a:off x="4007768" y="3092539"/>
            <a:ext cx="787395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800" dirty="0"/>
              <a:t>Rogue</a:t>
            </a:r>
          </a:p>
          <a:p>
            <a:r>
              <a:rPr kumimoji="1" lang="en-US" altLang="ja-JP" sz="1800" dirty="0"/>
              <a:t>AP</a:t>
            </a:r>
            <a:endParaRPr kumimoji="1" lang="ja-JP" altLang="en-US" sz="1800"/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75544E87-6E62-3D4E-B727-AE6440A04BF8}"/>
              </a:ext>
            </a:extLst>
          </p:cNvPr>
          <p:cNvCxnSpPr>
            <a:cxnSpLocks/>
          </p:cNvCxnSpPr>
          <p:nvPr/>
        </p:nvCxnSpPr>
        <p:spPr bwMode="auto">
          <a:xfrm flipV="1">
            <a:off x="4795163" y="2693816"/>
            <a:ext cx="1713240" cy="736475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9" name="図 18">
            <a:extLst>
              <a:ext uri="{FF2B5EF4-FFF2-40B4-BE49-F238E27FC236}">
                <a16:creationId xmlns:a16="http://schemas.microsoft.com/office/drawing/2014/main" id="{C74CB99E-B482-9443-B3B3-CECEDA326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752" y="2778259"/>
            <a:ext cx="631522" cy="631522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B0C3EBB-966E-D642-98D2-05A0D2754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1844" y="3410280"/>
            <a:ext cx="631522" cy="631522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73FF89BB-142D-344A-AAFA-091652DCC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976" y="2007213"/>
            <a:ext cx="631522" cy="63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17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56B06F-97E4-9E49-BDF7-B72C36AC4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Requirements for the algorithm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525ACE-82FC-BA4C-9AB7-97FF5D77C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4308114"/>
            <a:ext cx="10361084" cy="178629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Only the correct AP can sign the frames.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STAs can verify the signature.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A3DB6D6-0B3D-0E46-B2BD-765337ABFE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6523D72-5FD2-8543-B5F5-0A88DFBDAA5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9145B35E-29F2-8E44-9EB6-AE215D5C303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May 2019</a:t>
            </a:r>
            <a:endParaRPr lang="en-GB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A4538C8-D537-A541-8FA1-C7016F3CF26E}"/>
              </a:ext>
            </a:extLst>
          </p:cNvPr>
          <p:cNvSpPr txBox="1"/>
          <p:nvPr/>
        </p:nvSpPr>
        <p:spPr>
          <a:xfrm>
            <a:off x="2470138" y="2287293"/>
            <a:ext cx="579005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AP</a:t>
            </a:r>
            <a:endParaRPr kumimoji="1" lang="ja-JP" altLang="en-US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099924AB-35E0-6044-8C7B-DE0E65D65DE7}"/>
              </a:ext>
            </a:extLst>
          </p:cNvPr>
          <p:cNvCxnSpPr>
            <a:cxnSpLocks/>
          </p:cNvCxnSpPr>
          <p:nvPr/>
        </p:nvCxnSpPr>
        <p:spPr bwMode="auto">
          <a:xfrm flipV="1">
            <a:off x="3071664" y="2495912"/>
            <a:ext cx="3240360" cy="14809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AC60D98-BBDB-494B-9EB8-6BE3819F36A6}"/>
              </a:ext>
            </a:extLst>
          </p:cNvPr>
          <p:cNvSpPr txBox="1"/>
          <p:nvPr/>
        </p:nvSpPr>
        <p:spPr>
          <a:xfrm>
            <a:off x="6356003" y="17268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E7224CA-FBC2-8542-A246-26FDA22C2FA6}"/>
              </a:ext>
            </a:extLst>
          </p:cNvPr>
          <p:cNvSpPr txBox="1"/>
          <p:nvPr/>
        </p:nvSpPr>
        <p:spPr>
          <a:xfrm>
            <a:off x="6508403" y="18792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E78D831-906B-FE4A-89AC-FEB5F84B343D}"/>
              </a:ext>
            </a:extLst>
          </p:cNvPr>
          <p:cNvSpPr txBox="1"/>
          <p:nvPr/>
        </p:nvSpPr>
        <p:spPr>
          <a:xfrm>
            <a:off x="6660803" y="20316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D83870F-1E2F-3B46-9098-CF391A528039}"/>
              </a:ext>
            </a:extLst>
          </p:cNvPr>
          <p:cNvSpPr txBox="1"/>
          <p:nvPr/>
        </p:nvSpPr>
        <p:spPr>
          <a:xfrm>
            <a:off x="6813203" y="21840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73C73BB-E9FE-6741-A6DF-18C8725D48A8}"/>
              </a:ext>
            </a:extLst>
          </p:cNvPr>
          <p:cNvSpPr txBox="1"/>
          <p:nvPr/>
        </p:nvSpPr>
        <p:spPr>
          <a:xfrm>
            <a:off x="6965603" y="23364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73C695E-E9FA-3448-B3CC-9E5B309EA831}"/>
              </a:ext>
            </a:extLst>
          </p:cNvPr>
          <p:cNvSpPr txBox="1"/>
          <p:nvPr/>
        </p:nvSpPr>
        <p:spPr>
          <a:xfrm>
            <a:off x="7118003" y="24888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033A8FE-BACB-6D44-AF98-107A695D4E2C}"/>
              </a:ext>
            </a:extLst>
          </p:cNvPr>
          <p:cNvSpPr txBox="1"/>
          <p:nvPr/>
        </p:nvSpPr>
        <p:spPr>
          <a:xfrm>
            <a:off x="4007768" y="3092539"/>
            <a:ext cx="787395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800" dirty="0"/>
              <a:t>Rogue</a:t>
            </a:r>
          </a:p>
          <a:p>
            <a:r>
              <a:rPr kumimoji="1" lang="en-US" altLang="ja-JP" sz="1800" dirty="0"/>
              <a:t>AP</a:t>
            </a:r>
            <a:endParaRPr kumimoji="1" lang="ja-JP" altLang="en-US" sz="1800"/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FBEC2BB9-824B-F149-85E1-6BB9C2518C47}"/>
              </a:ext>
            </a:extLst>
          </p:cNvPr>
          <p:cNvCxnSpPr>
            <a:cxnSpLocks/>
          </p:cNvCxnSpPr>
          <p:nvPr/>
        </p:nvCxnSpPr>
        <p:spPr bwMode="auto">
          <a:xfrm flipV="1">
            <a:off x="4795163" y="2693816"/>
            <a:ext cx="1713240" cy="736475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8" name="図 17">
            <a:extLst>
              <a:ext uri="{FF2B5EF4-FFF2-40B4-BE49-F238E27FC236}">
                <a16:creationId xmlns:a16="http://schemas.microsoft.com/office/drawing/2014/main" id="{26DA27D9-AC9D-0749-B69A-A25F53BDB53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91844" y="3410280"/>
            <a:ext cx="631522" cy="631522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3BB6E17D-D595-1742-82E9-11E5C6D1510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48976" y="2007213"/>
            <a:ext cx="631522" cy="631522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28A3CF7E-7D5B-2148-8F7E-FA3F0AAF783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77544" y="2805532"/>
            <a:ext cx="594120" cy="594120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EB14B629-B558-9C4C-8500-16CDBD73C73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86812" y="1821919"/>
            <a:ext cx="631522" cy="63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025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5F53F8-B0B0-8446-A967-18E6DB5B5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Digital Signature (Public Key Algorithm)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363A63B-082C-324D-9C24-52BE5AF9B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4123851"/>
            <a:ext cx="10361084" cy="19705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sz="2000" dirty="0"/>
              <a:t>AP has a “private key” and “public key” pair.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/>
              <a:t>The “private key” is never disclosed.</a:t>
            </a:r>
            <a:endParaRPr lang="ja-JP" altLang="en-US" sz="200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/>
              <a:t>The AP distributes “public key” to STAs.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kumimoji="1" lang="en-US" altLang="ja-JP" sz="2000" dirty="0"/>
              <a:t>Signature signed by the “private key” can be verified only by the “public key”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/>
              <a:t>Remaining issue: How to verify that the “public key” is correct?</a:t>
            </a:r>
            <a:endParaRPr kumimoji="1" lang="en-US" altLang="ja-JP" sz="2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8E2E399-1A6B-6340-A3AD-34E9D1FFFD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7CE1055-F8DE-4B48-95FD-91307C249DA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0CFF2EB4-5DDC-034B-986A-D1B07D4D71F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May 2019</a:t>
            </a:r>
            <a:endParaRPr lang="en-GB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BCFE298-DCAC-BF4C-8253-360605A5E7EB}"/>
              </a:ext>
            </a:extLst>
          </p:cNvPr>
          <p:cNvSpPr txBox="1"/>
          <p:nvPr/>
        </p:nvSpPr>
        <p:spPr>
          <a:xfrm>
            <a:off x="2470138" y="2287293"/>
            <a:ext cx="579005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AP</a:t>
            </a:r>
            <a:endParaRPr kumimoji="1" lang="ja-JP" altLang="en-US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0C87123B-BEA5-A547-A607-AEC38C7F0B7F}"/>
              </a:ext>
            </a:extLst>
          </p:cNvPr>
          <p:cNvCxnSpPr>
            <a:cxnSpLocks/>
          </p:cNvCxnSpPr>
          <p:nvPr/>
        </p:nvCxnSpPr>
        <p:spPr bwMode="auto">
          <a:xfrm flipV="1">
            <a:off x="3071664" y="2495912"/>
            <a:ext cx="3240360" cy="14809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546E36F-2AEB-C14D-A0C2-00870058B4D5}"/>
              </a:ext>
            </a:extLst>
          </p:cNvPr>
          <p:cNvSpPr txBox="1"/>
          <p:nvPr/>
        </p:nvSpPr>
        <p:spPr>
          <a:xfrm>
            <a:off x="6356003" y="17268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A8C113E-7127-F649-B63C-1497D39424C8}"/>
              </a:ext>
            </a:extLst>
          </p:cNvPr>
          <p:cNvSpPr txBox="1"/>
          <p:nvPr/>
        </p:nvSpPr>
        <p:spPr>
          <a:xfrm>
            <a:off x="6508403" y="18792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5C5070A-8693-DF4D-8FA7-CCEDD6CC0FAE}"/>
              </a:ext>
            </a:extLst>
          </p:cNvPr>
          <p:cNvSpPr txBox="1"/>
          <p:nvPr/>
        </p:nvSpPr>
        <p:spPr>
          <a:xfrm>
            <a:off x="6660803" y="20316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781EEAC-7B7F-1D40-A1EE-5B1D75D8D828}"/>
              </a:ext>
            </a:extLst>
          </p:cNvPr>
          <p:cNvSpPr txBox="1"/>
          <p:nvPr/>
        </p:nvSpPr>
        <p:spPr>
          <a:xfrm>
            <a:off x="6813203" y="21840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918D7FC-D6C5-C74C-BF91-BD3CC9DF928C}"/>
              </a:ext>
            </a:extLst>
          </p:cNvPr>
          <p:cNvSpPr txBox="1"/>
          <p:nvPr/>
        </p:nvSpPr>
        <p:spPr>
          <a:xfrm>
            <a:off x="6965603" y="23364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1E2810D-BEB7-294D-B929-F685AB9C82B0}"/>
              </a:ext>
            </a:extLst>
          </p:cNvPr>
          <p:cNvSpPr txBox="1"/>
          <p:nvPr/>
        </p:nvSpPr>
        <p:spPr>
          <a:xfrm>
            <a:off x="7118003" y="24888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E7A52111-748E-7143-851D-851FFBA05C7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48976" y="2007213"/>
            <a:ext cx="631522" cy="631522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4043668B-E404-3144-82C6-75DFB8778F8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77544" y="2924319"/>
            <a:ext cx="594120" cy="594120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2CA616DB-FAE9-8A4D-B3A8-28B896C6621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957498" y="2595417"/>
            <a:ext cx="631522" cy="631522"/>
          </a:xfrm>
          <a:prstGeom prst="rect">
            <a:avLst/>
          </a:prstGeom>
        </p:spPr>
      </p:pic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B560BD4-7E5D-6441-8586-099A74218225}"/>
              </a:ext>
            </a:extLst>
          </p:cNvPr>
          <p:cNvSpPr/>
          <p:nvPr/>
        </p:nvSpPr>
        <p:spPr bwMode="auto">
          <a:xfrm>
            <a:off x="3428981" y="2595417"/>
            <a:ext cx="594120" cy="50940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Data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E7BB5F8A-DC44-D741-B987-EA53EA1B4BDD}"/>
              </a:ext>
            </a:extLst>
          </p:cNvPr>
          <p:cNvSpPr/>
          <p:nvPr/>
        </p:nvSpPr>
        <p:spPr bwMode="auto">
          <a:xfrm>
            <a:off x="3428981" y="3104045"/>
            <a:ext cx="594120" cy="32495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Sign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0AAE080F-7EE1-E94D-8CD8-FD8AAEEC3918}"/>
              </a:ext>
            </a:extLst>
          </p:cNvPr>
          <p:cNvSpPr/>
          <p:nvPr/>
        </p:nvSpPr>
        <p:spPr bwMode="auto">
          <a:xfrm>
            <a:off x="2821858" y="3529781"/>
            <a:ext cx="757084" cy="236045"/>
          </a:xfrm>
          <a:custGeom>
            <a:avLst/>
            <a:gdLst>
              <a:gd name="connsiteX0" fmla="*/ 0 w 757084"/>
              <a:gd name="connsiteY0" fmla="*/ 19664 h 236045"/>
              <a:gd name="connsiteX1" fmla="*/ 403123 w 757084"/>
              <a:gd name="connsiteY1" fmla="*/ 235974 h 236045"/>
              <a:gd name="connsiteX2" fmla="*/ 757084 w 757084"/>
              <a:gd name="connsiteY2" fmla="*/ 0 h 236045"/>
              <a:gd name="connsiteX3" fmla="*/ 757084 w 757084"/>
              <a:gd name="connsiteY3" fmla="*/ 0 h 23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7084" h="236045">
                <a:moveTo>
                  <a:pt x="0" y="19664"/>
                </a:moveTo>
                <a:cubicBezTo>
                  <a:pt x="138471" y="129457"/>
                  <a:pt x="276942" y="239251"/>
                  <a:pt x="403123" y="235974"/>
                </a:cubicBezTo>
                <a:cubicBezTo>
                  <a:pt x="529304" y="232697"/>
                  <a:pt x="757084" y="0"/>
                  <a:pt x="757084" y="0"/>
                </a:cubicBezTo>
                <a:lnTo>
                  <a:pt x="757084" y="0"/>
                </a:lnTo>
              </a:path>
            </a:pathLst>
          </a:custGeom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31F161F6-FE67-B144-9FAC-175D60610BC7}"/>
              </a:ext>
            </a:extLst>
          </p:cNvPr>
          <p:cNvSpPr/>
          <p:nvPr/>
        </p:nvSpPr>
        <p:spPr bwMode="auto">
          <a:xfrm>
            <a:off x="7250337" y="3137741"/>
            <a:ext cx="594120" cy="50940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Data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6FC62601-46FB-5C4E-92E1-F7FBA1727EC5}"/>
              </a:ext>
            </a:extLst>
          </p:cNvPr>
          <p:cNvSpPr/>
          <p:nvPr/>
        </p:nvSpPr>
        <p:spPr bwMode="auto">
          <a:xfrm>
            <a:off x="7250337" y="3646369"/>
            <a:ext cx="594120" cy="32495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Sign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ED7F4CFE-ED6E-0F47-B27F-B17FB57409CD}"/>
              </a:ext>
            </a:extLst>
          </p:cNvPr>
          <p:cNvSpPr/>
          <p:nvPr/>
        </p:nvSpPr>
        <p:spPr bwMode="auto">
          <a:xfrm>
            <a:off x="7924800" y="2595716"/>
            <a:ext cx="379641" cy="1170039"/>
          </a:xfrm>
          <a:custGeom>
            <a:avLst/>
            <a:gdLst>
              <a:gd name="connsiteX0" fmla="*/ 324465 w 379641"/>
              <a:gd name="connsiteY0" fmla="*/ 0 h 1170039"/>
              <a:gd name="connsiteX1" fmla="*/ 353961 w 379641"/>
              <a:gd name="connsiteY1" fmla="*/ 707923 h 1170039"/>
              <a:gd name="connsiteX2" fmla="*/ 0 w 379641"/>
              <a:gd name="connsiteY2" fmla="*/ 1170039 h 1170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9641" h="1170039">
                <a:moveTo>
                  <a:pt x="324465" y="0"/>
                </a:moveTo>
                <a:cubicBezTo>
                  <a:pt x="366251" y="256458"/>
                  <a:pt x="408038" y="512917"/>
                  <a:pt x="353961" y="707923"/>
                </a:cubicBezTo>
                <a:cubicBezTo>
                  <a:pt x="299884" y="902929"/>
                  <a:pt x="149942" y="1036484"/>
                  <a:pt x="0" y="1170039"/>
                </a:cubicBezTo>
              </a:path>
            </a:pathLst>
          </a:custGeom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771D5C0-B120-224C-9490-389F5277B801}"/>
              </a:ext>
            </a:extLst>
          </p:cNvPr>
          <p:cNvSpPr txBox="1"/>
          <p:nvPr/>
        </p:nvSpPr>
        <p:spPr>
          <a:xfrm>
            <a:off x="2896470" y="372103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Sign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1AF5D8DD-82D0-4E4D-B385-530B5419DF29}"/>
              </a:ext>
            </a:extLst>
          </p:cNvPr>
          <p:cNvSpPr txBox="1"/>
          <p:nvPr/>
        </p:nvSpPr>
        <p:spPr>
          <a:xfrm>
            <a:off x="8288822" y="3036713"/>
            <a:ext cx="761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Verify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818C0CE-75E1-004D-BB4A-8FB5BEFE5BA4}"/>
              </a:ext>
            </a:extLst>
          </p:cNvPr>
          <p:cNvSpPr txBox="1"/>
          <p:nvPr/>
        </p:nvSpPr>
        <p:spPr>
          <a:xfrm>
            <a:off x="1331460" y="3081856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Private Key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920D8AFF-946E-384F-B161-994D8425E650}"/>
              </a:ext>
            </a:extLst>
          </p:cNvPr>
          <p:cNvSpPr txBox="1"/>
          <p:nvPr/>
        </p:nvSpPr>
        <p:spPr>
          <a:xfrm>
            <a:off x="4766884" y="3172220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Public Key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713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1D9DF0-65C9-4A42-97B9-740F6E182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Public Key Infrastructure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A0DB61A-5C89-124E-A9DB-0698F8A57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4516075"/>
            <a:ext cx="10361084" cy="196284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sz="2000" dirty="0"/>
              <a:t>CA(Certification Authority) has a “</a:t>
            </a:r>
            <a:r>
              <a:rPr kumimoji="1" lang="en-US" altLang="ja-JP" sz="2000" dirty="0">
                <a:solidFill>
                  <a:schemeClr val="accent3"/>
                </a:solidFill>
              </a:rPr>
              <a:t>private key</a:t>
            </a:r>
            <a:r>
              <a:rPr kumimoji="1" lang="en-US" altLang="ja-JP" sz="2000" dirty="0"/>
              <a:t>” and “</a:t>
            </a:r>
            <a:r>
              <a:rPr kumimoji="1" lang="en-US" altLang="ja-JP" sz="2000" dirty="0">
                <a:solidFill>
                  <a:schemeClr val="accent3"/>
                </a:solidFill>
              </a:rPr>
              <a:t>public key</a:t>
            </a:r>
            <a:r>
              <a:rPr kumimoji="1" lang="en-US" altLang="ja-JP" sz="2000" dirty="0"/>
              <a:t>” pair.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/>
              <a:t>The </a:t>
            </a:r>
            <a:r>
              <a:rPr lang="en-US" altLang="ja-JP" sz="2000" dirty="0">
                <a:solidFill>
                  <a:schemeClr val="accent3"/>
                </a:solidFill>
              </a:rPr>
              <a:t>CA’s</a:t>
            </a:r>
            <a:r>
              <a:rPr lang="en-US" altLang="ja-JP" sz="2000" dirty="0"/>
              <a:t> </a:t>
            </a:r>
            <a:r>
              <a:rPr lang="en-US" altLang="ja-JP" sz="2000" dirty="0">
                <a:solidFill>
                  <a:schemeClr val="accent3"/>
                </a:solidFill>
              </a:rPr>
              <a:t>public key</a:t>
            </a:r>
            <a:r>
              <a:rPr lang="en-US" altLang="ja-JP" sz="2000" dirty="0"/>
              <a:t> is pre-installed in STAs. (e.g. included in application software)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/>
              <a:t>The </a:t>
            </a:r>
            <a:r>
              <a:rPr lang="en-US" altLang="ja-JP" sz="2000" dirty="0">
                <a:solidFill>
                  <a:schemeClr val="accent2"/>
                </a:solidFill>
              </a:rPr>
              <a:t>AP’s</a:t>
            </a:r>
            <a:r>
              <a:rPr lang="en-US" altLang="ja-JP" sz="2000" dirty="0"/>
              <a:t> </a:t>
            </a:r>
            <a:r>
              <a:rPr lang="en-US" altLang="ja-JP" sz="2000" dirty="0">
                <a:solidFill>
                  <a:schemeClr val="accent2"/>
                </a:solidFill>
              </a:rPr>
              <a:t>public key</a:t>
            </a:r>
            <a:r>
              <a:rPr lang="en-US" altLang="ja-JP" sz="2000" dirty="0"/>
              <a:t> is signed by the </a:t>
            </a:r>
            <a:r>
              <a:rPr lang="en-US" altLang="ja-JP" sz="2000" dirty="0">
                <a:solidFill>
                  <a:schemeClr val="accent3"/>
                </a:solidFill>
              </a:rPr>
              <a:t>CA’s</a:t>
            </a:r>
            <a:r>
              <a:rPr lang="en-US" altLang="ja-JP" sz="2000" dirty="0"/>
              <a:t> </a:t>
            </a:r>
            <a:r>
              <a:rPr lang="en-US" altLang="ja-JP" sz="2000" dirty="0">
                <a:solidFill>
                  <a:schemeClr val="accent3"/>
                </a:solidFill>
              </a:rPr>
              <a:t>private key</a:t>
            </a:r>
            <a:r>
              <a:rPr lang="en-US" altLang="ja-JP" sz="20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/>
              <a:t>The AP distributes its </a:t>
            </a:r>
            <a:r>
              <a:rPr lang="en-US" altLang="ja-JP" sz="2000" dirty="0">
                <a:solidFill>
                  <a:schemeClr val="accent2"/>
                </a:solidFill>
              </a:rPr>
              <a:t>public key</a:t>
            </a:r>
            <a:r>
              <a:rPr lang="en-US" altLang="ja-JP" sz="2000" dirty="0"/>
              <a:t> with </a:t>
            </a:r>
            <a:r>
              <a:rPr lang="en-US" altLang="ja-JP" sz="2000" dirty="0">
                <a:solidFill>
                  <a:schemeClr val="accent3"/>
                </a:solidFill>
              </a:rPr>
              <a:t>signature</a:t>
            </a:r>
            <a:r>
              <a:rPr lang="en-US" altLang="ja-JP" sz="2000" dirty="0"/>
              <a:t> to STAs.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/>
              <a:t>STAs verify the </a:t>
            </a:r>
            <a:r>
              <a:rPr lang="en-US" altLang="ja-JP" sz="2000" dirty="0">
                <a:solidFill>
                  <a:schemeClr val="accent3"/>
                </a:solidFill>
              </a:rPr>
              <a:t>signature</a:t>
            </a:r>
            <a:r>
              <a:rPr lang="en-US" altLang="ja-JP" sz="2000" dirty="0"/>
              <a:t> of the </a:t>
            </a:r>
            <a:r>
              <a:rPr lang="en-US" altLang="ja-JP" sz="2000" dirty="0">
                <a:solidFill>
                  <a:schemeClr val="accent2"/>
                </a:solidFill>
              </a:rPr>
              <a:t>AP’s public key</a:t>
            </a:r>
            <a:r>
              <a:rPr lang="en-US" altLang="ja-JP" sz="2000" dirty="0"/>
              <a:t> by the </a:t>
            </a:r>
            <a:r>
              <a:rPr lang="en-US" altLang="ja-JP" sz="2000" dirty="0">
                <a:solidFill>
                  <a:schemeClr val="accent3"/>
                </a:solidFill>
              </a:rPr>
              <a:t>CA’s public key</a:t>
            </a:r>
            <a:r>
              <a:rPr lang="en-US" altLang="ja-JP" sz="2000" dirty="0"/>
              <a:t>.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B1B3AED-03B5-7D47-9D01-EFA93A3CD7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3D2A965-1191-6348-A1A6-4026EF84359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75BB1910-8E0E-864E-BEDE-11FB82F2451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May 2019</a:t>
            </a:r>
            <a:endParaRPr lang="en-GB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DC4D3AF-E97A-284C-AC64-1E8BB9A61B37}"/>
              </a:ext>
            </a:extLst>
          </p:cNvPr>
          <p:cNvSpPr txBox="1"/>
          <p:nvPr/>
        </p:nvSpPr>
        <p:spPr>
          <a:xfrm>
            <a:off x="4340137" y="2706043"/>
            <a:ext cx="579005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AP</a:t>
            </a:r>
            <a:endParaRPr kumimoji="1" lang="ja-JP" altLang="en-US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B874D48F-E0A8-1847-BE40-080F8E3A9E8C}"/>
              </a:ext>
            </a:extLst>
          </p:cNvPr>
          <p:cNvCxnSpPr>
            <a:cxnSpLocks/>
          </p:cNvCxnSpPr>
          <p:nvPr/>
        </p:nvCxnSpPr>
        <p:spPr bwMode="auto">
          <a:xfrm flipV="1">
            <a:off x="4941663" y="2914662"/>
            <a:ext cx="3240360" cy="14809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884F3D7-1699-6E4C-B12A-DC53D623ED06}"/>
              </a:ext>
            </a:extLst>
          </p:cNvPr>
          <p:cNvSpPr txBox="1"/>
          <p:nvPr/>
        </p:nvSpPr>
        <p:spPr>
          <a:xfrm>
            <a:off x="8226002" y="214563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E38BF68-5B9E-9D42-9B70-7270F7D2D0CD}"/>
              </a:ext>
            </a:extLst>
          </p:cNvPr>
          <p:cNvSpPr txBox="1"/>
          <p:nvPr/>
        </p:nvSpPr>
        <p:spPr>
          <a:xfrm>
            <a:off x="8378402" y="229803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F5C43FB-2135-1E43-9A14-80EE9BF6325D}"/>
              </a:ext>
            </a:extLst>
          </p:cNvPr>
          <p:cNvSpPr txBox="1"/>
          <p:nvPr/>
        </p:nvSpPr>
        <p:spPr>
          <a:xfrm>
            <a:off x="8530802" y="245043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FC5BA1B-21AB-4E4F-B3FC-8B425E83592B}"/>
              </a:ext>
            </a:extLst>
          </p:cNvPr>
          <p:cNvSpPr txBox="1"/>
          <p:nvPr/>
        </p:nvSpPr>
        <p:spPr>
          <a:xfrm>
            <a:off x="8683202" y="260283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354AADA-DF1A-0447-9CB8-DB533FB60149}"/>
              </a:ext>
            </a:extLst>
          </p:cNvPr>
          <p:cNvSpPr txBox="1"/>
          <p:nvPr/>
        </p:nvSpPr>
        <p:spPr>
          <a:xfrm>
            <a:off x="8835602" y="275523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1E4997D-E9C4-AA4F-93B9-D082338ED3B5}"/>
              </a:ext>
            </a:extLst>
          </p:cNvPr>
          <p:cNvSpPr txBox="1"/>
          <p:nvPr/>
        </p:nvSpPr>
        <p:spPr>
          <a:xfrm>
            <a:off x="8988002" y="290763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96BD2838-F67A-D949-9A25-DBF11328015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847036" y="2060607"/>
            <a:ext cx="631522" cy="631522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753D6913-5500-F142-AFD0-943FC8F199D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47543" y="3343069"/>
            <a:ext cx="594120" cy="59412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B2CAF812-DE06-6F42-97B0-32EC2D8A04F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27497" y="3014167"/>
            <a:ext cx="631522" cy="631522"/>
          </a:xfrm>
          <a:prstGeom prst="rect">
            <a:avLst/>
          </a:prstGeom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FAB13488-C0DC-DC44-9661-415A332C97BA}"/>
              </a:ext>
            </a:extLst>
          </p:cNvPr>
          <p:cNvSpPr/>
          <p:nvPr/>
        </p:nvSpPr>
        <p:spPr bwMode="auto">
          <a:xfrm>
            <a:off x="5298980" y="3014167"/>
            <a:ext cx="594120" cy="50940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Data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283F7CD5-EAC3-AE4F-A9BD-279EA7CC7758}"/>
              </a:ext>
            </a:extLst>
          </p:cNvPr>
          <p:cNvSpPr/>
          <p:nvPr/>
        </p:nvSpPr>
        <p:spPr bwMode="auto">
          <a:xfrm>
            <a:off x="5298980" y="3522795"/>
            <a:ext cx="594120" cy="32495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Sign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FB289A6A-DFE9-0844-BD6C-E31D61518E6D}"/>
              </a:ext>
            </a:extLst>
          </p:cNvPr>
          <p:cNvSpPr/>
          <p:nvPr/>
        </p:nvSpPr>
        <p:spPr bwMode="auto">
          <a:xfrm>
            <a:off x="4691857" y="3948531"/>
            <a:ext cx="757084" cy="236045"/>
          </a:xfrm>
          <a:custGeom>
            <a:avLst/>
            <a:gdLst>
              <a:gd name="connsiteX0" fmla="*/ 0 w 757084"/>
              <a:gd name="connsiteY0" fmla="*/ 19664 h 236045"/>
              <a:gd name="connsiteX1" fmla="*/ 403123 w 757084"/>
              <a:gd name="connsiteY1" fmla="*/ 235974 h 236045"/>
              <a:gd name="connsiteX2" fmla="*/ 757084 w 757084"/>
              <a:gd name="connsiteY2" fmla="*/ 0 h 236045"/>
              <a:gd name="connsiteX3" fmla="*/ 757084 w 757084"/>
              <a:gd name="connsiteY3" fmla="*/ 0 h 23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7084" h="236045">
                <a:moveTo>
                  <a:pt x="0" y="19664"/>
                </a:moveTo>
                <a:cubicBezTo>
                  <a:pt x="138471" y="129457"/>
                  <a:pt x="276942" y="239251"/>
                  <a:pt x="403123" y="235974"/>
                </a:cubicBezTo>
                <a:cubicBezTo>
                  <a:pt x="529304" y="232697"/>
                  <a:pt x="757084" y="0"/>
                  <a:pt x="757084" y="0"/>
                </a:cubicBezTo>
                <a:lnTo>
                  <a:pt x="757084" y="0"/>
                </a:lnTo>
              </a:path>
            </a:pathLst>
          </a:custGeom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F54E0722-C5E9-A547-A344-9862F8657611}"/>
              </a:ext>
            </a:extLst>
          </p:cNvPr>
          <p:cNvSpPr/>
          <p:nvPr/>
        </p:nvSpPr>
        <p:spPr bwMode="auto">
          <a:xfrm>
            <a:off x="9120336" y="3556491"/>
            <a:ext cx="594120" cy="50940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Data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E535237A-360A-5843-A7D4-FE0E7E5261DB}"/>
              </a:ext>
            </a:extLst>
          </p:cNvPr>
          <p:cNvSpPr/>
          <p:nvPr/>
        </p:nvSpPr>
        <p:spPr bwMode="auto">
          <a:xfrm>
            <a:off x="9120336" y="4065119"/>
            <a:ext cx="594120" cy="32495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Sign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FF69436E-DEDD-5E4F-8C46-871BC18A5492}"/>
              </a:ext>
            </a:extLst>
          </p:cNvPr>
          <p:cNvSpPr/>
          <p:nvPr/>
        </p:nvSpPr>
        <p:spPr bwMode="auto">
          <a:xfrm>
            <a:off x="9794799" y="2522854"/>
            <a:ext cx="760856" cy="1661651"/>
          </a:xfrm>
          <a:custGeom>
            <a:avLst/>
            <a:gdLst>
              <a:gd name="connsiteX0" fmla="*/ 324465 w 379641"/>
              <a:gd name="connsiteY0" fmla="*/ 0 h 1170039"/>
              <a:gd name="connsiteX1" fmla="*/ 353961 w 379641"/>
              <a:gd name="connsiteY1" fmla="*/ 707923 h 1170039"/>
              <a:gd name="connsiteX2" fmla="*/ 0 w 379641"/>
              <a:gd name="connsiteY2" fmla="*/ 1170039 h 1170039"/>
              <a:gd name="connsiteX0" fmla="*/ 737420 w 741351"/>
              <a:gd name="connsiteY0" fmla="*/ 0 h 1799303"/>
              <a:gd name="connsiteX1" fmla="*/ 353961 w 741351"/>
              <a:gd name="connsiteY1" fmla="*/ 1337187 h 1799303"/>
              <a:gd name="connsiteX2" fmla="*/ 0 w 741351"/>
              <a:gd name="connsiteY2" fmla="*/ 1799303 h 1799303"/>
              <a:gd name="connsiteX0" fmla="*/ 737420 w 755751"/>
              <a:gd name="connsiteY0" fmla="*/ 0 h 1799303"/>
              <a:gd name="connsiteX1" fmla="*/ 629264 w 755751"/>
              <a:gd name="connsiteY1" fmla="*/ 1347019 h 1799303"/>
              <a:gd name="connsiteX2" fmla="*/ 0 w 755751"/>
              <a:gd name="connsiteY2" fmla="*/ 1799303 h 1799303"/>
              <a:gd name="connsiteX0" fmla="*/ 737420 w 742988"/>
              <a:gd name="connsiteY0" fmla="*/ 0 h 1799303"/>
              <a:gd name="connsiteX1" fmla="*/ 629264 w 742988"/>
              <a:gd name="connsiteY1" fmla="*/ 1347019 h 1799303"/>
              <a:gd name="connsiteX2" fmla="*/ 0 w 742988"/>
              <a:gd name="connsiteY2" fmla="*/ 1799303 h 1799303"/>
              <a:gd name="connsiteX0" fmla="*/ 639097 w 682425"/>
              <a:gd name="connsiteY0" fmla="*/ 0 h 1661651"/>
              <a:gd name="connsiteX1" fmla="*/ 629264 w 682425"/>
              <a:gd name="connsiteY1" fmla="*/ 1209367 h 1661651"/>
              <a:gd name="connsiteX2" fmla="*/ 0 w 682425"/>
              <a:gd name="connsiteY2" fmla="*/ 1661651 h 1661651"/>
              <a:gd name="connsiteX0" fmla="*/ 639097 w 760856"/>
              <a:gd name="connsiteY0" fmla="*/ 0 h 1661651"/>
              <a:gd name="connsiteX1" fmla="*/ 629264 w 760856"/>
              <a:gd name="connsiteY1" fmla="*/ 1209367 h 1661651"/>
              <a:gd name="connsiteX2" fmla="*/ 0 w 760856"/>
              <a:gd name="connsiteY2" fmla="*/ 1661651 h 166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0856" h="1661651">
                <a:moveTo>
                  <a:pt x="639097" y="0"/>
                </a:moveTo>
                <a:cubicBezTo>
                  <a:pt x="857863" y="148302"/>
                  <a:pt x="735780" y="932425"/>
                  <a:pt x="629264" y="1209367"/>
                </a:cubicBezTo>
                <a:cubicBezTo>
                  <a:pt x="522748" y="1486309"/>
                  <a:pt x="149942" y="1528096"/>
                  <a:pt x="0" y="1661651"/>
                </a:cubicBezTo>
              </a:path>
            </a:pathLst>
          </a:custGeom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A860BF8-3DD1-E64D-B480-80DAA615529A}"/>
              </a:ext>
            </a:extLst>
          </p:cNvPr>
          <p:cNvSpPr txBox="1"/>
          <p:nvPr/>
        </p:nvSpPr>
        <p:spPr>
          <a:xfrm>
            <a:off x="4766469" y="413978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Sign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8F146BD-E9E5-6445-BA9A-641413CF8610}"/>
              </a:ext>
            </a:extLst>
          </p:cNvPr>
          <p:cNvSpPr txBox="1"/>
          <p:nvPr/>
        </p:nvSpPr>
        <p:spPr>
          <a:xfrm>
            <a:off x="10423595" y="3633244"/>
            <a:ext cx="761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Verify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7B606AF-BFCD-2D43-9A61-C943B0AAD606}"/>
              </a:ext>
            </a:extLst>
          </p:cNvPr>
          <p:cNvSpPr txBox="1"/>
          <p:nvPr/>
        </p:nvSpPr>
        <p:spPr>
          <a:xfrm>
            <a:off x="2063552" y="1577937"/>
            <a:ext cx="612668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CA</a:t>
            </a:r>
            <a:endParaRPr kumimoji="1" lang="ja-JP" altLang="en-US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E49AEE25-CFCC-4D42-A9CA-FC285CD8FA7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16485" y="1484682"/>
            <a:ext cx="631522" cy="631522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37E4439F-3279-374D-88DB-48E584F86CA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13220" y="2604920"/>
            <a:ext cx="631522" cy="631522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4CE6D007-43B4-034C-A41B-5E631BE07D9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095959" y="2107056"/>
            <a:ext cx="594120" cy="594120"/>
          </a:xfrm>
          <a:prstGeom prst="rect">
            <a:avLst/>
          </a:prstGeom>
        </p:spPr>
      </p:pic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1917A72D-F2DB-A64D-9681-DAC69A611035}"/>
              </a:ext>
            </a:extLst>
          </p:cNvPr>
          <p:cNvCxnSpPr>
            <a:cxnSpLocks/>
          </p:cNvCxnSpPr>
          <p:nvPr/>
        </p:nvCxnSpPr>
        <p:spPr bwMode="auto">
          <a:xfrm flipV="1">
            <a:off x="2691949" y="1787448"/>
            <a:ext cx="5686453" cy="25990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accent3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210F4F1-2124-BF46-98A4-F7DEAB8F220D}"/>
              </a:ext>
            </a:extLst>
          </p:cNvPr>
          <p:cNvSpPr txBox="1"/>
          <p:nvPr/>
        </p:nvSpPr>
        <p:spPr>
          <a:xfrm>
            <a:off x="5173894" y="1783003"/>
            <a:ext cx="1324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Trusted way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BFDE953E-0128-2C49-ACCD-A36FD30004C1}"/>
              </a:ext>
            </a:extLst>
          </p:cNvPr>
          <p:cNvCxnSpPr>
            <a:cxnSpLocks/>
            <a:endCxn id="7" idx="1"/>
          </p:cNvCxnSpPr>
          <p:nvPr/>
        </p:nvCxnSpPr>
        <p:spPr bwMode="auto">
          <a:xfrm>
            <a:off x="2690079" y="2027645"/>
            <a:ext cx="1650058" cy="909231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9A54CB68-AFD9-DB4E-B701-9A224234BD5E}"/>
              </a:ext>
            </a:extLst>
          </p:cNvPr>
          <p:cNvSpPr/>
          <p:nvPr/>
        </p:nvSpPr>
        <p:spPr bwMode="auto">
          <a:xfrm>
            <a:off x="3065132" y="3204743"/>
            <a:ext cx="594120" cy="32495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Sign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AA4C5F97-A041-164C-A0C0-1B317E6B6B12}"/>
              </a:ext>
            </a:extLst>
          </p:cNvPr>
          <p:cNvSpPr/>
          <p:nvPr/>
        </p:nvSpPr>
        <p:spPr bwMode="auto">
          <a:xfrm>
            <a:off x="2408903" y="2802194"/>
            <a:ext cx="619432" cy="619432"/>
          </a:xfrm>
          <a:custGeom>
            <a:avLst/>
            <a:gdLst>
              <a:gd name="connsiteX0" fmla="*/ 0 w 619432"/>
              <a:gd name="connsiteY0" fmla="*/ 0 h 619432"/>
              <a:gd name="connsiteX1" fmla="*/ 137652 w 619432"/>
              <a:gd name="connsiteY1" fmla="*/ 481780 h 619432"/>
              <a:gd name="connsiteX2" fmla="*/ 619432 w 619432"/>
              <a:gd name="connsiteY2" fmla="*/ 619432 h 61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9432" h="619432">
                <a:moveTo>
                  <a:pt x="0" y="0"/>
                </a:moveTo>
                <a:cubicBezTo>
                  <a:pt x="17206" y="189270"/>
                  <a:pt x="34413" y="378541"/>
                  <a:pt x="137652" y="481780"/>
                </a:cubicBezTo>
                <a:cubicBezTo>
                  <a:pt x="240891" y="585019"/>
                  <a:pt x="430161" y="602225"/>
                  <a:pt x="619432" y="619432"/>
                </a:cubicBezTo>
              </a:path>
            </a:pathLst>
          </a:custGeom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F8F6817F-2A04-5944-A8C2-36F975D82E47}"/>
              </a:ext>
            </a:extLst>
          </p:cNvPr>
          <p:cNvSpPr txBox="1"/>
          <p:nvPr/>
        </p:nvSpPr>
        <p:spPr>
          <a:xfrm>
            <a:off x="2104973" y="3219959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Sign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202B48B9-C4CE-F141-A968-85141606ACAD}"/>
              </a:ext>
            </a:extLst>
          </p:cNvPr>
          <p:cNvSpPr/>
          <p:nvPr/>
        </p:nvSpPr>
        <p:spPr bwMode="auto">
          <a:xfrm>
            <a:off x="6864899" y="3648716"/>
            <a:ext cx="594120" cy="32495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Sign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2F86545E-F825-4044-8979-51FDFCDE2516}"/>
              </a:ext>
            </a:extLst>
          </p:cNvPr>
          <p:cNvSpPr/>
          <p:nvPr/>
        </p:nvSpPr>
        <p:spPr bwMode="auto">
          <a:xfrm>
            <a:off x="9829475" y="2661489"/>
            <a:ext cx="594120" cy="32495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Sign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71161330-889F-064C-8994-34D731DA35FD}"/>
              </a:ext>
            </a:extLst>
          </p:cNvPr>
          <p:cNvCxnSpPr>
            <a:stCxn id="27" idx="3"/>
          </p:cNvCxnSpPr>
          <p:nvPr/>
        </p:nvCxnSpPr>
        <p:spPr bwMode="auto">
          <a:xfrm>
            <a:off x="8948007" y="1800443"/>
            <a:ext cx="781929" cy="80238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50CDFBC6-BB72-A34E-ACC2-57020FC5676A}"/>
              </a:ext>
            </a:extLst>
          </p:cNvPr>
          <p:cNvSpPr txBox="1"/>
          <p:nvPr/>
        </p:nvSpPr>
        <p:spPr>
          <a:xfrm>
            <a:off x="9126421" y="1760235"/>
            <a:ext cx="761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Verify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1BCC148C-8D96-8A40-8C7E-BADBD6F82308}"/>
              </a:ext>
            </a:extLst>
          </p:cNvPr>
          <p:cNvSpPr/>
          <p:nvPr/>
        </p:nvSpPr>
        <p:spPr bwMode="auto">
          <a:xfrm>
            <a:off x="3028335" y="2573302"/>
            <a:ext cx="716407" cy="1041972"/>
          </a:xfrm>
          <a:prstGeom prst="rect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9E76241B-A5C0-7244-BF3E-90B1178F3D38}"/>
              </a:ext>
            </a:extLst>
          </p:cNvPr>
          <p:cNvSpPr/>
          <p:nvPr/>
        </p:nvSpPr>
        <p:spPr bwMode="auto">
          <a:xfrm>
            <a:off x="6825524" y="3020424"/>
            <a:ext cx="716407" cy="1041972"/>
          </a:xfrm>
          <a:prstGeom prst="rect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5DCB7D8D-2E0B-354E-AACF-46A1F6D3A61E}"/>
              </a:ext>
            </a:extLst>
          </p:cNvPr>
          <p:cNvSpPr/>
          <p:nvPr/>
        </p:nvSpPr>
        <p:spPr bwMode="auto">
          <a:xfrm>
            <a:off x="9778965" y="2047465"/>
            <a:ext cx="716407" cy="1041972"/>
          </a:xfrm>
          <a:prstGeom prst="rect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7642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CB0617-D93A-0C4C-84BB-5EB5955C7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Performance of Digital Signature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92E383C-B84D-8347-AC7A-985D39B1F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616" y="5324635"/>
            <a:ext cx="10361084" cy="1065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sz="1800" dirty="0"/>
              <a:t>Digital signature needs high computational cost.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kumimoji="1" lang="en-US" altLang="ja-JP" sz="1800" dirty="0"/>
              <a:t>It </a:t>
            </a:r>
            <a:r>
              <a:rPr lang="en-US" altLang="ja-JP" sz="1800" dirty="0"/>
              <a:t>takes more than 2 </a:t>
            </a:r>
            <a:r>
              <a:rPr lang="en-US" altLang="ja-JP" sz="1800" dirty="0" err="1"/>
              <a:t>msec</a:t>
            </a:r>
            <a:r>
              <a:rPr lang="en-US" altLang="ja-JP" sz="1800" dirty="0"/>
              <a:t> to verify each frame on low-end devices.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800" dirty="0"/>
              <a:t>Other low-weight algorithm should be combined with digital signature.</a:t>
            </a:r>
            <a:endParaRPr kumimoji="1" lang="ja-JP" altLang="en-US" sz="180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02C0B3F-68DA-1A45-B8EC-1B472C5AA5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04996C1-35B4-3E42-9C0E-6ABC4937F5D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D4C7BA21-C662-7A42-B6D1-82AC660F658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May 2019</a:t>
            </a:r>
            <a:endParaRPr lang="en-GB" dirty="0"/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D32FF948-7240-F645-AA5D-F20C22B5A4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666029"/>
              </p:ext>
            </p:extLst>
          </p:nvPr>
        </p:nvGraphicFramePr>
        <p:xfrm>
          <a:off x="986438" y="1595640"/>
          <a:ext cx="7779560" cy="36667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271905">
                  <a:extLst>
                    <a:ext uri="{9D8B030D-6E8A-4147-A177-3AD203B41FA5}">
                      <a16:colId xmlns:a16="http://schemas.microsoft.com/office/drawing/2014/main" val="303922629"/>
                    </a:ext>
                  </a:extLst>
                </a:gridCol>
                <a:gridCol w="733367">
                  <a:extLst>
                    <a:ext uri="{9D8B030D-6E8A-4147-A177-3AD203B41FA5}">
                      <a16:colId xmlns:a16="http://schemas.microsoft.com/office/drawing/2014/main" val="4104751127"/>
                    </a:ext>
                  </a:extLst>
                </a:gridCol>
                <a:gridCol w="795713">
                  <a:extLst>
                    <a:ext uri="{9D8B030D-6E8A-4147-A177-3AD203B41FA5}">
                      <a16:colId xmlns:a16="http://schemas.microsoft.com/office/drawing/2014/main" val="4154654611"/>
                    </a:ext>
                  </a:extLst>
                </a:gridCol>
                <a:gridCol w="791139">
                  <a:extLst>
                    <a:ext uri="{9D8B030D-6E8A-4147-A177-3AD203B41FA5}">
                      <a16:colId xmlns:a16="http://schemas.microsoft.com/office/drawing/2014/main" val="1869950457"/>
                    </a:ext>
                  </a:extLst>
                </a:gridCol>
                <a:gridCol w="791139">
                  <a:extLst>
                    <a:ext uri="{9D8B030D-6E8A-4147-A177-3AD203B41FA5}">
                      <a16:colId xmlns:a16="http://schemas.microsoft.com/office/drawing/2014/main" val="1211771459"/>
                    </a:ext>
                  </a:extLst>
                </a:gridCol>
                <a:gridCol w="824605">
                  <a:extLst>
                    <a:ext uri="{9D8B030D-6E8A-4147-A177-3AD203B41FA5}">
                      <a16:colId xmlns:a16="http://schemas.microsoft.com/office/drawing/2014/main" val="1086545716"/>
                    </a:ext>
                  </a:extLst>
                </a:gridCol>
                <a:gridCol w="814012">
                  <a:extLst>
                    <a:ext uri="{9D8B030D-6E8A-4147-A177-3AD203B41FA5}">
                      <a16:colId xmlns:a16="http://schemas.microsoft.com/office/drawing/2014/main" val="1814002593"/>
                    </a:ext>
                  </a:extLst>
                </a:gridCol>
                <a:gridCol w="914180">
                  <a:extLst>
                    <a:ext uri="{9D8B030D-6E8A-4147-A177-3AD203B41FA5}">
                      <a16:colId xmlns:a16="http://schemas.microsoft.com/office/drawing/2014/main" val="2961447301"/>
                    </a:ext>
                  </a:extLst>
                </a:gridCol>
                <a:gridCol w="843500">
                  <a:extLst>
                    <a:ext uri="{9D8B030D-6E8A-4147-A177-3AD203B41FA5}">
                      <a16:colId xmlns:a16="http://schemas.microsoft.com/office/drawing/2014/main" val="2189264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Intel Core i7 3.1GHz</a:t>
                      </a:r>
                    </a:p>
                    <a:p>
                      <a:pPr algn="ct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Linux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Intel Core i5 3.2GHz</a:t>
                      </a:r>
                    </a:p>
                    <a:p>
                      <a:pPr algn="ctr"/>
                      <a:r>
                        <a:rPr kumimoji="1" lang="en-US" altLang="ja-JP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MacOS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AMD </a:t>
                      </a:r>
                      <a:r>
                        <a:rPr kumimoji="1" lang="en-US" altLang="ja-JP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Turion</a:t>
                      </a:r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II 2.2GHz</a:t>
                      </a:r>
                    </a:p>
                    <a:p>
                      <a:pPr algn="ct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FreeBSD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ARM Cortex-A7 1.1GHz</a:t>
                      </a:r>
                    </a:p>
                    <a:p>
                      <a:pPr algn="ct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Android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23795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Verify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Verify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Verify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Verify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686115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RSA 2048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2,651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2,502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72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6,580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188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94,073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2,460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402599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RSA 4096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14,514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214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13,267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201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40,000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643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627,607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7,553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246021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DSA L1024N160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225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426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206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390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599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1,098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7,274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13,942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943367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DSA L2048N224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874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1,694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809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1,584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2,360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4,874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34,655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68,362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755803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DSA L2048N256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873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1,695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799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1,548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2,436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4,702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39,672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77,262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141414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DSA L3072N256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1746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3,496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1,605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3,173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4,896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9,674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84,727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169,804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14642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ECDSA P256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33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87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138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247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5,027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14,792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9589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ECDSA P384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4,459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8,588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4,324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8,560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17,160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35,719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94,448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184,409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28094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ECDSA P521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8,321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16,538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8,147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16,479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35,759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49,511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190,014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360,304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3869571"/>
                  </a:ext>
                </a:extLst>
              </a:tr>
            </a:tbl>
          </a:graphicData>
        </a:graphic>
      </p:graphicFrame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88A4162-0CCC-5A42-80AB-1FB61F0113C2}"/>
              </a:ext>
            </a:extLst>
          </p:cNvPr>
          <p:cNvSpPr txBox="1"/>
          <p:nvPr/>
        </p:nvSpPr>
        <p:spPr>
          <a:xfrm>
            <a:off x="8819593" y="1619053"/>
            <a:ext cx="20890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usec</a:t>
            </a:r>
            <a:r>
              <a:rPr kumimoji="1" lang="en-US" altLang="ja-JP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1,500 byte  message</a:t>
            </a:r>
            <a:endParaRPr kumimoji="1" lang="ja-JP" altLang="en-US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316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ユーザー定義 6">
      <a:dk1>
        <a:srgbClr val="000000"/>
      </a:dk1>
      <a:lt1>
        <a:srgbClr val="FFFFFF"/>
      </a:lt1>
      <a:dk2>
        <a:srgbClr val="4C4C4C"/>
      </a:dk2>
      <a:lt2>
        <a:srgbClr val="808080"/>
      </a:lt2>
      <a:accent1>
        <a:srgbClr val="FF3B30"/>
      </a:accent1>
      <a:accent2>
        <a:srgbClr val="4CD964"/>
      </a:accent2>
      <a:accent3>
        <a:srgbClr val="0079FF"/>
      </a:accent3>
      <a:accent4>
        <a:srgbClr val="FF9500"/>
      </a:accent4>
      <a:accent5>
        <a:srgbClr val="5856D6"/>
      </a:accent5>
      <a:accent6>
        <a:srgbClr val="59C8FA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1622</TotalTime>
  <Words>1855</Words>
  <Application>Microsoft Macintosh PowerPoint</Application>
  <PresentationFormat>ワイド画面</PresentationFormat>
  <Paragraphs>523</Paragraphs>
  <Slides>28</Slides>
  <Notes>3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32" baseType="lpstr">
      <vt:lpstr>Arial</vt:lpstr>
      <vt:lpstr>Times New Roman</vt:lpstr>
      <vt:lpstr>Office テーマ</vt:lpstr>
      <vt:lpstr>文書</vt:lpstr>
      <vt:lpstr>eBCS Frame Authentication Proposal</vt:lpstr>
      <vt:lpstr>Abstract</vt:lpstr>
      <vt:lpstr>TGbc R3</vt:lpstr>
      <vt:lpstr>Architecture Assumption</vt:lpstr>
      <vt:lpstr>Problem in Current GTKSA</vt:lpstr>
      <vt:lpstr>Requirements for the algorithm</vt:lpstr>
      <vt:lpstr>Digital Signature (Public Key Algorithm)</vt:lpstr>
      <vt:lpstr>Public Key Infrastructure</vt:lpstr>
      <vt:lpstr>Performance of Digital Signature</vt:lpstr>
      <vt:lpstr>Timed Efficient Stream Loss-Tolerant Authentication (TESLA) </vt:lpstr>
      <vt:lpstr>Assumption for TESLA</vt:lpstr>
      <vt:lpstr>Generate One-way Key Chain</vt:lpstr>
      <vt:lpstr>Authenticator</vt:lpstr>
      <vt:lpstr>Authentication</vt:lpstr>
      <vt:lpstr>Problem on TESLA</vt:lpstr>
      <vt:lpstr>Combination of Digital Signature and TESLA</vt:lpstr>
      <vt:lpstr>Frame Sequence</vt:lpstr>
      <vt:lpstr>Key Disclosure and Authenticator Example</vt:lpstr>
      <vt:lpstr>Receiver Procedure (1)</vt:lpstr>
      <vt:lpstr>Receiver Procedure (2)</vt:lpstr>
      <vt:lpstr>Recovery from Missing Frames</vt:lpstr>
      <vt:lpstr>Dummy Data Frame</vt:lpstr>
      <vt:lpstr>Latency and Memory Requirements</vt:lpstr>
      <vt:lpstr>Allowable Time Difference</vt:lpstr>
      <vt:lpstr>Multiple eBCS APs Environment</vt:lpstr>
      <vt:lpstr>Option for Latency Sensitive Application</vt:lpstr>
      <vt:lpstr>References</vt:lpstr>
      <vt:lpstr>Comments &amp;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森岡仁志</dc:creator>
  <cp:lastModifiedBy>森岡仁志</cp:lastModifiedBy>
  <cp:revision>66</cp:revision>
  <cp:lastPrinted>1601-01-01T00:00:00Z</cp:lastPrinted>
  <dcterms:created xsi:type="dcterms:W3CDTF">2019-03-11T15:18:40Z</dcterms:created>
  <dcterms:modified xsi:type="dcterms:W3CDTF">2019-05-13T13:15:12Z</dcterms:modified>
</cp:coreProperties>
</file>