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01" r:id="rId2"/>
    <p:sldId id="598" r:id="rId3"/>
    <p:sldId id="606" r:id="rId4"/>
    <p:sldId id="590" r:id="rId5"/>
    <p:sldId id="591" r:id="rId6"/>
    <p:sldId id="592" r:id="rId7"/>
    <p:sldId id="599" r:id="rId8"/>
    <p:sldId id="601" r:id="rId9"/>
    <p:sldId id="600" r:id="rId10"/>
    <p:sldId id="607" r:id="rId11"/>
    <p:sldId id="594" r:id="rId12"/>
    <p:sldId id="602" r:id="rId13"/>
    <p:sldId id="603" r:id="rId14"/>
    <p:sldId id="604" r:id="rId15"/>
    <p:sldId id="597" r:id="rId16"/>
    <p:sldId id="605" r:id="rId17"/>
    <p:sldId id="548" r:id="rId18"/>
    <p:sldId id="608" r:id="rId1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973" autoAdjust="0"/>
    <p:restoredTop sz="95383" autoAdjust="0"/>
  </p:normalViewPr>
  <p:slideViewPr>
    <p:cSldViewPr>
      <p:cViewPr varScale="1">
        <p:scale>
          <a:sx n="88" d="100"/>
          <a:sy n="88" d="100"/>
        </p:scale>
        <p:origin x="7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35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600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490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30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4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1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64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48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02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88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406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93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75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55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802.11-19/0448r1</a:t>
            </a:r>
            <a:endParaRPr lang="en-US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Multi-AP Transmission Procedure  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2019-03-11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99537"/>
              </p:ext>
            </p:extLst>
          </p:nvPr>
        </p:nvGraphicFramePr>
        <p:xfrm>
          <a:off x="750498" y="3200400"/>
          <a:ext cx="7620000" cy="283226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Ryu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10225 Willow Creek Rd,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kiseon.ryu@lge.com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signal transmission options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355441"/>
              </p:ext>
            </p:extLst>
          </p:nvPr>
        </p:nvGraphicFramePr>
        <p:xfrm>
          <a:off x="495299" y="1905000"/>
          <a:ext cx="7962901" cy="335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1470"/>
                <a:gridCol w="2222205"/>
                <a:gridCol w="2129613"/>
                <a:gridCol w="2129613"/>
              </a:tblGrid>
              <a:tr h="60960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/>
                        <a:t>Option 1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/>
                        <a:t>Option 2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/>
                        <a:t>Option 3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/>
                        <a:t>Descriptions </a:t>
                      </a:r>
                      <a:endParaRPr lang="ko-KR" altLang="en-US" sz="14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400" dirty="0" smtClean="0"/>
                        <a:t>Reusing conventional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NDP</a:t>
                      </a:r>
                      <a:r>
                        <a:rPr lang="ko-KR" altLang="en-US" sz="1400" baseline="0" smtClean="0"/>
                        <a:t> </a:t>
                      </a:r>
                      <a:r>
                        <a:rPr lang="en-US" altLang="ko-KR" sz="1400" baseline="0" dirty="0" smtClean="0"/>
                        <a:t>per S-AP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400" baseline="0" dirty="0" smtClean="0"/>
                        <a:t>Transmitting each NDP consecutively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Reusing conventional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NDP with assigning different tones to each S-AP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Transmitting NDP at the same time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400" dirty="0" smtClean="0"/>
                        <a:t>Reusing conventional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NDP(Considering all S-APs as one AP)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Transmitting NDP at the same time</a:t>
                      </a:r>
                      <a:endParaRPr lang="ko-KR" altLang="en-US" sz="140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baseline="0" dirty="0" smtClean="0"/>
                        <a:t>Considerations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400" baseline="0" dirty="0" smtClean="0"/>
                        <a:t>Depending on the total number of participating S-APs, the time overhead increase gradually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400" dirty="0" smtClean="0"/>
                        <a:t>Depending on the coherent</a:t>
                      </a:r>
                      <a:r>
                        <a:rPr lang="en-US" altLang="ko-KR" sz="1400" baseline="0" dirty="0" smtClean="0"/>
                        <a:t> BW, the </a:t>
                      </a:r>
                      <a:r>
                        <a:rPr lang="en-US" altLang="ko-KR" sz="1400" dirty="0" smtClean="0"/>
                        <a:t>accuracy of channel estimation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is</a:t>
                      </a:r>
                      <a:r>
                        <a:rPr lang="en-US" altLang="ko-KR" sz="1400" baseline="0" dirty="0" smtClean="0"/>
                        <a:t> affected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400" dirty="0" smtClean="0"/>
                        <a:t>Stringent synchronization</a:t>
                      </a:r>
                      <a:endParaRPr lang="en-US" altLang="ko-KR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400" dirty="0" smtClean="0"/>
                        <a:t>Need</a:t>
                      </a:r>
                      <a:r>
                        <a:rPr lang="en-US" altLang="ko-KR" sz="1400" baseline="0" dirty="0" smtClean="0"/>
                        <a:t> fine residual </a:t>
                      </a:r>
                      <a:r>
                        <a:rPr lang="en-US" altLang="ko-KR" sz="1400" dirty="0" smtClean="0"/>
                        <a:t>CFO</a:t>
                      </a:r>
                      <a:r>
                        <a:rPr lang="en-US" altLang="ko-KR" sz="1400" baseline="0" dirty="0" smtClean="0"/>
                        <a:t> compensation </a:t>
                      </a:r>
                      <a:r>
                        <a:rPr lang="en-US" altLang="ko-KR" sz="1400" dirty="0" smtClean="0"/>
                        <a:t>in each S-AP before NDP</a:t>
                      </a:r>
                      <a:r>
                        <a:rPr lang="en-US" altLang="ko-KR" sz="1400" baseline="0" dirty="0" smtClean="0"/>
                        <a:t> transmission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400" dirty="0" smtClean="0"/>
                        <a:t>Stringent synchronization</a:t>
                      </a:r>
                      <a:endParaRPr lang="ko-KR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85800" y="5120640"/>
            <a:ext cx="7772400" cy="1356360"/>
          </a:xfrm>
        </p:spPr>
        <p:txBody>
          <a:bodyPr/>
          <a:lstStyle/>
          <a:p>
            <a:endParaRPr lang="en-US" altLang="ko-KR" sz="16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The reference signal transmission should be defined considering time overhead, complexity both on AP side and STA side and channel estimation accuracy.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97701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feedback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sounding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recipient STA should send a </a:t>
            </a:r>
            <a:r>
              <a:rPr lang="en-US" altLang="ko-KR" sz="1800" dirty="0" smtClean="0"/>
              <a:t>MAP reference feedback frame </a:t>
            </a:r>
            <a:r>
              <a:rPr lang="en-US" altLang="ko-KR" sz="1800" b="0" dirty="0"/>
              <a:t>to </a:t>
            </a:r>
            <a:r>
              <a:rPr lang="en-US" altLang="ko-KR" sz="1800" b="0" dirty="0" smtClean="0"/>
              <a:t>its</a:t>
            </a:r>
            <a:r>
              <a:rPr lang="en-US" altLang="ko-KR" sz="1800" b="0" dirty="0"/>
              <a:t> </a:t>
            </a:r>
            <a:r>
              <a:rPr lang="en-US" altLang="ko-KR" sz="1800" b="0" dirty="0" smtClean="0"/>
              <a:t>associated </a:t>
            </a:r>
            <a:r>
              <a:rPr lang="en-US" altLang="ko-KR" sz="1800" b="0" dirty="0"/>
              <a:t>S-AP in </a:t>
            </a:r>
            <a:r>
              <a:rPr lang="en-US" altLang="ko-KR" sz="1800" b="0" dirty="0" smtClean="0"/>
              <a:t>response to the MAP NDPA frames and the MAP NDP packets</a:t>
            </a:r>
            <a:r>
              <a:rPr lang="en-US" altLang="ko-KR" sz="1600" b="0" dirty="0" smtClean="0"/>
              <a:t>. </a:t>
            </a:r>
          </a:p>
          <a:p>
            <a:pPr marL="0" indent="0">
              <a:buNone/>
            </a:pPr>
            <a:endParaRPr lang="en-US" altLang="ko-KR" sz="1800" b="0" dirty="0" smtClean="0"/>
          </a:p>
          <a:p>
            <a:r>
              <a:rPr lang="en-US" altLang="ko-KR" sz="1800" b="0" dirty="0" smtClean="0"/>
              <a:t>The S-AP </a:t>
            </a:r>
            <a:r>
              <a:rPr lang="en-US" altLang="ko-KR" sz="1800" b="0" dirty="0"/>
              <a:t>receiving the </a:t>
            </a:r>
            <a:r>
              <a:rPr lang="en-US" altLang="ko-KR" sz="1800" dirty="0"/>
              <a:t>MAP reference feedback </a:t>
            </a:r>
            <a:r>
              <a:rPr lang="en-US" altLang="ko-KR" sz="1800" dirty="0" smtClean="0"/>
              <a:t>frame</a:t>
            </a:r>
            <a:r>
              <a:rPr lang="en-US" altLang="ko-KR" sz="1800" b="0" dirty="0" smtClean="0"/>
              <a:t> </a:t>
            </a:r>
            <a:r>
              <a:rPr lang="en-US" altLang="ko-KR" sz="1800" b="0" dirty="0"/>
              <a:t>from </a:t>
            </a:r>
            <a:r>
              <a:rPr lang="en-US" altLang="ko-KR" sz="1800" b="0" dirty="0" smtClean="0"/>
              <a:t>the recipient STA </a:t>
            </a:r>
            <a:r>
              <a:rPr lang="en-US" altLang="ko-KR" sz="1800" b="0" dirty="0"/>
              <a:t>should send </a:t>
            </a:r>
            <a:r>
              <a:rPr lang="en-US" altLang="ko-KR" sz="1800" b="0" dirty="0" smtClean="0"/>
              <a:t>it </a:t>
            </a:r>
            <a:r>
              <a:rPr lang="en-US" altLang="ko-KR" sz="1800" b="0" dirty="0"/>
              <a:t>to </a:t>
            </a:r>
            <a:r>
              <a:rPr lang="en-US" altLang="ko-KR" sz="1800" b="0" dirty="0" smtClean="0"/>
              <a:t>M-AP.</a:t>
            </a:r>
            <a:endParaRPr lang="en-US" altLang="ko-KR" sz="1800" b="0" dirty="0"/>
          </a:p>
          <a:p>
            <a:pPr lvl="1"/>
            <a:r>
              <a:rPr lang="en-US" altLang="ko-KR" sz="1600" b="0" dirty="0" smtClean="0"/>
              <a:t>The </a:t>
            </a:r>
            <a:r>
              <a:rPr lang="en-US" altLang="ko-KR" sz="1600" b="0" dirty="0"/>
              <a:t>feedback information </a:t>
            </a:r>
            <a:r>
              <a:rPr lang="en-US" altLang="ko-KR" sz="1600" dirty="0" smtClean="0"/>
              <a:t>will also be used to determine</a:t>
            </a:r>
            <a:r>
              <a:rPr lang="en-US" altLang="ko-KR" sz="1600" b="0" dirty="0" smtClean="0"/>
              <a:t> </a:t>
            </a:r>
            <a:r>
              <a:rPr lang="en-US" altLang="ko-KR" sz="1600" b="0" dirty="0"/>
              <a:t>the </a:t>
            </a:r>
            <a:r>
              <a:rPr lang="en-US" altLang="ko-KR" sz="1600" b="0" dirty="0" smtClean="0"/>
              <a:t>Multi-AP </a:t>
            </a:r>
            <a:r>
              <a:rPr lang="en-US" altLang="ko-KR" sz="1600" b="0" dirty="0"/>
              <a:t>transmission </a:t>
            </a:r>
            <a:r>
              <a:rPr lang="en-US" altLang="ko-KR" sz="1600" b="0" dirty="0" smtClean="0"/>
              <a:t>type.</a:t>
            </a:r>
          </a:p>
          <a:p>
            <a:pPr lvl="1"/>
            <a:r>
              <a:rPr lang="en-US" altLang="ko-KR" sz="1600" dirty="0" smtClean="0"/>
              <a:t>M-AP can send a MAP feedback trigger to receive MAP reference feedback simultaneously.</a:t>
            </a:r>
            <a:endParaRPr lang="en-US" altLang="ko-KR" sz="1600" b="0" dirty="0" smtClean="0"/>
          </a:p>
          <a:p>
            <a:pPr lvl="1"/>
            <a:endParaRPr lang="en-US" altLang="ko-KR" sz="1600" b="0" dirty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11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signal feedback procedure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709626"/>
              </p:ext>
            </p:extLst>
          </p:nvPr>
        </p:nvGraphicFramePr>
        <p:xfrm>
          <a:off x="1303767" y="5867400"/>
          <a:ext cx="25908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3600"/>
                <a:gridCol w="863600"/>
                <a:gridCol w="863600"/>
              </a:tblGrid>
              <a:tr h="3047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1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2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3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20306" y="5956844"/>
            <a:ext cx="6194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STA a</a:t>
            </a:r>
            <a:endParaRPr lang="ko-KR" altLang="en-US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29754"/>
              </p:ext>
            </p:extLst>
          </p:nvPr>
        </p:nvGraphicFramePr>
        <p:xfrm>
          <a:off x="4871882" y="5863840"/>
          <a:ext cx="25908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3600"/>
                <a:gridCol w="863600"/>
                <a:gridCol w="863600"/>
              </a:tblGrid>
              <a:tr h="3047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1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2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3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346849" y="5942943"/>
            <a:ext cx="6194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STA b</a:t>
            </a:r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85800" y="555606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MAP reference feedback contents</a:t>
            </a:r>
            <a:endParaRPr lang="ko-KR" altLang="en-US" sz="1400" b="1"/>
          </a:p>
        </p:txBody>
      </p:sp>
      <p:sp>
        <p:nvSpPr>
          <p:cNvPr id="21" name="모서리가 둥근 직사각형 20"/>
          <p:cNvSpPr/>
          <p:nvPr/>
        </p:nvSpPr>
        <p:spPr bwMode="auto">
          <a:xfrm>
            <a:off x="4724401" y="1906973"/>
            <a:ext cx="2286000" cy="1776908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05400" y="3629598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Using UL OFDMA</a:t>
            </a:r>
            <a:endParaRPr lang="ko-KR" altLang="en-US" sz="140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585" y="1924501"/>
            <a:ext cx="6224206" cy="352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03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selection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M-AP </a:t>
            </a:r>
            <a:r>
              <a:rPr lang="en-US" altLang="ko-KR" sz="1800" b="0" dirty="0"/>
              <a:t>can inform S-APs of being selected for </a:t>
            </a:r>
            <a:r>
              <a:rPr lang="en-US" altLang="ko-KR" sz="1800" b="0" dirty="0" smtClean="0"/>
              <a:t>the Multi-AP </a:t>
            </a:r>
            <a:r>
              <a:rPr lang="en-US" altLang="ko-KR" sz="1800" b="0" dirty="0"/>
              <a:t>transmission.</a:t>
            </a:r>
            <a:endParaRPr lang="en-US" altLang="ko-KR" sz="1800" b="0" dirty="0" smtClean="0"/>
          </a:p>
          <a:p>
            <a:pPr lvl="1"/>
            <a:r>
              <a:rPr lang="en-US" altLang="ko-KR" sz="1600" b="0" dirty="0" smtClean="0"/>
              <a:t>The M-AP </a:t>
            </a:r>
            <a:r>
              <a:rPr lang="en-US" altLang="ko-KR" sz="1600" dirty="0" smtClean="0"/>
              <a:t>decides</a:t>
            </a:r>
            <a:r>
              <a:rPr lang="en-US" altLang="ko-KR" sz="1600" b="0" dirty="0" smtClean="0"/>
              <a:t> which S-APs are suitable for the Multi-AP transmission based on the channel feedback between the each S-AP and each STA.</a:t>
            </a:r>
          </a:p>
          <a:p>
            <a:pPr lvl="1"/>
            <a:endParaRPr lang="en-US" altLang="ko-KR" sz="1800" b="0" dirty="0" smtClean="0"/>
          </a:p>
          <a:p>
            <a:r>
              <a:rPr lang="en-US" altLang="ko-KR" sz="1800" b="0" dirty="0" smtClean="0"/>
              <a:t>For </a:t>
            </a:r>
            <a:r>
              <a:rPr lang="en-US" altLang="ko-KR" sz="1800" b="0" dirty="0"/>
              <a:t>it, M-AP sends to the selected S-APs the </a:t>
            </a:r>
            <a:r>
              <a:rPr lang="en-US" altLang="ko-KR" sz="1800" dirty="0"/>
              <a:t>Data frame </a:t>
            </a:r>
            <a:r>
              <a:rPr lang="en-US" altLang="ko-KR" sz="1800" b="0" dirty="0"/>
              <a:t>containing the Multi-AP selection </a:t>
            </a:r>
            <a:r>
              <a:rPr lang="en-US" altLang="ko-KR" sz="1800" b="0" dirty="0" smtClean="0"/>
              <a:t>information. </a:t>
            </a:r>
            <a:r>
              <a:rPr lang="en-US" altLang="ko-KR" sz="1800" b="0" dirty="0"/>
              <a:t>(E.g., the recipient STA’s  </a:t>
            </a:r>
            <a:r>
              <a:rPr lang="en-US" altLang="ko-KR" sz="1800" b="0" dirty="0" smtClean="0"/>
              <a:t>identification)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S-APs </a:t>
            </a:r>
            <a:r>
              <a:rPr lang="en-US" altLang="ko-KR" sz="1800" b="0" dirty="0"/>
              <a:t>send to M-AP a </a:t>
            </a:r>
            <a:r>
              <a:rPr lang="en-US" altLang="ko-KR" sz="1800" dirty="0"/>
              <a:t>BA frame </a:t>
            </a:r>
            <a:r>
              <a:rPr lang="en-US" altLang="ko-KR" sz="1800" b="0" dirty="0"/>
              <a:t>in response to the Data </a:t>
            </a:r>
            <a:r>
              <a:rPr lang="en-US" altLang="ko-KR" sz="1800" b="0" dirty="0" smtClean="0"/>
              <a:t>frame.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M-AP </a:t>
            </a:r>
            <a:r>
              <a:rPr lang="en-US" altLang="ko-KR" sz="1800" b="0" dirty="0"/>
              <a:t>can reselect the S-AP based on the reception of BA.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7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Multi-AP selection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89237" y="2682846"/>
            <a:ext cx="32536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Data transmission to Slave AP 1 and Slave AP 2 which are selected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BA frames may be sent by UL OFDMA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 dirty="0" smtClean="0"/>
          </a:p>
        </p:txBody>
      </p:sp>
      <p:sp>
        <p:nvSpPr>
          <p:cNvPr id="8" name="오른쪽 중괄호 7"/>
          <p:cNvSpPr/>
          <p:nvPr/>
        </p:nvSpPr>
        <p:spPr bwMode="auto">
          <a:xfrm>
            <a:off x="4859049" y="2198255"/>
            <a:ext cx="230188" cy="209321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192" y="2033652"/>
            <a:ext cx="4279763" cy="415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24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Multi-AP transmission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T</a:t>
            </a:r>
            <a:r>
              <a:rPr lang="en-US" altLang="ko-KR" sz="1800" b="0" dirty="0" smtClean="0"/>
              <a:t>he M-AP initiates the Multi-AP transmission by sending the </a:t>
            </a:r>
            <a:r>
              <a:rPr lang="en-US" altLang="ko-KR" sz="1800" dirty="0" smtClean="0"/>
              <a:t>MAP trigger frame</a:t>
            </a:r>
            <a:r>
              <a:rPr lang="en-US" altLang="ko-KR" sz="1800" b="0" dirty="0" smtClean="0"/>
              <a:t>.</a:t>
            </a:r>
          </a:p>
          <a:p>
            <a:pPr lvl="1"/>
            <a:r>
              <a:rPr lang="en-US" altLang="ko-KR" sz="1600" dirty="0"/>
              <a:t>Including the Multi-AP transmission type </a:t>
            </a:r>
            <a:r>
              <a:rPr lang="en-US" altLang="ko-KR" sz="1600" dirty="0" smtClean="0"/>
              <a:t>(e.g</a:t>
            </a:r>
            <a:r>
              <a:rPr lang="en-US" altLang="ko-KR" sz="1600" dirty="0"/>
              <a:t>., Distributed MIMO, Coordinated BF</a:t>
            </a:r>
            <a:r>
              <a:rPr lang="en-US" altLang="ko-KR" sz="1600" dirty="0" smtClean="0"/>
              <a:t>, </a:t>
            </a:r>
            <a:r>
              <a:rPr lang="en-US" altLang="ko-KR" sz="1600" dirty="0"/>
              <a:t>Coordinated OFDMA</a:t>
            </a:r>
            <a:r>
              <a:rPr lang="en-US" altLang="ko-KR" sz="1600" dirty="0" smtClean="0"/>
              <a:t>, or Coordinated SR, etc.)</a:t>
            </a:r>
            <a:endParaRPr lang="en-US" altLang="ko-KR" sz="1600" b="0" dirty="0" smtClean="0"/>
          </a:p>
          <a:p>
            <a:pPr lvl="1"/>
            <a:r>
              <a:rPr lang="en-US" altLang="ko-KR" sz="1600" dirty="0" smtClean="0"/>
              <a:t>May include the information for the recipient STAs to send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(e.g., RU allocation, etc.)</a:t>
            </a:r>
          </a:p>
          <a:p>
            <a:pPr lvl="2" latinLnBrk="1"/>
            <a:r>
              <a:rPr lang="en-US" altLang="ko-KR" sz="1400" dirty="0"/>
              <a:t>Slave-AP includes </a:t>
            </a:r>
            <a:r>
              <a:rPr lang="en-US" altLang="ko-KR" sz="1400" dirty="0" smtClean="0"/>
              <a:t>this </a:t>
            </a:r>
            <a:r>
              <a:rPr lang="en-US" altLang="ko-KR" sz="1400" dirty="0"/>
              <a:t>information in the Multi-AP data frame and STA sends a </a:t>
            </a:r>
            <a:r>
              <a:rPr lang="en-US" altLang="ko-KR" sz="1400" dirty="0" err="1"/>
              <a:t>BlockAck</a:t>
            </a:r>
            <a:r>
              <a:rPr lang="en-US" altLang="ko-KR" sz="1400" dirty="0"/>
              <a:t> in response to Multi-AP data frame by using </a:t>
            </a:r>
            <a:r>
              <a:rPr lang="en-US" altLang="ko-KR" sz="1400" dirty="0" smtClean="0"/>
              <a:t>this information.</a:t>
            </a:r>
            <a:endParaRPr lang="ko-KR" altLang="ko-KR" sz="140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And then Slave-APs that received the MAP trigger frame send the data by using the </a:t>
            </a:r>
            <a:r>
              <a:rPr lang="en-US" altLang="ko-KR" sz="1800" dirty="0" smtClean="0"/>
              <a:t>Multi-AP transmission.</a:t>
            </a:r>
          </a:p>
          <a:p>
            <a:pPr lvl="1"/>
            <a:r>
              <a:rPr lang="en-US" altLang="ko-KR" sz="1600" dirty="0"/>
              <a:t>I</a:t>
            </a:r>
            <a:r>
              <a:rPr lang="en-US" altLang="ko-KR" sz="1600" b="0" dirty="0" smtClean="0"/>
              <a:t>ncluding the information for decoding the PSDU (</a:t>
            </a:r>
            <a:r>
              <a:rPr lang="en-US" altLang="ko-KR" sz="1600" b="0" dirty="0" err="1" smtClean="0"/>
              <a:t>e,g</a:t>
            </a:r>
            <a:r>
              <a:rPr lang="en-US" altLang="ko-KR" sz="1600" b="0" dirty="0" smtClean="0"/>
              <a:t>., the recipient STAs’ ID(s) and the transmission information such as MCS, PSDU length, </a:t>
            </a:r>
            <a:r>
              <a:rPr lang="en-US" altLang="ko-KR" sz="1600" b="0" dirty="0" err="1" smtClean="0"/>
              <a:t>Nss</a:t>
            </a:r>
            <a:r>
              <a:rPr lang="en-US" altLang="ko-KR" sz="1600" dirty="0" smtClean="0"/>
              <a:t>, and etc.</a:t>
            </a:r>
            <a:r>
              <a:rPr lang="en-US" altLang="ko-KR" sz="1600" b="0" dirty="0" smtClean="0"/>
              <a:t>)</a:t>
            </a:r>
          </a:p>
          <a:p>
            <a:pPr lvl="1"/>
            <a:r>
              <a:rPr lang="en-US" altLang="ko-KR" sz="1600" dirty="0" smtClean="0"/>
              <a:t>May need new PPDU format when the trigger based PPDU cannot include this information.   </a:t>
            </a:r>
            <a:endParaRPr lang="en-US" altLang="ko-KR" sz="1600" b="0" dirty="0" smtClean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6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Example of </a:t>
            </a:r>
            <a:br>
              <a:rPr lang="en-US" altLang="ko-KR" sz="2800" dirty="0" smtClean="0"/>
            </a:br>
            <a:r>
              <a:rPr lang="en-US" altLang="ko-KR" sz="2800" dirty="0" smtClean="0"/>
              <a:t>Multi-AP transmission procedure</a:t>
            </a:r>
            <a:endParaRPr lang="en-US" altLang="ko-KR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83" y="2209800"/>
            <a:ext cx="7184357" cy="3886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84760" y="1789261"/>
            <a:ext cx="346464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rgbClr val="FF0000"/>
                </a:solidFill>
              </a:rPr>
              <a:t>M-AP indicates which MAP TX would be used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rgbClr val="FF0000"/>
                </a:solidFill>
              </a:rPr>
              <a:t>M-AP controls the STAs for sending BA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2630339"/>
            <a:ext cx="249280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rgbClr val="FF0000"/>
                </a:solidFill>
              </a:rPr>
              <a:t>Including the information 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   for decoding PSDU per each STA</a:t>
            </a:r>
          </a:p>
        </p:txBody>
      </p:sp>
    </p:spTree>
    <p:extLst>
      <p:ext uri="{BB962C8B-B14F-4D97-AF65-F5344CB8AC3E}">
        <p14:creationId xmlns:p14="http://schemas.microsoft.com/office/powerpoint/2010/main" val="160304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We discussed a general procedure with the Multi-AP sounding, Multi-AP selection, and Multi-AP transmission to support all types of the Multi-AP transmissions. 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/>
              <a:t>Detailed procedure for each type of </a:t>
            </a:r>
            <a:r>
              <a:rPr lang="en-US" altLang="ko-KR" sz="1800" b="0" dirty="0" smtClean="0"/>
              <a:t>the Multi-AP </a:t>
            </a:r>
            <a:r>
              <a:rPr lang="en-US" altLang="ko-KR" sz="1800" b="0" dirty="0"/>
              <a:t>transmission needs further </a:t>
            </a:r>
            <a:r>
              <a:rPr lang="en-US" altLang="ko-KR" sz="1800" b="0" dirty="0" smtClean="0"/>
              <a:t>study.</a:t>
            </a: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fr-FR" altLang="ko-KR" sz="1400" b="0" dirty="0" smtClean="0"/>
              <a:t>[</a:t>
            </a:r>
            <a:r>
              <a:rPr lang="fr-FR" altLang="ko-KR" sz="1400" b="0" dirty="0"/>
              <a:t>1] </a:t>
            </a:r>
            <a:r>
              <a:rPr lang="fr-FR" altLang="ko-KR" sz="1400" b="0" dirty="0" smtClean="0"/>
              <a:t>IEEE 802.11-18/1231r1</a:t>
            </a:r>
            <a:r>
              <a:rPr lang="fr-FR" altLang="ko-KR" sz="1400" b="0" dirty="0"/>
              <a:t>, EHT draft proposed PAR, </a:t>
            </a:r>
            <a:r>
              <a:rPr lang="fr-FR" altLang="ko-KR" sz="1400" b="0" dirty="0" smtClean="0"/>
              <a:t>Laurent </a:t>
            </a:r>
            <a:r>
              <a:rPr lang="fr-FR" altLang="ko-KR" sz="1400" b="0" dirty="0"/>
              <a:t>C</a:t>
            </a:r>
            <a:r>
              <a:rPr lang="fr-FR" altLang="ko-KR" sz="1400" b="0" dirty="0" smtClean="0"/>
              <a:t>ariou </a:t>
            </a:r>
            <a:r>
              <a:rPr lang="fr-FR" altLang="ko-KR" sz="1400" b="0" dirty="0"/>
              <a:t>(Intel</a:t>
            </a:r>
            <a:r>
              <a:rPr lang="fr-FR" altLang="ko-KR" sz="1400" b="0" dirty="0" smtClean="0"/>
              <a:t>)</a:t>
            </a:r>
            <a:endParaRPr lang="en-US" altLang="ko-KR" sz="1400" b="0" dirty="0" smtClean="0"/>
          </a:p>
          <a:p>
            <a:pPr marL="0" indent="0">
              <a:buNone/>
            </a:pPr>
            <a:r>
              <a:rPr lang="en-US" altLang="ko-KR" sz="1400" b="0" dirty="0" smtClean="0"/>
              <a:t>[2] </a:t>
            </a:r>
            <a:r>
              <a:rPr lang="fr-FR" altLang="ko-KR" sz="1400" b="0" dirty="0"/>
              <a:t>IEEE </a:t>
            </a:r>
            <a:r>
              <a:rPr lang="fr-FR" altLang="ko-KR" sz="1400" b="0" dirty="0" smtClean="0"/>
              <a:t>802.11-18/1439r0</a:t>
            </a:r>
            <a:r>
              <a:rPr lang="fr-FR" altLang="ko-KR" sz="1400" b="0" dirty="0"/>
              <a:t>, Constrained Distributed </a:t>
            </a:r>
            <a:r>
              <a:rPr lang="fr-FR" altLang="ko-KR" sz="1400" b="0" dirty="0" smtClean="0"/>
              <a:t>MU-MIMO, </a:t>
            </a:r>
            <a:r>
              <a:rPr lang="en-US" altLang="ko-KR" sz="1400" b="0" dirty="0" smtClean="0"/>
              <a:t>Ron </a:t>
            </a:r>
            <a:r>
              <a:rPr lang="en-US" altLang="ko-KR" sz="1400" b="0" dirty="0" err="1" smtClean="0"/>
              <a:t>Porat</a:t>
            </a:r>
            <a:r>
              <a:rPr lang="en-US" altLang="ko-KR" sz="1400" b="0" dirty="0" smtClean="0"/>
              <a:t> (Broadcom)</a:t>
            </a:r>
          </a:p>
          <a:p>
            <a:pPr marL="0" indent="0">
              <a:buNone/>
            </a:pPr>
            <a:r>
              <a:rPr lang="en-US" altLang="ko-KR" sz="1400" b="0" dirty="0"/>
              <a:t>[3] </a:t>
            </a:r>
            <a:r>
              <a:rPr lang="fr-FR" altLang="ko-KR" sz="1400" b="0" dirty="0"/>
              <a:t>IEEE </a:t>
            </a:r>
            <a:r>
              <a:rPr lang="fr-FR" altLang="ko-KR" sz="1400" b="0" dirty="0" smtClean="0"/>
              <a:t>802.11-18/1926r2, </a:t>
            </a:r>
            <a:r>
              <a:rPr lang="en-US" altLang="ko-KR" sz="1400" b="0" dirty="0" smtClean="0"/>
              <a:t>Terminology </a:t>
            </a:r>
            <a:r>
              <a:rPr lang="en-US" altLang="ko-KR" sz="1400" b="0" dirty="0"/>
              <a:t>for AP </a:t>
            </a:r>
            <a:r>
              <a:rPr lang="en-US" altLang="ko-KR" sz="1400" b="0" dirty="0" smtClean="0"/>
              <a:t>Coordination, Sameer </a:t>
            </a:r>
            <a:r>
              <a:rPr lang="en-US" altLang="ko-KR" sz="1400" b="0" dirty="0" err="1"/>
              <a:t>V</a:t>
            </a:r>
            <a:r>
              <a:rPr lang="en-US" altLang="ko-KR" sz="1400" b="0" dirty="0" err="1" smtClean="0"/>
              <a:t>ermani</a:t>
            </a:r>
            <a:r>
              <a:rPr lang="en-US" altLang="ko-KR" sz="1400" b="0" dirty="0" smtClean="0"/>
              <a:t> (Qualcomm)</a:t>
            </a:r>
          </a:p>
          <a:p>
            <a:pPr marL="0" indent="0">
              <a:buNone/>
            </a:pPr>
            <a:r>
              <a:rPr lang="en-US" altLang="ko-KR" sz="1400" b="0" dirty="0" smtClean="0"/>
              <a:t>[4</a:t>
            </a:r>
            <a:r>
              <a:rPr lang="en-US" altLang="ko-KR" sz="1400" b="0" dirty="0"/>
              <a:t>] IEEE 802.11-18/1510r1, AP Coordinated beamforming for </a:t>
            </a:r>
            <a:r>
              <a:rPr lang="en-US" altLang="ko-KR" sz="1400" b="0" dirty="0" smtClean="0"/>
              <a:t>EHT, </a:t>
            </a:r>
            <a:r>
              <a:rPr lang="en-US" altLang="ko-KR" sz="1400" b="0" dirty="0" err="1" smtClean="0"/>
              <a:t>Hongyuan</a:t>
            </a:r>
            <a:r>
              <a:rPr lang="en-US" altLang="ko-KR" sz="1400" b="0" dirty="0" smtClean="0"/>
              <a:t> Zhang (Marvell)</a:t>
            </a:r>
          </a:p>
          <a:p>
            <a:pPr marL="0" indent="0">
              <a:buNone/>
            </a:pPr>
            <a:r>
              <a:rPr lang="en-US" altLang="ko-KR" sz="1400" b="0" dirty="0" smtClean="0"/>
              <a:t>[5</a:t>
            </a:r>
            <a:r>
              <a:rPr lang="en-US" altLang="ko-KR" sz="1400" b="0" dirty="0"/>
              <a:t>] IEEE </a:t>
            </a:r>
            <a:r>
              <a:rPr lang="en-US" altLang="ko-KR" sz="1400" b="0" dirty="0" smtClean="0"/>
              <a:t>802.11-18/1155r1</a:t>
            </a:r>
            <a:r>
              <a:rPr lang="en-US" altLang="ko-KR" sz="1400" b="0" dirty="0"/>
              <a:t>, </a:t>
            </a:r>
            <a:r>
              <a:rPr lang="en-US" altLang="ko-KR" sz="1400" b="0" dirty="0" smtClean="0"/>
              <a:t>Multi-AP </a:t>
            </a:r>
            <a:r>
              <a:rPr lang="en-US" altLang="ko-KR" sz="1400" b="0" dirty="0"/>
              <a:t>Enhancement and Multi-Band </a:t>
            </a:r>
            <a:r>
              <a:rPr lang="en-US" altLang="ko-KR" sz="1400" b="0" dirty="0" smtClean="0"/>
              <a:t>Operations, </a:t>
            </a:r>
            <a:r>
              <a:rPr lang="en-US" altLang="ko-KR" sz="1400" b="0" dirty="0" err="1" smtClean="0"/>
              <a:t>Jianhan</a:t>
            </a:r>
            <a:r>
              <a:rPr lang="en-US" altLang="ko-KR" sz="1400" b="0" dirty="0" smtClean="0"/>
              <a:t> Liu (</a:t>
            </a:r>
            <a:r>
              <a:rPr lang="en-US" altLang="ko-KR" sz="1400" b="0" dirty="0" err="1" smtClean="0"/>
              <a:t>Mediatek</a:t>
            </a:r>
            <a:r>
              <a:rPr lang="en-US" altLang="ko-KR" sz="1400" b="0" dirty="0" smtClean="0"/>
              <a:t>)</a:t>
            </a:r>
          </a:p>
          <a:p>
            <a:pPr marL="0" indent="0">
              <a:buNone/>
            </a:pPr>
            <a:r>
              <a:rPr lang="en-US" altLang="ko-KR" sz="1400" b="0" dirty="0" smtClean="0"/>
              <a:t>[6</a:t>
            </a:r>
            <a:r>
              <a:rPr lang="en-US" altLang="ko-KR" sz="1400" b="0" dirty="0"/>
              <a:t>] IEEE </a:t>
            </a:r>
            <a:r>
              <a:rPr lang="en-US" altLang="ko-KR" sz="1400" b="0" dirty="0" smtClean="0"/>
              <a:t>802.11-19/103r0</a:t>
            </a:r>
            <a:r>
              <a:rPr lang="en-US" altLang="ko-KR" sz="1400" b="0" dirty="0"/>
              <a:t>, </a:t>
            </a:r>
            <a:r>
              <a:rPr lang="en-US" altLang="ko-KR" sz="1400" b="0" dirty="0" smtClean="0"/>
              <a:t>AP-Coordination-in-EHT, Jason </a:t>
            </a:r>
            <a:r>
              <a:rPr lang="en-US" altLang="ko-KR" sz="1400" b="0" dirty="0" err="1" smtClean="0"/>
              <a:t>Yuchen</a:t>
            </a:r>
            <a:r>
              <a:rPr lang="en-US" altLang="ko-KR" sz="1400" b="0" dirty="0" smtClean="0"/>
              <a:t> </a:t>
            </a:r>
            <a:r>
              <a:rPr lang="en-US" altLang="ko-KR" sz="1400" b="0" dirty="0" err="1" smtClean="0"/>
              <a:t>Guo</a:t>
            </a:r>
            <a:r>
              <a:rPr lang="en-US" altLang="ko-KR" sz="1400" b="0" dirty="0" smtClean="0"/>
              <a:t> (Huawei)</a:t>
            </a:r>
          </a:p>
          <a:p>
            <a:pPr marL="0" indent="0">
              <a:buNone/>
            </a:pPr>
            <a:r>
              <a:rPr lang="en-US" altLang="ko-KR" sz="1400" b="0" dirty="0" smtClean="0"/>
              <a:t>[7</a:t>
            </a:r>
            <a:r>
              <a:rPr lang="en-US" altLang="ko-KR" sz="1400" b="0" dirty="0"/>
              <a:t>] IEEE </a:t>
            </a:r>
            <a:r>
              <a:rPr lang="en-US" altLang="ko-KR" sz="1400" b="0" dirty="0" smtClean="0"/>
              <a:t>802.11-18/1461r1</a:t>
            </a:r>
            <a:r>
              <a:rPr lang="en-US" altLang="ko-KR" sz="1400" b="0" dirty="0"/>
              <a:t>, Discussions on the PHY Features for </a:t>
            </a:r>
            <a:r>
              <a:rPr lang="en-US" altLang="ko-KR" sz="1400" b="0" dirty="0" smtClean="0"/>
              <a:t>EHT, </a:t>
            </a:r>
            <a:r>
              <a:rPr lang="en-US" altLang="ko-KR" sz="1400" b="0" dirty="0" err="1" smtClean="0"/>
              <a:t>Xiaogang</a:t>
            </a:r>
            <a:r>
              <a:rPr lang="en-US" altLang="ko-KR" sz="1400" b="0" dirty="0" smtClean="0"/>
              <a:t> Chen (Intel)</a:t>
            </a:r>
            <a:br>
              <a:rPr lang="en-US" altLang="ko-KR" sz="1400" b="0" dirty="0" smtClean="0"/>
            </a:br>
            <a:r>
              <a:rPr lang="en-US" altLang="ko-KR" sz="1400" b="0" dirty="0" smtClean="0"/>
              <a:t>[8</a:t>
            </a:r>
            <a:r>
              <a:rPr lang="en-US" altLang="ko-KR" sz="1400" b="0" dirty="0"/>
              <a:t>] IEEE 802.11-19/0071r0, Coordinated Multi-AP Transmission for </a:t>
            </a:r>
            <a:r>
              <a:rPr lang="en-US" altLang="ko-KR" sz="1400" b="0" dirty="0" smtClean="0"/>
              <a:t>EHT, </a:t>
            </a:r>
            <a:r>
              <a:rPr lang="en-US" altLang="ko-KR" sz="1400" b="0" dirty="0" err="1" smtClean="0"/>
              <a:t>Kome</a:t>
            </a:r>
            <a:r>
              <a:rPr lang="en-US" altLang="ko-KR" sz="1400" b="0" dirty="0" smtClean="0"/>
              <a:t> </a:t>
            </a:r>
            <a:r>
              <a:rPr lang="en-US" altLang="ko-KR" sz="1400" b="0" dirty="0" err="1" smtClean="0"/>
              <a:t>Otri</a:t>
            </a:r>
            <a:r>
              <a:rPr lang="en-US" altLang="ko-KR" sz="1400" b="0" dirty="0" smtClean="0"/>
              <a:t> (</a:t>
            </a:r>
            <a:r>
              <a:rPr lang="en-US" altLang="ko-KR" sz="1400" b="0" dirty="0" err="1" smtClean="0"/>
              <a:t>InterDigital</a:t>
            </a:r>
            <a:r>
              <a:rPr lang="en-US" altLang="ko-KR" sz="1400" b="0" dirty="0" smtClean="0"/>
              <a:t>)</a:t>
            </a:r>
          </a:p>
          <a:p>
            <a:pPr marL="0" indent="0">
              <a:buNone/>
            </a:pPr>
            <a:endParaRPr lang="en-US" altLang="ko-KR" sz="1400" b="0" dirty="0"/>
          </a:p>
          <a:p>
            <a:pPr marL="0" indent="0">
              <a:buNone/>
            </a:pPr>
            <a:endParaRPr lang="en-US" altLang="ko-KR" sz="14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Multi-AP transmission has </a:t>
            </a:r>
            <a:r>
              <a:rPr lang="en-US" altLang="ko-KR" sz="1800" b="0" dirty="0"/>
              <a:t>been discussed as candidate features for adoption in 802.11 </a:t>
            </a:r>
            <a:r>
              <a:rPr lang="en-US" altLang="ko-KR" sz="1800" b="0" dirty="0" smtClean="0"/>
              <a:t>EHT. [1]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/>
              <a:t>There are many types of </a:t>
            </a:r>
            <a:r>
              <a:rPr lang="en-US" altLang="ko-KR" sz="1800" b="0" dirty="0" smtClean="0"/>
              <a:t>Multi-AP coordinated transmission </a:t>
            </a:r>
            <a:r>
              <a:rPr lang="en-US" altLang="ko-KR" sz="1800" b="0" dirty="0"/>
              <a:t>that have been discussed in EHT study </a:t>
            </a:r>
            <a:r>
              <a:rPr lang="en-US" altLang="ko-KR" sz="1800" b="0" dirty="0" smtClean="0"/>
              <a:t>group.</a:t>
            </a:r>
            <a:endParaRPr lang="en-US" altLang="ko-KR" sz="1800" b="0" dirty="0"/>
          </a:p>
          <a:p>
            <a:pPr lvl="1"/>
            <a:r>
              <a:rPr lang="en-US" altLang="ko-KR" sz="1600" dirty="0"/>
              <a:t>Distributed </a:t>
            </a:r>
            <a:r>
              <a:rPr lang="en-US" altLang="ko-KR" sz="1600" dirty="0" smtClean="0"/>
              <a:t>MIMO [2], [3], [4], [7]</a:t>
            </a:r>
            <a:endParaRPr lang="en-US" altLang="ko-KR" sz="1600" dirty="0"/>
          </a:p>
          <a:p>
            <a:pPr lvl="1"/>
            <a:r>
              <a:rPr lang="en-US" altLang="ko-KR" sz="1600" dirty="0"/>
              <a:t>Coordinated </a:t>
            </a:r>
            <a:r>
              <a:rPr lang="en-US" altLang="ko-KR" sz="1600" dirty="0" smtClean="0"/>
              <a:t>BF [3], [7], [8]</a:t>
            </a:r>
            <a:endParaRPr lang="en-US" altLang="ko-KR" sz="1600" dirty="0"/>
          </a:p>
          <a:p>
            <a:pPr lvl="1"/>
            <a:r>
              <a:rPr lang="en-US" altLang="ko-KR" sz="1600" dirty="0"/>
              <a:t>Coordinated </a:t>
            </a:r>
            <a:r>
              <a:rPr lang="en-US" altLang="ko-KR" sz="1600" dirty="0" smtClean="0"/>
              <a:t>OFDMA [3], [5], [6], [7], [8]</a:t>
            </a:r>
            <a:endParaRPr lang="en-US" altLang="ko-KR" sz="1600" dirty="0"/>
          </a:p>
          <a:p>
            <a:pPr lvl="1"/>
            <a:r>
              <a:rPr lang="en-US" altLang="ko-KR" sz="1600" dirty="0"/>
              <a:t>Coordinated </a:t>
            </a:r>
            <a:r>
              <a:rPr lang="en-US" altLang="ko-KR" sz="1600" dirty="0" smtClean="0"/>
              <a:t>SR [6], [8]</a:t>
            </a:r>
            <a:endParaRPr lang="en-US" altLang="ko-KR" sz="160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To support the Multi-AP transmission in EHT, the feasible procedure needs to be discussed.</a:t>
            </a:r>
          </a:p>
          <a:p>
            <a:pPr marL="0" indent="0">
              <a:buNone/>
            </a:pPr>
            <a:endParaRPr lang="en-US" altLang="ko-KR" sz="1600" b="0" dirty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In order that </a:t>
            </a:r>
            <a:r>
              <a:rPr lang="en-US" altLang="ko-KR" sz="1800" b="0" dirty="0"/>
              <a:t>t</a:t>
            </a:r>
            <a:r>
              <a:rPr lang="en-US" altLang="ko-KR" sz="1800" b="0" dirty="0" smtClean="0"/>
              <a:t>he Distributed MIMO and the Coordinated BF are used, the Multi-AP sounding procedure should be preceded. </a:t>
            </a:r>
          </a:p>
          <a:p>
            <a:pPr lvl="1"/>
            <a:r>
              <a:rPr lang="en-US" altLang="ko-KR" sz="1400" dirty="0"/>
              <a:t>T</a:t>
            </a:r>
            <a:r>
              <a:rPr lang="en-US" altLang="ko-KR" sz="1400" b="0" dirty="0" smtClean="0"/>
              <a:t>o acquire the CSI between the Slave APs and STAs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In addition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 the Coordinated OFDMA and the Coordinated SR also may also need the Multi-AP sounding procedure to be preceded to achieve the improvement of </a:t>
            </a:r>
            <a:r>
              <a:rPr lang="en-US" altLang="ko-KR" sz="1800" b="0" dirty="0"/>
              <a:t>performance of the Multi-AP </a:t>
            </a:r>
            <a:r>
              <a:rPr lang="en-US" altLang="ko-KR" sz="1800" b="0" dirty="0" smtClean="0"/>
              <a:t>transmission. 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acquire and allocate </a:t>
            </a:r>
            <a:r>
              <a:rPr lang="en-US" altLang="ko-KR" sz="1600" dirty="0" smtClean="0"/>
              <a:t>more appropriate </a:t>
            </a:r>
            <a:r>
              <a:rPr lang="en-US" altLang="ko-KR" sz="1600" dirty="0"/>
              <a:t>RU/CH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the recipient STA in the Multi-AP coordination</a:t>
            </a:r>
          </a:p>
          <a:p>
            <a:endParaRPr lang="en-US" altLang="ko-KR" sz="1600" b="0" dirty="0" smtClean="0"/>
          </a:p>
          <a:p>
            <a:r>
              <a:rPr lang="en-US" altLang="ko-KR" sz="1600" b="0" dirty="0"/>
              <a:t>After performing the </a:t>
            </a:r>
            <a:r>
              <a:rPr lang="en-US" altLang="ko-KR" sz="1600" b="0" dirty="0" smtClean="0"/>
              <a:t>Multi-AP </a:t>
            </a:r>
            <a:r>
              <a:rPr lang="en-US" altLang="ko-KR" sz="1600" b="0" dirty="0"/>
              <a:t>sounding, </a:t>
            </a:r>
            <a:r>
              <a:rPr lang="en-US" altLang="ko-KR" sz="1600" b="0" dirty="0" smtClean="0"/>
              <a:t>the Multi-AP </a:t>
            </a:r>
            <a:r>
              <a:rPr lang="en-US" altLang="ko-KR" sz="1600" b="0" dirty="0"/>
              <a:t>coordinated transmission may be followed</a:t>
            </a:r>
            <a:r>
              <a:rPr lang="en-US" altLang="ko-KR" sz="1600" b="0" dirty="0" smtClean="0"/>
              <a:t>. </a:t>
            </a:r>
            <a:endParaRPr lang="en-US" altLang="ko-KR" sz="1600" b="0" dirty="0" smtClean="0">
              <a:solidFill>
                <a:srgbClr val="FF0000"/>
              </a:solidFill>
            </a:endParaRPr>
          </a:p>
          <a:p>
            <a:endParaRPr lang="en-US" altLang="ko-KR" sz="1600" b="0" dirty="0" smtClean="0"/>
          </a:p>
          <a:p>
            <a:r>
              <a:rPr lang="en-US" altLang="ko-KR" sz="1800" b="0" dirty="0" smtClean="0"/>
              <a:t>In </a:t>
            </a:r>
            <a:r>
              <a:rPr lang="en-US" altLang="ko-KR" sz="1800" b="0" dirty="0"/>
              <a:t>this contribution, </a:t>
            </a:r>
            <a:r>
              <a:rPr lang="en-US" altLang="ko-KR" sz="1800" b="0" dirty="0" smtClean="0"/>
              <a:t>we discuss the general procedure to </a:t>
            </a:r>
            <a:r>
              <a:rPr lang="en-US" altLang="ko-KR" sz="1800" b="0" dirty="0"/>
              <a:t>support all types of the Multi-AP transmission schemes.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5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environment assumption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 We consider the following </a:t>
            </a:r>
            <a:r>
              <a:rPr lang="en-US" altLang="ko-KR" sz="1800" b="0" dirty="0" smtClean="0"/>
              <a:t>assumptions </a:t>
            </a:r>
            <a:r>
              <a:rPr lang="en-US" altLang="ko-KR" sz="1800" b="0" dirty="0"/>
              <a:t>in this </a:t>
            </a:r>
            <a:r>
              <a:rPr lang="en-US" altLang="ko-KR" sz="1800" b="0" dirty="0" smtClean="0"/>
              <a:t>document.</a:t>
            </a:r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The Slave APs which are the candidates of Multi-AP transmission can hear the master AP.</a:t>
            </a:r>
          </a:p>
          <a:p>
            <a:pPr lvl="1"/>
            <a:r>
              <a:rPr lang="en-US" altLang="ko-KR" sz="1400" dirty="0" smtClean="0"/>
              <a:t>The STAs which are the recipients of Multi-AP transmission can hear the Slave APs.</a:t>
            </a:r>
          </a:p>
          <a:p>
            <a:pPr lvl="1"/>
            <a:r>
              <a:rPr lang="en-US" altLang="ko-KR" sz="1400" dirty="0" smtClean="0"/>
              <a:t>The Master AP may not hear the STAs, but the Master AP is aware of STA’s existence.</a:t>
            </a:r>
          </a:p>
          <a:p>
            <a:pPr lvl="1"/>
            <a:r>
              <a:rPr lang="en-US" altLang="ko-KR" sz="1400" dirty="0"/>
              <a:t>The STAs </a:t>
            </a:r>
            <a:r>
              <a:rPr lang="en-US" altLang="ko-KR" sz="1400" dirty="0" smtClean="0"/>
              <a:t>may be </a:t>
            </a:r>
            <a:r>
              <a:rPr lang="en-US" altLang="ko-KR" sz="1400" dirty="0"/>
              <a:t>located at </a:t>
            </a:r>
            <a:r>
              <a:rPr lang="en-US" altLang="ko-KR" sz="1400" dirty="0" smtClean="0"/>
              <a:t>the edge </a:t>
            </a:r>
            <a:r>
              <a:rPr lang="en-US" altLang="ko-KR" sz="1400" dirty="0"/>
              <a:t>area </a:t>
            </a:r>
            <a:r>
              <a:rPr lang="en-US" altLang="ko-KR" sz="1400" dirty="0" smtClean="0"/>
              <a:t>in </a:t>
            </a:r>
            <a:r>
              <a:rPr lang="en-US" altLang="ko-KR" sz="1400" dirty="0"/>
              <a:t>the coverage of the Slave APs. </a:t>
            </a:r>
            <a:r>
              <a:rPr lang="en-US" altLang="ko-KR" sz="1400" dirty="0" smtClean="0"/>
              <a:t>  </a:t>
            </a:r>
            <a:endParaRPr lang="en-US" altLang="ko-KR" sz="1400" b="0" dirty="0">
              <a:solidFill>
                <a:srgbClr val="FF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458527"/>
            <a:ext cx="2971800" cy="23154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7032" y="2836973"/>
            <a:ext cx="343762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/>
              <a:t>Master AP (M-AP</a:t>
            </a:r>
            <a:r>
              <a:rPr lang="en-US" altLang="ko-KR" sz="1400" b="1" dirty="0" smtClean="0"/>
              <a:t>)</a:t>
            </a:r>
          </a:p>
          <a:p>
            <a:r>
              <a:rPr lang="en-US" altLang="ko-KR" sz="1400" b="1" dirty="0" smtClean="0"/>
              <a:t>- </a:t>
            </a:r>
            <a:r>
              <a:rPr lang="en-US" altLang="ko-KR" sz="1400" dirty="0" smtClean="0"/>
              <a:t>Being </a:t>
            </a:r>
            <a:r>
              <a:rPr lang="en-US" altLang="ko-KR" sz="1400" dirty="0"/>
              <a:t>a role of the AP </a:t>
            </a:r>
            <a:r>
              <a:rPr lang="en-US" altLang="ko-KR" sz="1400" dirty="0" smtClean="0"/>
              <a:t>coordinator</a:t>
            </a:r>
          </a:p>
          <a:p>
            <a:endParaRPr lang="en-US" altLang="ko-KR" sz="1400" dirty="0" smtClean="0"/>
          </a:p>
          <a:p>
            <a:r>
              <a:rPr lang="en-US" altLang="ko-KR" sz="1400" b="1" dirty="0"/>
              <a:t>Slave AP (S-AP</a:t>
            </a:r>
            <a:r>
              <a:rPr lang="en-US" altLang="ko-KR" sz="1400" b="1" dirty="0" smtClean="0"/>
              <a:t>)</a:t>
            </a:r>
            <a:endParaRPr lang="en-US" altLang="ko-KR" sz="1400" b="1" dirty="0"/>
          </a:p>
          <a:p>
            <a:r>
              <a:rPr lang="en-US" altLang="ko-KR" sz="1400" b="1" dirty="0" smtClean="0"/>
              <a:t>- </a:t>
            </a:r>
            <a:r>
              <a:rPr lang="en-US" altLang="ko-KR" sz="1400" dirty="0" smtClean="0"/>
              <a:t>Participating </a:t>
            </a:r>
            <a:r>
              <a:rPr lang="en-US" altLang="ko-KR" sz="1400" dirty="0"/>
              <a:t>in the Multi-AP transmission coordinated by Master </a:t>
            </a:r>
            <a:r>
              <a:rPr lang="en-US" altLang="ko-KR" sz="1400" dirty="0" smtClean="0"/>
              <a:t>AP</a:t>
            </a:r>
            <a:endParaRPr lang="en-US" altLang="ko-KR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2908792"/>
            <a:ext cx="8476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wireless</a:t>
            </a:r>
            <a:endParaRPr lang="en-US" altLang="ko-KR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209800" y="3914191"/>
            <a:ext cx="8476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wireless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9004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transmission procedure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dirty="0" smtClean="0"/>
              <a:t>Multi-AP sounding </a:t>
            </a:r>
          </a:p>
          <a:p>
            <a:pPr lvl="1"/>
            <a:r>
              <a:rPr lang="en-US" altLang="ko-KR" sz="1600" b="0" dirty="0" smtClean="0"/>
              <a:t>Reference signal </a:t>
            </a:r>
            <a:r>
              <a:rPr lang="en-US" altLang="ko-KR" sz="1600" dirty="0"/>
              <a:t>transmission </a:t>
            </a:r>
            <a:r>
              <a:rPr lang="en-US" altLang="ko-KR" sz="1600" dirty="0" smtClean="0"/>
              <a:t>from Slave APs to </a:t>
            </a:r>
            <a:r>
              <a:rPr lang="en-US" altLang="ko-KR" sz="1600" dirty="0"/>
              <a:t>non-AP STAs by </a:t>
            </a:r>
            <a:r>
              <a:rPr lang="en-US" altLang="ko-KR" sz="1600" dirty="0" smtClean="0"/>
              <a:t>the Master AP’s coordination</a:t>
            </a:r>
            <a:endParaRPr lang="en-US" altLang="ko-KR" sz="1600" b="0" dirty="0" smtClean="0"/>
          </a:p>
          <a:p>
            <a:pPr lvl="1"/>
            <a:r>
              <a:rPr lang="en-US" altLang="ko-KR" sz="1600" b="0" dirty="0" smtClean="0"/>
              <a:t>Reference signal </a:t>
            </a:r>
            <a:r>
              <a:rPr lang="en-US" altLang="ko-KR" sz="1600" dirty="0"/>
              <a:t>feedback from non-AP STAs to </a:t>
            </a:r>
            <a:r>
              <a:rPr lang="en-US" altLang="ko-KR" sz="1600" dirty="0" smtClean="0"/>
              <a:t>Slave </a:t>
            </a:r>
            <a:r>
              <a:rPr lang="en-US" altLang="ko-KR" sz="1600" dirty="0"/>
              <a:t>APs and a </a:t>
            </a:r>
            <a:r>
              <a:rPr lang="en-US" altLang="ko-KR" sz="1600" dirty="0" smtClean="0"/>
              <a:t>Master </a:t>
            </a:r>
            <a:r>
              <a:rPr lang="en-US" altLang="ko-KR" sz="1600" dirty="0"/>
              <a:t>AP</a:t>
            </a:r>
            <a:endParaRPr lang="en-US" altLang="ko-KR" sz="1600" b="0" dirty="0" smtClean="0"/>
          </a:p>
          <a:p>
            <a:endParaRPr lang="en-US" altLang="ko-KR" sz="1800" b="0" dirty="0" smtClean="0"/>
          </a:p>
          <a:p>
            <a:r>
              <a:rPr lang="en-US" altLang="ko-KR" sz="1800" dirty="0" smtClean="0"/>
              <a:t>Multi-AP selection</a:t>
            </a:r>
          </a:p>
          <a:p>
            <a:pPr lvl="1"/>
            <a:r>
              <a:rPr lang="en-US" altLang="ko-KR" sz="1600" dirty="0"/>
              <a:t>Data transmitted to slave APs that are involved in </a:t>
            </a:r>
            <a:r>
              <a:rPr lang="en-US" altLang="ko-KR" sz="1600" dirty="0" smtClean="0"/>
              <a:t>the Multi-AP transmission</a:t>
            </a:r>
            <a:endParaRPr lang="en-US" altLang="ko-KR" sz="1800" b="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Multi-AP transmission</a:t>
            </a:r>
          </a:p>
          <a:p>
            <a:pPr lvl="1"/>
            <a:r>
              <a:rPr lang="en-US" altLang="ko-KR" sz="1600" b="0" dirty="0" smtClean="0"/>
              <a:t>Distributed MIMO</a:t>
            </a:r>
          </a:p>
          <a:p>
            <a:pPr lvl="1"/>
            <a:r>
              <a:rPr lang="en-US" altLang="ko-KR" sz="1600" b="0" dirty="0" smtClean="0"/>
              <a:t>Coordinated BF</a:t>
            </a:r>
          </a:p>
          <a:p>
            <a:pPr lvl="1"/>
            <a:r>
              <a:rPr lang="en-US" altLang="ko-KR" sz="1600" b="0" dirty="0" smtClean="0"/>
              <a:t>Coordinated OFDMA</a:t>
            </a:r>
          </a:p>
          <a:p>
            <a:pPr lvl="1"/>
            <a:r>
              <a:rPr lang="en-US" altLang="ko-KR" sz="1600" b="0" dirty="0" smtClean="0"/>
              <a:t>Coordinated SR</a:t>
            </a:r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1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signal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Multi-AP sounding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To achieve the improved performance of the Multi-AP coordinated transmission, the Multi-AP sounding should be performed beforehand.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M-AP transmits </a:t>
            </a:r>
            <a:r>
              <a:rPr lang="en-US" altLang="ko-KR" sz="1800" dirty="0" smtClean="0"/>
              <a:t>MAP(Multi-AP) trigger frame</a:t>
            </a:r>
            <a:r>
              <a:rPr lang="en-US" altLang="ko-KR" sz="1800" b="0" dirty="0" smtClean="0"/>
              <a:t> to the S-APs in order to initiate the sounding.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/>
              <a:t>A</a:t>
            </a:r>
            <a:r>
              <a:rPr lang="en-US" altLang="ko-KR" sz="1800" b="0" dirty="0" smtClean="0"/>
              <a:t> S-AP receiving the MAP trigger frame sends a </a:t>
            </a:r>
            <a:r>
              <a:rPr lang="en-US" altLang="ko-KR" sz="1800" dirty="0" smtClean="0"/>
              <a:t>MAP(Multi-AP) NDPA frame </a:t>
            </a:r>
            <a:r>
              <a:rPr lang="en-US" altLang="ko-KR" sz="1800" b="0" dirty="0" smtClean="0"/>
              <a:t>and </a:t>
            </a:r>
            <a:r>
              <a:rPr lang="en-US" altLang="ko-KR" sz="1800" dirty="0" smtClean="0"/>
              <a:t>MAP(Multi-AP) NDP packet</a:t>
            </a:r>
            <a:r>
              <a:rPr lang="en-US" altLang="ko-KR" sz="1800" b="0" dirty="0" smtClean="0"/>
              <a:t>.</a:t>
            </a:r>
          </a:p>
          <a:p>
            <a:pPr lvl="1"/>
            <a:r>
              <a:rPr lang="en-US" altLang="ko-KR" sz="1600" dirty="0"/>
              <a:t>T</a:t>
            </a:r>
            <a:r>
              <a:rPr lang="en-US" altLang="ko-KR" sz="1600" b="0" dirty="0" smtClean="0"/>
              <a:t>o acquire the channel information between each S-AP and each STA.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</a:t>
            </a:r>
            <a:r>
              <a:rPr lang="en-US" altLang="ko-KR" sz="1800" b="0" dirty="0"/>
              <a:t>following slides show several options to transmit a reference signal.</a:t>
            </a:r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signal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(Option 1: Transmission sequentially based on M-AP polling)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198769"/>
              </p:ext>
            </p:extLst>
          </p:nvPr>
        </p:nvGraphicFramePr>
        <p:xfrm>
          <a:off x="781712" y="6042237"/>
          <a:ext cx="234248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22"/>
                <a:gridCol w="585622"/>
                <a:gridCol w="585622"/>
                <a:gridCol w="585622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L-part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SIG-A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STF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LTF</a:t>
                      </a:r>
                      <a:endParaRPr lang="ko-KR" altLang="en-US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549036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MAP NDP PPDU format</a:t>
            </a:r>
            <a:endParaRPr lang="ko-KR" altLang="en-US" sz="1400" b="1"/>
          </a:p>
        </p:txBody>
      </p:sp>
      <p:sp>
        <p:nvSpPr>
          <p:cNvPr id="10" name="TextBox 9"/>
          <p:cNvSpPr txBox="1"/>
          <p:nvPr/>
        </p:nvSpPr>
        <p:spPr>
          <a:xfrm>
            <a:off x="685800" y="5779264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Slave AP 1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770" y="2002633"/>
            <a:ext cx="7336459" cy="3547027"/>
          </a:xfrm>
          <a:prstGeom prst="rect">
            <a:avLst/>
          </a:prstGeom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131643"/>
              </p:ext>
            </p:extLst>
          </p:nvPr>
        </p:nvGraphicFramePr>
        <p:xfrm>
          <a:off x="3515676" y="6042237"/>
          <a:ext cx="234248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22"/>
                <a:gridCol w="585622"/>
                <a:gridCol w="585622"/>
                <a:gridCol w="585622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L-part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SIG-A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STF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LTF</a:t>
                      </a:r>
                      <a:endParaRPr lang="ko-KR" altLang="en-US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419764" y="5779264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Slave AP 2</a:t>
            </a:r>
            <a:endParaRPr lang="ko-KR" altLang="en-US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554352"/>
              </p:ext>
            </p:extLst>
          </p:nvPr>
        </p:nvGraphicFramePr>
        <p:xfrm>
          <a:off x="6218775" y="6042237"/>
          <a:ext cx="234248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22"/>
                <a:gridCol w="585622"/>
                <a:gridCol w="585622"/>
                <a:gridCol w="585622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L-part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SIG-A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STF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LTF</a:t>
                      </a:r>
                      <a:endParaRPr lang="ko-KR" altLang="en-US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122863" y="5779264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Slave AP 3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51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eference signal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ption 2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tone 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per </a:t>
            </a: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S-AP)</a:t>
            </a:r>
            <a:endParaRPr lang="ko-KR" alt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5172971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MAP NDP PPDU format</a:t>
            </a:r>
            <a:endParaRPr lang="ko-KR" altLang="en-US" sz="1400" b="1"/>
          </a:p>
        </p:txBody>
      </p:sp>
      <p:sp>
        <p:nvSpPr>
          <p:cNvPr id="18" name="TextBox 17"/>
          <p:cNvSpPr txBox="1"/>
          <p:nvPr/>
        </p:nvSpPr>
        <p:spPr>
          <a:xfrm>
            <a:off x="758709" y="561321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Slave AP 1</a:t>
            </a:r>
          </a:p>
          <a:p>
            <a:pPr algn="ctr"/>
            <a:r>
              <a:rPr lang="en-US" altLang="ko-KR" dirty="0" smtClean="0"/>
              <a:t>Slave AP 2</a:t>
            </a:r>
          </a:p>
          <a:p>
            <a:pPr algn="ctr"/>
            <a:r>
              <a:rPr lang="en-US" altLang="ko-KR" dirty="0" smtClean="0"/>
              <a:t>Slave AP 3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127570" y="2730921"/>
            <a:ext cx="3559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/>
              <a:t>S</a:t>
            </a:r>
            <a:r>
              <a:rPr lang="en-US" altLang="ko-KR" sz="1400" b="1" dirty="0" smtClean="0"/>
              <a:t>tringent synchronization </a:t>
            </a:r>
            <a:r>
              <a:rPr lang="en-US" altLang="ko-KR" sz="1400" b="1" dirty="0"/>
              <a:t>requirement among the Slave </a:t>
            </a:r>
            <a:r>
              <a:rPr lang="en-US" altLang="ko-KR" sz="1400" b="1" dirty="0" smtClean="0"/>
              <a:t>APs</a:t>
            </a:r>
          </a:p>
          <a:p>
            <a:r>
              <a:rPr lang="en-US" altLang="ko-KR" sz="1400" dirty="0" smtClean="0"/>
              <a:t>- Additional frames for synchronization may be needed.</a:t>
            </a:r>
            <a:endParaRPr lang="ko-KR" altLang="en-US" sz="140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709" y="1852994"/>
            <a:ext cx="4207333" cy="340480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6066" y="5466584"/>
            <a:ext cx="3968719" cy="93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signal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 3: </a:t>
            </a: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using 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 MU-MIMO LTF)</a:t>
            </a:r>
            <a:endParaRPr lang="ko-KR" alt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2730921"/>
            <a:ext cx="33622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/>
              <a:t>S</a:t>
            </a:r>
            <a:r>
              <a:rPr lang="en-US" altLang="ko-KR" sz="1400" b="1" dirty="0" smtClean="0"/>
              <a:t>tringent synchronization requirement among the Slave APs</a:t>
            </a:r>
          </a:p>
          <a:p>
            <a:r>
              <a:rPr lang="en-US" altLang="ko-KR" sz="1400" dirty="0" smtClean="0"/>
              <a:t>- Additional frames for synchronization may be needed.</a:t>
            </a:r>
            <a:endParaRPr lang="ko-KR" altLang="en-US" sz="140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66368"/>
              </p:ext>
            </p:extLst>
          </p:nvPr>
        </p:nvGraphicFramePr>
        <p:xfrm>
          <a:off x="1696529" y="5925234"/>
          <a:ext cx="5694871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3553"/>
                <a:gridCol w="813553"/>
                <a:gridCol w="813553"/>
                <a:gridCol w="813553"/>
                <a:gridCol w="813553"/>
                <a:gridCol w="813553"/>
                <a:gridCol w="813553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L-part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SIG-A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STF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LTF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LTF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…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LTF</a:t>
                      </a:r>
                      <a:endParaRPr lang="ko-KR" alt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" y="5442019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MAP NDP PPDU format</a:t>
            </a:r>
            <a:endParaRPr lang="ko-KR" altLang="en-US" sz="1400" b="1"/>
          </a:p>
        </p:txBody>
      </p:sp>
      <p:sp>
        <p:nvSpPr>
          <p:cNvPr id="11" name="TextBox 10"/>
          <p:cNvSpPr txBox="1"/>
          <p:nvPr/>
        </p:nvSpPr>
        <p:spPr>
          <a:xfrm>
            <a:off x="685800" y="57544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Slave AP 1</a:t>
            </a:r>
          </a:p>
          <a:p>
            <a:pPr algn="ctr"/>
            <a:r>
              <a:rPr lang="en-US" altLang="ko-KR" dirty="0" smtClean="0"/>
              <a:t>Slave AP 2</a:t>
            </a:r>
          </a:p>
          <a:p>
            <a:pPr algn="ctr"/>
            <a:r>
              <a:rPr lang="en-US" altLang="ko-KR" dirty="0" smtClean="0"/>
              <a:t>Slave AP 3</a:t>
            </a:r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709" y="1852994"/>
            <a:ext cx="4207333" cy="3404806"/>
          </a:xfrm>
          <a:prstGeom prst="rect">
            <a:avLst/>
          </a:prstGeom>
        </p:spPr>
      </p:pic>
      <p:sp>
        <p:nvSpPr>
          <p:cNvPr id="7" name="오른쪽 중괄호 6"/>
          <p:cNvSpPr/>
          <p:nvPr/>
        </p:nvSpPr>
        <p:spPr bwMode="auto">
          <a:xfrm rot="16200000">
            <a:off x="5651306" y="4147753"/>
            <a:ext cx="188600" cy="3291590"/>
          </a:xfrm>
          <a:prstGeom prst="rightBrace">
            <a:avLst>
              <a:gd name="adj1" fmla="val 8333"/>
              <a:gd name="adj2" fmla="val 7478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5940" y="5180409"/>
            <a:ext cx="3362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Total number of LTF symbols depends on the sum of antennas of all Slave APs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53353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188821</TotalTime>
  <Words>1531</Words>
  <Application>Microsoft Office PowerPoint</Application>
  <PresentationFormat>On-screen Show (4:3)</PresentationFormat>
  <Paragraphs>307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굴림</vt:lpstr>
      <vt:lpstr>맑은 고딕</vt:lpstr>
      <vt:lpstr>맑은 고딕</vt:lpstr>
      <vt:lpstr>MS PGothic</vt:lpstr>
      <vt:lpstr>Arial</vt:lpstr>
      <vt:lpstr>Times New Roman</vt:lpstr>
      <vt:lpstr>Wingdings</vt:lpstr>
      <vt:lpstr>ACcord Submission Template</vt:lpstr>
      <vt:lpstr>Multi-AP Transmission Procedure  </vt:lpstr>
      <vt:lpstr>Introduction</vt:lpstr>
      <vt:lpstr>Motivation</vt:lpstr>
      <vt:lpstr>Multi-AP environment assumption</vt:lpstr>
      <vt:lpstr>Multi-AP transmission procedure</vt:lpstr>
      <vt:lpstr>Reference signal transmission  in Multi-AP sounding</vt:lpstr>
      <vt:lpstr>Reference signal transmission  (Option 1: Transmission sequentially based on M-AP polling)</vt:lpstr>
      <vt:lpstr>Reference signal transmission  (Option 2: Transmission using tone selection per S-AP)</vt:lpstr>
      <vt:lpstr>Reference signal transmission  (Option 3: Transmission using DL MU-MIMO LTF)</vt:lpstr>
      <vt:lpstr>Comparison of  reference signal transmission options</vt:lpstr>
      <vt:lpstr>Reference signal feedback  in Multi-AP sounding</vt:lpstr>
      <vt:lpstr>Example of  reference signal feedback procedure</vt:lpstr>
      <vt:lpstr>Multi-AP selection </vt:lpstr>
      <vt:lpstr>Example of Multi-AP selection </vt:lpstr>
      <vt:lpstr>Multi-AP transmission</vt:lpstr>
      <vt:lpstr>Example of  Multi-AP transmission procedure</vt:lpstr>
      <vt:lpstr>Conclusion</vt:lpstr>
      <vt:lpstr>Reference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Kiseon Ryu</cp:lastModifiedBy>
  <cp:revision>2537</cp:revision>
  <cp:lastPrinted>2017-07-06T11:26:45Z</cp:lastPrinted>
  <dcterms:created xsi:type="dcterms:W3CDTF">2009-12-02T19:05:24Z</dcterms:created>
  <dcterms:modified xsi:type="dcterms:W3CDTF">2019-03-12T23:57:02Z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