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7" r:id="rId3"/>
    <p:sldId id="358" r:id="rId4"/>
    <p:sldId id="377" r:id="rId5"/>
    <p:sldId id="373" r:id="rId6"/>
    <p:sldId id="378" r:id="rId7"/>
    <p:sldId id="372" r:id="rId8"/>
    <p:sldId id="382" r:id="rId9"/>
    <p:sldId id="367" r:id="rId10"/>
    <p:sldId id="368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  <p:cmAuthor id="27" name="Tokubo, Todd" initials="TT" lastIdx="6" clrIdx="26">
    <p:extLst>
      <p:ext uri="{19B8F6BF-5375-455C-9EA6-DF929625EA0E}">
        <p15:presenceInfo xmlns:p15="http://schemas.microsoft.com/office/powerpoint/2012/main" userId="S-1-5-21-391068476-594298578-1233803906-315217" providerId="AD"/>
      </p:ext>
    </p:extLst>
  </p:cmAuthor>
  <p:cmAuthor id="28" name="Sakoda, Kazuyuki" initials="SK" lastIdx="6" clrIdx="27">
    <p:extLst>
      <p:ext uri="{19B8F6BF-5375-455C-9EA6-DF929625EA0E}">
        <p15:presenceInfo xmlns:p15="http://schemas.microsoft.com/office/powerpoint/2012/main" userId="S-1-5-21-391068476-594298578-1233803906-485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802.11-19/0430r0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2019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Low latency streaming capability for game applications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2019-03-12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5652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for EHT to consider streamin</a:t>
            </a:r>
            <a:r>
              <a:rPr lang="en-US" dirty="0" smtClean="0"/>
              <a:t>g game as a part of the target use case?</a:t>
            </a:r>
            <a:endParaRPr lang="en-US" dirty="0" smtClean="0"/>
          </a:p>
          <a:p>
            <a:pPr lvl="1"/>
            <a:r>
              <a:rPr lang="en-US" dirty="0" smtClean="0"/>
              <a:t>Yes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No: </a:t>
            </a:r>
          </a:p>
          <a:p>
            <a:pPr lvl="1"/>
            <a:r>
              <a:rPr lang="en-US" dirty="0" smtClean="0"/>
              <a:t>Abstain: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11-18/1234r0, “Real-time Mobile Game vs Wi-Fi,” 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r>
              <a:rPr lang="en-US" sz="2000" b="0" dirty="0" smtClean="0"/>
              <a:t>[2] 11-18/1449r0, “Real-time Console Game Network Profile,” Karthik Iyer, et. </a:t>
            </a:r>
            <a:r>
              <a:rPr lang="en-US" sz="2000" b="0" dirty="0"/>
              <a:t>a</a:t>
            </a:r>
            <a:r>
              <a:rPr lang="en-US" sz="2000" b="0" dirty="0" smtClean="0"/>
              <a:t>l</a:t>
            </a:r>
            <a:r>
              <a:rPr lang="en-US" sz="2000" b="0" dirty="0" smtClean="0"/>
              <a:t>.</a:t>
            </a:r>
          </a:p>
          <a:p>
            <a:r>
              <a:rPr lang="en-US" sz="2000" b="0" dirty="0"/>
              <a:t>[3] </a:t>
            </a:r>
            <a:r>
              <a:rPr lang="en-US" sz="2000" b="0" dirty="0" smtClean="0"/>
              <a:t>11-19/111r0, </a:t>
            </a:r>
            <a:r>
              <a:rPr lang="en-US" sz="2000" b="0" dirty="0"/>
              <a:t>“Additional game use case over </a:t>
            </a:r>
            <a:r>
              <a:rPr lang="en-US" sz="2000" b="0" dirty="0" smtClean="0"/>
              <a:t>WLAN,” Kazuyuki Sakoda, et.al.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4</a:t>
            </a:r>
            <a:r>
              <a:rPr lang="en-US" sz="2000" b="0" dirty="0" smtClean="0"/>
              <a:t>] 11-18/2009rx, </a:t>
            </a:r>
            <a:r>
              <a:rPr lang="en-US" sz="2000" b="0" dirty="0"/>
              <a:t>“IEEE 802.11 Real Time Applications TIG Report,” </a:t>
            </a:r>
            <a:r>
              <a:rPr lang="en-US" sz="2000" b="0" dirty="0" smtClean="0"/>
              <a:t>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RTA TIG walked through low latency applications</a:t>
            </a:r>
          </a:p>
          <a:p>
            <a:r>
              <a:rPr lang="en-US" sz="2000" dirty="0" smtClean="0"/>
              <a:t>Game is a primary application of RTA</a:t>
            </a:r>
          </a:p>
          <a:p>
            <a:r>
              <a:rPr lang="en-US" sz="2000" dirty="0" smtClean="0"/>
              <a:t>At this point in time, </a:t>
            </a:r>
            <a:r>
              <a:rPr lang="en-US" sz="2000" dirty="0"/>
              <a:t>m</a:t>
            </a:r>
            <a:r>
              <a:rPr lang="en-US" sz="2000" dirty="0" smtClean="0"/>
              <a:t>ost of the game application focus on command transmission between game client and </a:t>
            </a:r>
            <a:r>
              <a:rPr lang="en-US" sz="2000" dirty="0"/>
              <a:t>game server [1][2]</a:t>
            </a:r>
            <a:endParaRPr lang="en-US" sz="2000" dirty="0" smtClean="0"/>
          </a:p>
          <a:p>
            <a:r>
              <a:rPr lang="en-US" sz="2000" dirty="0" smtClean="0"/>
              <a:t>However there are growing interest in “Video streaming for games” in the game </a:t>
            </a:r>
            <a:r>
              <a:rPr lang="en-US" sz="2000" dirty="0" smtClean="0"/>
              <a:t>industry [3]</a:t>
            </a:r>
            <a:endParaRPr lang="en-US" sz="2000" dirty="0" smtClean="0"/>
          </a:p>
          <a:p>
            <a:r>
              <a:rPr lang="en-US" sz="2000" dirty="0" smtClean="0"/>
              <a:t>This presentation explains what the “Video streaming for games” </a:t>
            </a:r>
            <a:r>
              <a:rPr lang="en-US" sz="2000" dirty="0" smtClean="0"/>
              <a:t>is and </a:t>
            </a:r>
            <a:r>
              <a:rPr lang="en-US" sz="2000" dirty="0" smtClean="0"/>
              <a:t>expected KPI for the application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Real-time mobile gaming [1], </a:t>
            </a:r>
            <a:r>
              <a:rPr lang="en-US" dirty="0" smtClean="0"/>
              <a:t>[4]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6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the Real-time Mobile Gaming is as follows:</a:t>
            </a:r>
          </a:p>
          <a:p>
            <a:r>
              <a:rPr lang="en-US" sz="2000" dirty="0"/>
              <a:t>Game </a:t>
            </a:r>
            <a:r>
              <a:rPr lang="en-US" sz="2000" dirty="0" smtClean="0"/>
              <a:t>server generate commands to Game Client</a:t>
            </a:r>
          </a:p>
          <a:p>
            <a:r>
              <a:rPr lang="en-US" sz="2000" dirty="0" smtClean="0"/>
              <a:t>Game Client renders picture based on the commands from the Game Server</a:t>
            </a:r>
          </a:p>
          <a:p>
            <a:r>
              <a:rPr lang="en-US" sz="2000" dirty="0" smtClean="0"/>
              <a:t>Game Client sends back commands from the game user to the Game Sever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Real-time mobile gaming [1], [3]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6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the Real-time Mobile Gaming is as follows: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1921481" y="3789892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  <p:sp>
        <p:nvSpPr>
          <p:cNvPr id="24" name="Rounded Rectangular Callout 23"/>
          <p:cNvSpPr/>
          <p:nvPr/>
        </p:nvSpPr>
        <p:spPr bwMode="auto">
          <a:xfrm>
            <a:off x="6170046" y="4027743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flipH="1">
            <a:off x="1860832" y="5501290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6115449" y="5170401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067944" y="3645024"/>
            <a:ext cx="329013" cy="49247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314995" y="5312794"/>
            <a:ext cx="329013" cy="49247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>
            <a:stCxn id="4" idx="7"/>
          </p:cNvCxnSpPr>
          <p:nvPr/>
        </p:nvCxnSpPr>
        <p:spPr bwMode="auto">
          <a:xfrm flipV="1">
            <a:off x="4348774" y="3362644"/>
            <a:ext cx="599553" cy="354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26" idx="7"/>
          </p:cNvCxnSpPr>
          <p:nvPr/>
        </p:nvCxnSpPr>
        <p:spPr bwMode="auto">
          <a:xfrm flipV="1">
            <a:off x="4595825" y="3362644"/>
            <a:ext cx="352502" cy="2022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ounded Rectangular Callout 27"/>
          <p:cNvSpPr/>
          <p:nvPr/>
        </p:nvSpPr>
        <p:spPr bwMode="auto">
          <a:xfrm>
            <a:off x="4345024" y="2634070"/>
            <a:ext cx="2448272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Total Bandwidth</a:t>
            </a:r>
            <a:r>
              <a:rPr lang="en-US" dirty="0"/>
              <a:t>: 100kbps~1Mbps</a:t>
            </a:r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</p:spTree>
    <p:extLst>
      <p:ext uri="{BB962C8B-B14F-4D97-AF65-F5344CB8AC3E}">
        <p14:creationId xmlns:p14="http://schemas.microsoft.com/office/powerpoint/2010/main" val="2552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stream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090145" cy="18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 variant of the cloud gaming</a:t>
            </a:r>
          </a:p>
          <a:p>
            <a:r>
              <a:rPr lang="en-US" sz="2000" dirty="0" smtClean="0"/>
              <a:t>Game console itself is located on the cloud (Game Server), and the video pictures are streamed to Game Clients</a:t>
            </a:r>
          </a:p>
          <a:p>
            <a:r>
              <a:rPr lang="en-US" sz="2000" dirty="0" smtClean="0"/>
              <a:t>Currently requires &gt;5Mbps @720p HD with compression</a:t>
            </a:r>
          </a:p>
          <a:p>
            <a:r>
              <a:rPr lang="en-US" sz="2000" dirty="0"/>
              <a:t>Requirements for 802.11 should consider higher quality video and eventual migration to UHD</a:t>
            </a:r>
          </a:p>
          <a:p>
            <a:r>
              <a:rPr lang="en-US" sz="2000" dirty="0"/>
              <a:t>Required forward link bandwidth &gt; 160Mbps [4]</a:t>
            </a:r>
            <a:endParaRPr lang="en-US" sz="2000" dirty="0"/>
          </a:p>
        </p:txBody>
      </p:sp>
      <p:sp>
        <p:nvSpPr>
          <p:cNvPr id="16" name="Right Arrow 15"/>
          <p:cNvSpPr/>
          <p:nvPr/>
        </p:nvSpPr>
        <p:spPr bwMode="auto">
          <a:xfrm flipH="1">
            <a:off x="1865293" y="5461183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1865293" y="5164411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5576" y="507354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864493" y="5073547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20" name="Cloud Callout 19"/>
          <p:cNvSpPr/>
          <p:nvPr/>
        </p:nvSpPr>
        <p:spPr bwMode="auto">
          <a:xfrm>
            <a:off x="2478916" y="4945541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40757" y="507354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5974210" y="5161741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 flipH="1">
            <a:off x="5974210" y="5461183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7" y="4513581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14" y="4671292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51841" y="4613307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stream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9449" y="621740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090145" cy="18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 variant of the cloud gaming</a:t>
            </a:r>
          </a:p>
          <a:p>
            <a:r>
              <a:rPr lang="en-US" sz="2000" dirty="0" smtClean="0"/>
              <a:t>Game console itself is located on the cloud (Game Server), and the video pictures are streamed to Game Clients</a:t>
            </a:r>
          </a:p>
          <a:p>
            <a:r>
              <a:rPr lang="en-US" sz="2000" dirty="0"/>
              <a:t>Currently requires &gt;5Mbps @720p HD with compression</a:t>
            </a:r>
          </a:p>
          <a:p>
            <a:r>
              <a:rPr lang="en-US" sz="2000" dirty="0" smtClean="0"/>
              <a:t>Requirements </a:t>
            </a:r>
            <a:r>
              <a:rPr lang="en-US" sz="2000" dirty="0"/>
              <a:t>for </a:t>
            </a:r>
            <a:r>
              <a:rPr lang="en-US" sz="2000" dirty="0" smtClean="0"/>
              <a:t>802.11</a:t>
            </a:r>
            <a:r>
              <a:rPr lang="en-US" sz="2000" dirty="0" smtClean="0"/>
              <a:t> </a:t>
            </a:r>
            <a:r>
              <a:rPr lang="en-US" sz="2000" dirty="0"/>
              <a:t>should consider </a:t>
            </a:r>
            <a:r>
              <a:rPr lang="en-US" sz="2000" dirty="0" smtClean="0"/>
              <a:t>higher </a:t>
            </a:r>
            <a:r>
              <a:rPr lang="en-US" sz="2000" dirty="0" smtClean="0"/>
              <a:t>quality video and </a:t>
            </a:r>
            <a:r>
              <a:rPr lang="en-US" sz="2000" dirty="0" smtClean="0"/>
              <a:t>eventual </a:t>
            </a:r>
            <a:r>
              <a:rPr lang="en-US" sz="2000" dirty="0"/>
              <a:t>migration to </a:t>
            </a:r>
            <a:r>
              <a:rPr lang="en-US" sz="2000" dirty="0" smtClean="0"/>
              <a:t>UHD</a:t>
            </a:r>
          </a:p>
          <a:p>
            <a:r>
              <a:rPr lang="en-US" sz="2000" dirty="0" smtClean="0"/>
              <a:t>Required forward link bandwidth &gt; 160Mbps [4]</a:t>
            </a:r>
            <a:endParaRPr lang="en-US" sz="2000" dirty="0"/>
          </a:p>
        </p:txBody>
      </p:sp>
      <p:sp>
        <p:nvSpPr>
          <p:cNvPr id="69" name="Right Arrow 68"/>
          <p:cNvSpPr/>
          <p:nvPr/>
        </p:nvSpPr>
        <p:spPr bwMode="auto">
          <a:xfrm flipH="1">
            <a:off x="1865293" y="5461183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1865293" y="5164411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5576" y="507354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4864493" y="5073547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73" name="Cloud Callout 72"/>
          <p:cNvSpPr/>
          <p:nvPr/>
        </p:nvSpPr>
        <p:spPr bwMode="auto">
          <a:xfrm>
            <a:off x="2478916" y="4945541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240757" y="507354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75" name="Right Arrow 74"/>
          <p:cNvSpPr/>
          <p:nvPr/>
        </p:nvSpPr>
        <p:spPr bwMode="auto">
          <a:xfrm>
            <a:off x="1925942" y="4453071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ight Arrow 75"/>
          <p:cNvSpPr/>
          <p:nvPr/>
        </p:nvSpPr>
        <p:spPr bwMode="auto">
          <a:xfrm>
            <a:off x="5974210" y="5161741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 flipH="1">
            <a:off x="5974210" y="5461183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8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7" y="4513581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9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14" y="4671292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51841" y="4613307"/>
            <a:ext cx="519027" cy="519027"/>
          </a:xfrm>
          <a:prstGeom prst="rect">
            <a:avLst/>
          </a:prstGeom>
        </p:spPr>
      </p:pic>
      <p:sp>
        <p:nvSpPr>
          <p:cNvPr id="81" name="Rounded Rectangular Callout 80"/>
          <p:cNvSpPr/>
          <p:nvPr/>
        </p:nvSpPr>
        <p:spPr bwMode="auto">
          <a:xfrm>
            <a:off x="6616613" y="3717032"/>
            <a:ext cx="2280328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</a:t>
            </a:r>
            <a:r>
              <a:rPr lang="en-US" b="1" dirty="0" smtClean="0"/>
              <a:t>&gt;</a:t>
            </a:r>
            <a:r>
              <a:rPr lang="en-US" b="1" dirty="0" smtClean="0"/>
              <a:t>160Mbps</a:t>
            </a:r>
            <a:endParaRPr lang="en-US" b="1" dirty="0"/>
          </a:p>
          <a:p>
            <a:r>
              <a:rPr lang="en-US" dirty="0" smtClean="0"/>
              <a:t>E2E </a:t>
            </a:r>
            <a:r>
              <a:rPr lang="en-US" dirty="0" smtClean="0"/>
              <a:t>latency</a:t>
            </a:r>
            <a:r>
              <a:rPr lang="en-US" dirty="0"/>
              <a:t>: &lt; 100msec</a:t>
            </a:r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6174507" y="4690922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84" name="Rounded Rectangular Callout 83"/>
          <p:cNvSpPr/>
          <p:nvPr/>
        </p:nvSpPr>
        <p:spPr bwMode="auto">
          <a:xfrm>
            <a:off x="6119910" y="5833580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flipH="1">
            <a:off x="1955702" y="6184748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play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234162" cy="16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another type of wireless gaming, variant of the cloud </a:t>
            </a:r>
            <a:r>
              <a:rPr lang="en-US" sz="2000" dirty="0" smtClean="0"/>
              <a:t>streaming leveraging video streaming</a:t>
            </a:r>
            <a:endParaRPr lang="en-US" sz="2000" dirty="0" smtClean="0"/>
          </a:p>
          <a:p>
            <a:r>
              <a:rPr lang="en-US" sz="2000" dirty="0" smtClean="0"/>
              <a:t>Remote game console hosts the game and contents are streamed to Game Clients</a:t>
            </a:r>
          </a:p>
          <a:p>
            <a:r>
              <a:rPr lang="en-US" sz="2000" dirty="0" smtClean="0"/>
              <a:t>Currently requires &gt;5Mbps </a:t>
            </a:r>
            <a:r>
              <a:rPr lang="en-US" sz="2000" dirty="0"/>
              <a:t>@720p HD</a:t>
            </a:r>
          </a:p>
          <a:p>
            <a:r>
              <a:rPr lang="en-US" sz="2000" dirty="0"/>
              <a:t>Requirements for 802.11 should consider higher quality video and eventual migration to UHD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2" name="Right Arrow 21"/>
          <p:cNvSpPr/>
          <p:nvPr/>
        </p:nvSpPr>
        <p:spPr bwMode="auto">
          <a:xfrm flipH="1">
            <a:off x="3791027" y="5259636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791028" y="4962864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8198" y="4830381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72364" y="4846532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30" name="Cloud Callout 29"/>
          <p:cNvSpPr/>
          <p:nvPr/>
        </p:nvSpPr>
        <p:spPr bwMode="auto">
          <a:xfrm>
            <a:off x="4020702" y="4651618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236296" y="4846742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1921481" y="4226266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6300191" y="4948654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flipH="1">
            <a:off x="6300191" y="5248098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flipH="1">
            <a:off x="1860832" y="5937664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543562"/>
            <a:ext cx="1091899" cy="28308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 bwMode="auto">
          <a:xfrm>
            <a:off x="5398969" y="4850502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43" name="图片 11">
            <a:extLst>
              <a:ext uri="{FF2B5EF4-FFF2-40B4-BE49-F238E27FC236}">
                <a16:creationId xmlns="" xmlns:a16="http://schemas.microsoft.com/office/drawing/2014/main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441499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" name="Right Arrow 43"/>
          <p:cNvSpPr/>
          <p:nvPr/>
        </p:nvSpPr>
        <p:spPr bwMode="auto">
          <a:xfrm>
            <a:off x="1917088" y="4925976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 flipH="1">
            <a:off x="1917088" y="5225420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8" name="图片 11">
            <a:extLst>
              <a:ext uri="{FF2B5EF4-FFF2-40B4-BE49-F238E27FC236}">
                <a16:creationId xmlns="" xmlns:a16="http://schemas.microsoft.com/office/drawing/2014/main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4406249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" name="Graphic 10" descr="Smart Phone">
            <a:extLst>
              <a:ext uri="{FF2B5EF4-FFF2-40B4-BE49-F238E27FC236}">
                <a16:creationId xmlns="" xmlns:a16="http://schemas.microsoft.com/office/drawing/2014/main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5"/>
              </a:ext>
            </a:extLst>
          </a:blip>
          <a:stretch>
            <a:fillRect/>
          </a:stretch>
        </p:blipFill>
        <p:spPr>
          <a:xfrm rot="1557702">
            <a:off x="7647380" y="4386502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play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234162" cy="16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another type of wireless gaming, variant of the cloud </a:t>
            </a:r>
            <a:r>
              <a:rPr lang="en-US" sz="2000" dirty="0" smtClean="0"/>
              <a:t>streaming leveraging video streaming</a:t>
            </a:r>
            <a:endParaRPr lang="en-US" sz="2000" dirty="0" smtClean="0"/>
          </a:p>
          <a:p>
            <a:r>
              <a:rPr lang="en-US" sz="2000" dirty="0" smtClean="0"/>
              <a:t>Remote game console hosts the game and contents are streamed to Game Clients</a:t>
            </a:r>
          </a:p>
          <a:p>
            <a:r>
              <a:rPr lang="en-US" sz="2000" dirty="0" smtClean="0"/>
              <a:t>Currently requires &gt;5Mbps </a:t>
            </a:r>
            <a:r>
              <a:rPr lang="en-US" sz="2000" dirty="0"/>
              <a:t>@720p HD</a:t>
            </a:r>
          </a:p>
          <a:p>
            <a:r>
              <a:rPr lang="en-US" sz="2000" dirty="0"/>
              <a:t>Requirements for 802.11 should consider higher quality video and eventual migration to UHD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2" name="Right Arrow 21"/>
          <p:cNvSpPr/>
          <p:nvPr/>
        </p:nvSpPr>
        <p:spPr bwMode="auto">
          <a:xfrm flipH="1">
            <a:off x="3791027" y="5259636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791028" y="4962864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8198" y="4830381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72364" y="4846532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30" name="Cloud Callout 29"/>
          <p:cNvSpPr/>
          <p:nvPr/>
        </p:nvSpPr>
        <p:spPr bwMode="auto">
          <a:xfrm>
            <a:off x="4020702" y="4651618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236296" y="4846742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1921481" y="4226266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6300191" y="4948654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flipH="1">
            <a:off x="6300191" y="5248098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ounded Rectangular Callout 34"/>
          <p:cNvSpPr/>
          <p:nvPr/>
        </p:nvSpPr>
        <p:spPr bwMode="auto">
          <a:xfrm>
            <a:off x="6234926" y="4464116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 bwMode="auto">
          <a:xfrm flipH="1">
            <a:off x="1860832" y="5937664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ular Callout 37"/>
          <p:cNvSpPr/>
          <p:nvPr/>
        </p:nvSpPr>
        <p:spPr bwMode="auto">
          <a:xfrm>
            <a:off x="6344801" y="5624558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543562"/>
            <a:ext cx="1091899" cy="28308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 bwMode="auto">
          <a:xfrm>
            <a:off x="5398969" y="4850502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43" name="图片 11">
            <a:extLst>
              <a:ext uri="{FF2B5EF4-FFF2-40B4-BE49-F238E27FC236}">
                <a16:creationId xmlns="" xmlns:a16="http://schemas.microsoft.com/office/drawing/2014/main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441499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" name="Right Arrow 43"/>
          <p:cNvSpPr/>
          <p:nvPr/>
        </p:nvSpPr>
        <p:spPr bwMode="auto">
          <a:xfrm>
            <a:off x="1917088" y="4925976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 flipH="1">
            <a:off x="1917088" y="5225420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699910" y="4438819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1961698" y="5601880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pic>
        <p:nvPicPr>
          <p:cNvPr id="48" name="图片 11">
            <a:extLst>
              <a:ext uri="{FF2B5EF4-FFF2-40B4-BE49-F238E27FC236}">
                <a16:creationId xmlns="" xmlns:a16="http://schemas.microsoft.com/office/drawing/2014/main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4406249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" name="Graphic 10" descr="Smart Phone">
            <a:extLst>
              <a:ext uri="{FF2B5EF4-FFF2-40B4-BE49-F238E27FC236}">
                <a16:creationId xmlns="" xmlns:a16="http://schemas.microsoft.com/office/drawing/2014/main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5"/>
              </a:ext>
            </a:extLst>
          </a:blip>
          <a:stretch>
            <a:fillRect/>
          </a:stretch>
        </p:blipFill>
        <p:spPr>
          <a:xfrm rot="1557702">
            <a:off x="7647380" y="4386502"/>
            <a:ext cx="519027" cy="519027"/>
          </a:xfrm>
          <a:prstGeom prst="rect">
            <a:avLst/>
          </a:prstGeom>
        </p:spPr>
      </p:pic>
      <p:sp>
        <p:nvSpPr>
          <p:cNvPr id="50" name="Rounded Rectangular Callout 49"/>
          <p:cNvSpPr/>
          <p:nvPr/>
        </p:nvSpPr>
        <p:spPr bwMode="auto">
          <a:xfrm>
            <a:off x="6396127" y="3501008"/>
            <a:ext cx="2280328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</a:t>
            </a:r>
            <a:r>
              <a:rPr lang="en-US" b="1" dirty="0" smtClean="0"/>
              <a:t>&gt;</a:t>
            </a:r>
            <a:r>
              <a:rPr lang="en-US" b="1" dirty="0" smtClean="0"/>
              <a:t>160</a:t>
            </a:r>
            <a:r>
              <a:rPr lang="en-US" b="1" dirty="0" smtClean="0"/>
              <a:t>Mbps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  <p:sp>
        <p:nvSpPr>
          <p:cNvPr id="51" name="Rounded Rectangular Callout 50"/>
          <p:cNvSpPr/>
          <p:nvPr/>
        </p:nvSpPr>
        <p:spPr bwMode="auto">
          <a:xfrm>
            <a:off x="4845633" y="6188862"/>
            <a:ext cx="2390661" cy="556832"/>
          </a:xfrm>
          <a:prstGeom prst="wedgeRoundRectCallout">
            <a:avLst>
              <a:gd name="adj1" fmla="val -25810"/>
              <a:gd name="adj2" fmla="val -67912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~</a:t>
            </a:r>
            <a:r>
              <a:rPr lang="en-US" b="1" dirty="0" smtClean="0"/>
              <a:t>100kbps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</p:spTree>
    <p:extLst>
      <p:ext uri="{BB962C8B-B14F-4D97-AF65-F5344CB8AC3E}">
        <p14:creationId xmlns:p14="http://schemas.microsoft.com/office/powerpoint/2010/main" val="38569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Some gaming application uses video streaming when delivering picture to the client</a:t>
            </a:r>
          </a:p>
          <a:p>
            <a:r>
              <a:rPr lang="en-US" dirty="0" smtClean="0"/>
              <a:t>These gaming application have similar requirement to what are described in [1] and [2], in terms of latency, data flow rate, and frame loss ratio on reverse link</a:t>
            </a:r>
          </a:p>
          <a:p>
            <a:r>
              <a:rPr lang="en-US" dirty="0" smtClean="0"/>
              <a:t>These gaming application requires higher bandwidth on forward link </a:t>
            </a:r>
            <a:r>
              <a:rPr lang="en-US" dirty="0" smtClean="0"/>
              <a:t>reaching several hundreds of Mbps, </a:t>
            </a:r>
            <a:r>
              <a:rPr lang="en-US" dirty="0" smtClean="0"/>
              <a:t>as it uses streaming which also requires low latency capability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47295</TotalTime>
  <Words>724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802-11-Submission</vt:lpstr>
      <vt:lpstr>Low latency streaming capability for game applications</vt:lpstr>
      <vt:lpstr>Introduction</vt:lpstr>
      <vt:lpstr>Recap: Real-time mobile gaming [1], [4]</vt:lpstr>
      <vt:lpstr>Recap: Real-time mobile gaming [1], [3]</vt:lpstr>
      <vt:lpstr>Cloud stream gaming</vt:lpstr>
      <vt:lpstr>Cloud stream gaming</vt:lpstr>
      <vt:lpstr>Remote play gaming</vt:lpstr>
      <vt:lpstr>Remote play gaming</vt:lpstr>
      <vt:lpstr>Summary</vt:lpstr>
      <vt:lpstr>Strawpoll (1)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582</cp:revision>
  <cp:lastPrinted>2016-10-04T20:51:11Z</cp:lastPrinted>
  <dcterms:created xsi:type="dcterms:W3CDTF">2015-03-24T14:22:58Z</dcterms:created>
  <dcterms:modified xsi:type="dcterms:W3CDTF">2019-03-11T18:05:52Z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