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57" r:id="rId3"/>
    <p:sldId id="358" r:id="rId4"/>
    <p:sldId id="377" r:id="rId5"/>
    <p:sldId id="373" r:id="rId6"/>
    <p:sldId id="378" r:id="rId7"/>
    <p:sldId id="372" r:id="rId8"/>
    <p:sldId id="382" r:id="rId9"/>
    <p:sldId id="367" r:id="rId10"/>
    <p:sldId id="368" r:id="rId11"/>
    <p:sldId id="321" r:id="rId1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/>
  </p:cmAuthor>
  <p:cmAuthor id="2" name="Aldana, Carlos H" initials="ACH" lastIdx="15" clrIdx="1">
    <p:extLst/>
  </p:cmAuthor>
  <p:cmAuthor id="3" name="Chen, Cheng" initials="CC" lastIdx="3" clrIdx="2">
    <p:extLst/>
  </p:cmAuthor>
  <p:cmAuthor id="4" name="Nabeel Ahmed" initials="NA" lastIdx="2" clrIdx="3">
    <p:extLst/>
  </p:cmAuthor>
  <p:cmAuthor id="5" name="Nabeel Ahmed" initials="NA [2]" lastIdx="1" clrIdx="4">
    <p:extLst/>
  </p:cmAuthor>
  <p:cmAuthor id="6" name="Nabeel Ahmed" initials="NA [3]" lastIdx="1" clrIdx="5">
    <p:extLst/>
  </p:cmAuthor>
  <p:cmAuthor id="7" name="Nabeel Ahmed" initials="NA [4]" lastIdx="1" clrIdx="6">
    <p:extLst/>
  </p:cmAuthor>
  <p:cmAuthor id="8" name="Nabeel Ahmed" initials="NA [5]" lastIdx="1" clrIdx="7">
    <p:extLst/>
  </p:cmAuthor>
  <p:cmAuthor id="9" name="Nabeel Ahmed" initials="NA [6]" lastIdx="1" clrIdx="8">
    <p:extLst/>
  </p:cmAuthor>
  <p:cmAuthor id="10" name="Nabeel Ahmed" initials="NA [7]" lastIdx="1" clrIdx="9">
    <p:extLst/>
  </p:cmAuthor>
  <p:cmAuthor id="11" name="Nabeel Ahmed" initials="NA [8]" lastIdx="1" clrIdx="10">
    <p:extLst/>
  </p:cmAuthor>
  <p:cmAuthor id="12" name="Nabeel Ahmed" initials="NA [9]" lastIdx="1" clrIdx="11">
    <p:extLst/>
  </p:cmAuthor>
  <p:cmAuthor id="13" name="Nabeel Ahmed" initials="NA [10]" lastIdx="1" clrIdx="12">
    <p:extLst/>
  </p:cmAuthor>
  <p:cmAuthor id="14" name="Nabeel Ahmed" initials="NA [11]" lastIdx="1" clrIdx="13">
    <p:extLst/>
  </p:cmAuthor>
  <p:cmAuthor id="15" name="Nabeel Ahmed" initials="NA [12]" lastIdx="1" clrIdx="14">
    <p:extLst/>
  </p:cmAuthor>
  <p:cmAuthor id="16" name="Nabeel Ahmed" initials="NA [13]" lastIdx="1" clrIdx="15">
    <p:extLst/>
  </p:cmAuthor>
  <p:cmAuthor id="17" name="Nabeel Ahmed" initials="NA [14]" lastIdx="1" clrIdx="16">
    <p:extLst/>
  </p:cmAuthor>
  <p:cmAuthor id="18" name="Nabeel Ahmed" initials="NA [15]" lastIdx="1" clrIdx="17">
    <p:extLst/>
  </p:cmAuthor>
  <p:cmAuthor id="19" name="Nabeel Ahmed" initials="NA [16]" lastIdx="1" clrIdx="18">
    <p:extLst/>
  </p:cmAuthor>
  <p:cmAuthor id="20" name="Nabeel Ahmed" initials="NA [17]" lastIdx="1" clrIdx="19">
    <p:extLst/>
  </p:cmAuthor>
  <p:cmAuthor id="21" name="Nabeel Ahmed" initials="NA [18]" lastIdx="1" clrIdx="20">
    <p:extLst/>
  </p:cmAuthor>
  <p:cmAuthor id="22" name="Nabeel Ahmed" initials="NA [19]" lastIdx="1" clrIdx="21">
    <p:extLst/>
  </p:cmAuthor>
  <p:cmAuthor id="23" name="Nabeel Ahmed" initials="NA [20]" lastIdx="1" clrIdx="22">
    <p:extLst/>
  </p:cmAuthor>
  <p:cmAuthor id="24" name="Nabeel Ahmed" initials="NA [21]" lastIdx="1" clrIdx="23">
    <p:extLst/>
  </p:cmAuthor>
  <p:cmAuthor id="25" name="Cordeiro, Carlos" initials="CC" lastIdx="17" clrIdx="24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26" name="Solomon Trainin" initials="ST" lastIdx="6" clrIdx="25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  <p:cmAuthor id="27" name="Tokubo, Todd" initials="TT" lastIdx="6" clrIdx="26">
    <p:extLst>
      <p:ext uri="{19B8F6BF-5375-455C-9EA6-DF929625EA0E}">
        <p15:presenceInfo xmlns:p15="http://schemas.microsoft.com/office/powerpoint/2012/main" userId="S-1-5-21-391068476-594298578-1233803906-315217" providerId="AD"/>
      </p:ext>
    </p:extLst>
  </p:cmAuthor>
  <p:cmAuthor id="28" name="Sakoda, Kazuyuki" initials="SK" lastIdx="6" clrIdx="27">
    <p:extLst>
      <p:ext uri="{19B8F6BF-5375-455C-9EA6-DF929625EA0E}">
        <p15:presenceInfo xmlns:p15="http://schemas.microsoft.com/office/powerpoint/2012/main" userId="S-1-5-21-391068476-594298578-1233803906-4852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00"/>
    <a:srgbClr val="FFFF99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73" autoAdjust="0"/>
    <p:restoredTop sz="95979" autoAdjust="0"/>
  </p:normalViewPr>
  <p:slideViewPr>
    <p:cSldViewPr>
      <p:cViewPr varScale="1">
        <p:scale>
          <a:sx n="74" d="100"/>
          <a:sy n="74" d="100"/>
        </p:scale>
        <p:origin x="155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56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70" y="332601"/>
            <a:ext cx="33984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IEEE </a:t>
            </a:r>
            <a:r>
              <a:rPr lang="en-US" altLang="en-US" sz="1800" b="1" dirty="0" smtClean="0"/>
              <a:t>802.11-19/0430r0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11560" y="24026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March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2019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6588224" y="6428194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Kazuyuki Sakoda (Sony)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Low latency streaming capability for game applications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2019-03-12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805652"/>
              </p:ext>
            </p:extLst>
          </p:nvPr>
        </p:nvGraphicFramePr>
        <p:xfrm>
          <a:off x="535905" y="3263623"/>
          <a:ext cx="8148390" cy="174752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02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31209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Kazuyuki Sakoda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1730 N. First Street, San Jose CA 95112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kazuyuki.sakoda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William Carney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William.Carney</a:t>
                      </a:r>
                      <a:r>
                        <a:rPr lang="en-US" sz="1400" b="0" baseline="0" dirty="0" smtClean="0"/>
                        <a:t>(at)</a:t>
                      </a:r>
                      <a:r>
                        <a:rPr lang="en-US" sz="1400" b="0" dirty="0" smtClean="0"/>
                        <a:t>sony.com</a:t>
                      </a:r>
                      <a:br>
                        <a:rPr lang="en-US" sz="1400" b="0" dirty="0" smtClean="0"/>
                      </a:br>
                      <a:endParaRPr lang="en-US" sz="14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/>
              <a:t> 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think it is reasonable for EHT to consider streamin</a:t>
            </a:r>
            <a:r>
              <a:rPr lang="en-US" dirty="0" smtClean="0"/>
              <a:t>g game as a part of the target use case?</a:t>
            </a:r>
            <a:endParaRPr lang="en-US" dirty="0" smtClean="0"/>
          </a:p>
          <a:p>
            <a:pPr lvl="1"/>
            <a:r>
              <a:rPr lang="en-US" dirty="0" smtClean="0"/>
              <a:t>Yes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No: </a:t>
            </a:r>
          </a:p>
          <a:p>
            <a:pPr lvl="1"/>
            <a:r>
              <a:rPr lang="en-US" dirty="0" smtClean="0"/>
              <a:t>Abstain: 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794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</a:t>
            </a:r>
            <a:r>
              <a:rPr lang="en-US" sz="2000" b="0" dirty="0"/>
              <a:t>1] </a:t>
            </a:r>
            <a:r>
              <a:rPr lang="en-US" sz="2000" b="0" dirty="0" smtClean="0"/>
              <a:t>11-18/1234r0, “Real-time Mobile Game vs Wi-Fi,” Kate </a:t>
            </a:r>
            <a:r>
              <a:rPr lang="en-US" sz="2000" b="0" dirty="0" err="1" smtClean="0"/>
              <a:t>Meng</a:t>
            </a:r>
            <a:endParaRPr lang="en-US" sz="2000" b="0" dirty="0" smtClean="0"/>
          </a:p>
          <a:p>
            <a:r>
              <a:rPr lang="en-US" sz="2000" b="0" dirty="0" smtClean="0"/>
              <a:t>[2] 11-18/1449r0, “Real-time Console Game Network Profile,” Karthik Iyer, et. </a:t>
            </a:r>
            <a:r>
              <a:rPr lang="en-US" sz="2000" b="0" dirty="0"/>
              <a:t>a</a:t>
            </a:r>
            <a:r>
              <a:rPr lang="en-US" sz="2000" b="0" dirty="0" smtClean="0"/>
              <a:t>l</a:t>
            </a:r>
            <a:r>
              <a:rPr lang="en-US" sz="2000" b="0" dirty="0" smtClean="0"/>
              <a:t>.</a:t>
            </a:r>
          </a:p>
          <a:p>
            <a:r>
              <a:rPr lang="en-US" sz="2000" b="0" dirty="0"/>
              <a:t>[3] </a:t>
            </a:r>
            <a:r>
              <a:rPr lang="en-US" sz="2000" b="0" dirty="0" smtClean="0"/>
              <a:t>11-19/111r0, </a:t>
            </a:r>
            <a:r>
              <a:rPr lang="en-US" sz="2000" b="0" dirty="0"/>
              <a:t>“Additional game use case over </a:t>
            </a:r>
            <a:r>
              <a:rPr lang="en-US" sz="2000" b="0" dirty="0" smtClean="0"/>
              <a:t>WLAN,” Kazuyuki Sakoda, et.al.</a:t>
            </a:r>
            <a:endParaRPr lang="en-US" sz="2000" b="0" dirty="0" smtClean="0"/>
          </a:p>
          <a:p>
            <a:r>
              <a:rPr lang="en-US" sz="2000" b="0" dirty="0" smtClean="0"/>
              <a:t>[</a:t>
            </a:r>
            <a:r>
              <a:rPr lang="en-US" sz="2000" b="0" dirty="0"/>
              <a:t>4</a:t>
            </a:r>
            <a:r>
              <a:rPr lang="en-US" sz="2000" b="0" dirty="0" smtClean="0"/>
              <a:t>] 11-18/2009rx, </a:t>
            </a:r>
            <a:r>
              <a:rPr lang="en-US" sz="2000" b="0" dirty="0"/>
              <a:t>“IEEE 802.11 Real Time Applications TIG Report,” </a:t>
            </a:r>
            <a:r>
              <a:rPr lang="en-US" sz="2000" b="0" dirty="0" smtClean="0"/>
              <a:t>Kate </a:t>
            </a:r>
            <a:r>
              <a:rPr lang="en-US" sz="2000" b="0" dirty="0" err="1" smtClean="0"/>
              <a:t>Meng</a:t>
            </a:r>
            <a:endParaRPr lang="en-US" sz="2000" b="0" dirty="0" smtClean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489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52306"/>
            <a:ext cx="8090145" cy="4412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RTA TIG walked through low latency applications</a:t>
            </a:r>
          </a:p>
          <a:p>
            <a:r>
              <a:rPr lang="en-US" sz="2000" dirty="0" smtClean="0"/>
              <a:t>Game is a primary application of RTA</a:t>
            </a:r>
          </a:p>
          <a:p>
            <a:r>
              <a:rPr lang="en-US" sz="2000" dirty="0" smtClean="0"/>
              <a:t>At this point in time, </a:t>
            </a:r>
            <a:r>
              <a:rPr lang="en-US" sz="2000" dirty="0"/>
              <a:t>m</a:t>
            </a:r>
            <a:r>
              <a:rPr lang="en-US" sz="2000" dirty="0" smtClean="0"/>
              <a:t>ost of the game application focus on command transmission between game client and </a:t>
            </a:r>
            <a:r>
              <a:rPr lang="en-US" sz="2000" dirty="0"/>
              <a:t>game server [1][2]</a:t>
            </a:r>
            <a:endParaRPr lang="en-US" sz="2000" dirty="0" smtClean="0"/>
          </a:p>
          <a:p>
            <a:r>
              <a:rPr lang="en-US" sz="2000" dirty="0" smtClean="0"/>
              <a:t>However there are growing interest in “Video streaming for games” in the game </a:t>
            </a:r>
            <a:r>
              <a:rPr lang="en-US" sz="2000" dirty="0" smtClean="0"/>
              <a:t>industry [3]</a:t>
            </a:r>
            <a:endParaRPr lang="en-US" sz="2000" dirty="0" smtClean="0"/>
          </a:p>
          <a:p>
            <a:r>
              <a:rPr lang="en-US" sz="2000" dirty="0" smtClean="0"/>
              <a:t>This presentation explains what the “Video streaming for games” </a:t>
            </a:r>
            <a:r>
              <a:rPr lang="en-US" sz="2000" dirty="0" smtClean="0"/>
              <a:t>is and </a:t>
            </a:r>
            <a:r>
              <a:rPr lang="en-US" sz="2000" dirty="0" smtClean="0"/>
              <a:t>expected KPI for the application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03600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ight Arrow 14"/>
          <p:cNvSpPr/>
          <p:nvPr/>
        </p:nvSpPr>
        <p:spPr bwMode="auto">
          <a:xfrm flipH="1">
            <a:off x="1860832" y="4798004"/>
            <a:ext cx="2999200" cy="17866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Right Arrow 2"/>
          <p:cNvSpPr/>
          <p:nvPr/>
        </p:nvSpPr>
        <p:spPr bwMode="auto">
          <a:xfrm>
            <a:off x="1860832" y="4501232"/>
            <a:ext cx="2999200" cy="17866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Real-time mobile gaming [1], </a:t>
            </a:r>
            <a:r>
              <a:rPr lang="en-US" dirty="0" smtClean="0"/>
              <a:t>[4]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72816"/>
            <a:ext cx="8090145" cy="627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Abstract model of the Real-time Mobile Gaming is as follows:</a:t>
            </a:r>
          </a:p>
          <a:p>
            <a:r>
              <a:rPr lang="en-US" sz="2000" dirty="0"/>
              <a:t>Game </a:t>
            </a:r>
            <a:r>
              <a:rPr lang="en-US" sz="2000" dirty="0" smtClean="0"/>
              <a:t>server generate commands to Game Client</a:t>
            </a:r>
          </a:p>
          <a:p>
            <a:r>
              <a:rPr lang="en-US" sz="2000" dirty="0" smtClean="0"/>
              <a:t>Game Client renders picture based on the commands from the Game Server</a:t>
            </a:r>
          </a:p>
          <a:p>
            <a:r>
              <a:rPr lang="en-US" sz="2000" dirty="0" smtClean="0"/>
              <a:t>Game Client sends back commands from the game user to the Game Sever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751115" y="4410368"/>
            <a:ext cx="1109717" cy="7196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Game Server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860032" y="4410368"/>
            <a:ext cx="1109717" cy="7196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</p:txBody>
      </p:sp>
      <p:sp>
        <p:nvSpPr>
          <p:cNvPr id="10" name="Cloud Callout 9"/>
          <p:cNvSpPr/>
          <p:nvPr/>
        </p:nvSpPr>
        <p:spPr bwMode="auto">
          <a:xfrm>
            <a:off x="2474455" y="4282362"/>
            <a:ext cx="1521481" cy="994700"/>
          </a:xfrm>
          <a:prstGeom prst="cloudCallout">
            <a:avLst>
              <a:gd name="adj1" fmla="val -20023"/>
              <a:gd name="adj2" fmla="val 42523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Internet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7236296" y="4410368"/>
            <a:ext cx="1109717" cy="7196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Game Client</a:t>
            </a:r>
          </a:p>
        </p:txBody>
      </p:sp>
      <p:sp>
        <p:nvSpPr>
          <p:cNvPr id="13" name="Right Arrow 12"/>
          <p:cNvSpPr/>
          <p:nvPr/>
        </p:nvSpPr>
        <p:spPr bwMode="auto">
          <a:xfrm>
            <a:off x="5969749" y="4498562"/>
            <a:ext cx="1266546" cy="18133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ight Arrow 13"/>
          <p:cNvSpPr/>
          <p:nvPr/>
        </p:nvSpPr>
        <p:spPr bwMode="auto">
          <a:xfrm flipH="1">
            <a:off x="5969749" y="4798004"/>
            <a:ext cx="1266546" cy="18133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6" name="图片 2">
            <a:extLst>
              <a:ext uri="{FF2B5EF4-FFF2-40B4-BE49-F238E27FC236}">
                <a16:creationId xmlns:a16="http://schemas.microsoft.com/office/drawing/2014/main" xmlns="" id="{0CC45284-6589-F649-AA80-FE190891E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556" y="3850402"/>
            <a:ext cx="478525" cy="681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7" name="图片 11">
            <a:extLst>
              <a:ext uri="{FF2B5EF4-FFF2-40B4-BE49-F238E27FC236}">
                <a16:creationId xmlns:a16="http://schemas.microsoft.com/office/drawing/2014/main" xmlns="" id="{C25141A1-77A5-534F-9F78-EA4A29245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653" y="4008113"/>
            <a:ext cx="655598" cy="62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" name="Graphic 10" descr="Smart Phone">
            <a:extLst>
              <a:ext uri="{FF2B5EF4-FFF2-40B4-BE49-F238E27FC236}">
                <a16:creationId xmlns:a16="http://schemas.microsoft.com/office/drawing/2014/main" xmlns="" id="{128DF474-F480-A549-9860-9573709C54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557702">
            <a:off x="7647380" y="3950128"/>
            <a:ext cx="519027" cy="519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13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ight Arrow 14"/>
          <p:cNvSpPr/>
          <p:nvPr/>
        </p:nvSpPr>
        <p:spPr bwMode="auto">
          <a:xfrm flipH="1">
            <a:off x="1860832" y="4798004"/>
            <a:ext cx="2999200" cy="17866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Right Arrow 2"/>
          <p:cNvSpPr/>
          <p:nvPr/>
        </p:nvSpPr>
        <p:spPr bwMode="auto">
          <a:xfrm>
            <a:off x="1860832" y="4501232"/>
            <a:ext cx="2999200" cy="17866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Real-time mobile gaming [1], [3]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72816"/>
            <a:ext cx="8090145" cy="627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Abstract model of the Real-time Mobile Gaming is as follows: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751115" y="4410368"/>
            <a:ext cx="1109717" cy="7196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Game Server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860032" y="4410368"/>
            <a:ext cx="1109717" cy="7196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</p:txBody>
      </p:sp>
      <p:sp>
        <p:nvSpPr>
          <p:cNvPr id="10" name="Cloud Callout 9"/>
          <p:cNvSpPr/>
          <p:nvPr/>
        </p:nvSpPr>
        <p:spPr bwMode="auto">
          <a:xfrm>
            <a:off x="2474455" y="4282362"/>
            <a:ext cx="1521481" cy="994700"/>
          </a:xfrm>
          <a:prstGeom prst="cloudCallout">
            <a:avLst>
              <a:gd name="adj1" fmla="val -20023"/>
              <a:gd name="adj2" fmla="val 42523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Internet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7236296" y="4410368"/>
            <a:ext cx="1109717" cy="7196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Game Client</a:t>
            </a:r>
          </a:p>
        </p:txBody>
      </p:sp>
      <p:sp>
        <p:nvSpPr>
          <p:cNvPr id="12" name="Right Arrow 11"/>
          <p:cNvSpPr/>
          <p:nvPr/>
        </p:nvSpPr>
        <p:spPr bwMode="auto">
          <a:xfrm>
            <a:off x="1921481" y="3789892"/>
            <a:ext cx="5360282" cy="160810"/>
          </a:xfrm>
          <a:prstGeom prst="rightArrow">
            <a:avLst/>
          </a:prstGeom>
          <a:solidFill>
            <a:srgbClr val="0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5969749" y="4498562"/>
            <a:ext cx="1266546" cy="18133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ight Arrow 13"/>
          <p:cNvSpPr/>
          <p:nvPr/>
        </p:nvSpPr>
        <p:spPr bwMode="auto">
          <a:xfrm flipH="1">
            <a:off x="5969749" y="4798004"/>
            <a:ext cx="1266546" cy="18133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6" name="图片 2">
            <a:extLst>
              <a:ext uri="{FF2B5EF4-FFF2-40B4-BE49-F238E27FC236}">
                <a16:creationId xmlns:a16="http://schemas.microsoft.com/office/drawing/2014/main" xmlns="" id="{0CC45284-6589-F649-AA80-FE190891E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556" y="3850402"/>
            <a:ext cx="478525" cy="681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7" name="图片 11">
            <a:extLst>
              <a:ext uri="{FF2B5EF4-FFF2-40B4-BE49-F238E27FC236}">
                <a16:creationId xmlns:a16="http://schemas.microsoft.com/office/drawing/2014/main" xmlns="" id="{C25141A1-77A5-534F-9F78-EA4A29245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653" y="4008113"/>
            <a:ext cx="655598" cy="62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" name="Graphic 10" descr="Smart Phone">
            <a:extLst>
              <a:ext uri="{FF2B5EF4-FFF2-40B4-BE49-F238E27FC236}">
                <a16:creationId xmlns:a16="http://schemas.microsoft.com/office/drawing/2014/main" xmlns="" id="{128DF474-F480-A549-9860-9573709C54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557702">
            <a:off x="7647380" y="3950128"/>
            <a:ext cx="519027" cy="519027"/>
          </a:xfrm>
          <a:prstGeom prst="rect">
            <a:avLst/>
          </a:prstGeom>
        </p:spPr>
      </p:pic>
      <p:sp>
        <p:nvSpPr>
          <p:cNvPr id="24" name="Rounded Rectangular Callout 23"/>
          <p:cNvSpPr/>
          <p:nvPr/>
        </p:nvSpPr>
        <p:spPr bwMode="auto">
          <a:xfrm>
            <a:off x="6170046" y="4027743"/>
            <a:ext cx="1438833" cy="293477"/>
          </a:xfrm>
          <a:prstGeom prst="wedgeRoundRectCallout">
            <a:avLst>
              <a:gd name="adj1" fmla="val -30546"/>
              <a:gd name="adj2" fmla="val 126463"/>
              <a:gd name="adj3" fmla="val 16667"/>
            </a:avLst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Latency</a:t>
            </a:r>
            <a:r>
              <a:rPr lang="en-US" dirty="0"/>
              <a:t>: &lt; </a:t>
            </a:r>
            <a:r>
              <a:rPr lang="en-US" dirty="0" smtClean="0"/>
              <a:t>10msec</a:t>
            </a:r>
            <a:endParaRPr lang="en-US" dirty="0"/>
          </a:p>
        </p:txBody>
      </p:sp>
      <p:sp>
        <p:nvSpPr>
          <p:cNvPr id="25" name="Right Arrow 24"/>
          <p:cNvSpPr/>
          <p:nvPr/>
        </p:nvSpPr>
        <p:spPr bwMode="auto">
          <a:xfrm flipH="1">
            <a:off x="1860832" y="5501290"/>
            <a:ext cx="5360282" cy="160810"/>
          </a:xfrm>
          <a:prstGeom prst="rightArrow">
            <a:avLst/>
          </a:prstGeom>
          <a:solidFill>
            <a:srgbClr val="0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ounded Rectangular Callout 26"/>
          <p:cNvSpPr/>
          <p:nvPr/>
        </p:nvSpPr>
        <p:spPr bwMode="auto">
          <a:xfrm>
            <a:off x="6115449" y="5170401"/>
            <a:ext cx="1438833" cy="289738"/>
          </a:xfrm>
          <a:prstGeom prst="wedgeRoundRectCallout">
            <a:avLst>
              <a:gd name="adj1" fmla="val -27304"/>
              <a:gd name="adj2" fmla="val -123053"/>
              <a:gd name="adj3" fmla="val 16667"/>
            </a:avLst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Latency</a:t>
            </a:r>
            <a:r>
              <a:rPr lang="en-US" dirty="0"/>
              <a:t>: &lt; </a:t>
            </a:r>
            <a:r>
              <a:rPr lang="en-US" dirty="0" smtClean="0"/>
              <a:t>10msec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067944" y="3645024"/>
            <a:ext cx="329013" cy="492470"/>
          </a:xfrm>
          <a:prstGeom prst="ellipse">
            <a:avLst/>
          </a:prstGeom>
          <a:noFill/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4314995" y="5312794"/>
            <a:ext cx="329013" cy="492470"/>
          </a:xfrm>
          <a:prstGeom prst="ellipse">
            <a:avLst/>
          </a:prstGeom>
          <a:noFill/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Straight Connector 7"/>
          <p:cNvCxnSpPr>
            <a:stCxn id="4" idx="7"/>
          </p:cNvCxnSpPr>
          <p:nvPr/>
        </p:nvCxnSpPr>
        <p:spPr bwMode="auto">
          <a:xfrm flipV="1">
            <a:off x="4348774" y="3362644"/>
            <a:ext cx="599553" cy="3545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>
            <a:stCxn id="26" idx="7"/>
          </p:cNvCxnSpPr>
          <p:nvPr/>
        </p:nvCxnSpPr>
        <p:spPr bwMode="auto">
          <a:xfrm flipV="1">
            <a:off x="4595825" y="3362644"/>
            <a:ext cx="352502" cy="20222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Rounded Rectangular Callout 27"/>
          <p:cNvSpPr/>
          <p:nvPr/>
        </p:nvSpPr>
        <p:spPr bwMode="auto">
          <a:xfrm>
            <a:off x="4345024" y="2634070"/>
            <a:ext cx="2448272" cy="632349"/>
          </a:xfrm>
          <a:prstGeom prst="wedgeRoundRectCallout">
            <a:avLst>
              <a:gd name="adj1" fmla="val -25358"/>
              <a:gd name="adj2" fmla="val 65217"/>
              <a:gd name="adj3" fmla="val 16667"/>
            </a:avLst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Total Bandwidth</a:t>
            </a:r>
            <a:r>
              <a:rPr lang="en-US" dirty="0"/>
              <a:t>: 100kbps~1Mbps</a:t>
            </a:r>
          </a:p>
          <a:p>
            <a:r>
              <a:rPr lang="en-US" dirty="0" smtClean="0"/>
              <a:t>E2E latency</a:t>
            </a:r>
            <a:r>
              <a:rPr lang="en-US" dirty="0"/>
              <a:t>: &lt; 100msec</a:t>
            </a:r>
          </a:p>
        </p:txBody>
      </p:sp>
    </p:spTree>
    <p:extLst>
      <p:ext uri="{BB962C8B-B14F-4D97-AF65-F5344CB8AC3E}">
        <p14:creationId xmlns:p14="http://schemas.microsoft.com/office/powerpoint/2010/main" val="25521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stream gaming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72815"/>
            <a:ext cx="8090145" cy="1824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This is a variant of the cloud gaming</a:t>
            </a:r>
          </a:p>
          <a:p>
            <a:r>
              <a:rPr lang="en-US" sz="2000" dirty="0" smtClean="0"/>
              <a:t>Game console itself is located on the cloud (Game Server), and the video pictures are streamed to Game Clients</a:t>
            </a:r>
          </a:p>
          <a:p>
            <a:r>
              <a:rPr lang="en-US" sz="2000" dirty="0" smtClean="0"/>
              <a:t>Currently requires &gt;5Mbps @720p HD with compression</a:t>
            </a:r>
          </a:p>
          <a:p>
            <a:r>
              <a:rPr lang="en-US" sz="2000" dirty="0"/>
              <a:t>Requirements for 802.11 should consider higher quality video and eventual migration to UHD</a:t>
            </a:r>
          </a:p>
          <a:p>
            <a:r>
              <a:rPr lang="en-US" sz="2000" dirty="0"/>
              <a:t>Required forward link bandwidth &gt; 160Mbps [4]</a:t>
            </a:r>
            <a:endParaRPr lang="en-US" sz="2000" dirty="0"/>
          </a:p>
        </p:txBody>
      </p:sp>
      <p:sp>
        <p:nvSpPr>
          <p:cNvPr id="16" name="Right Arrow 15"/>
          <p:cNvSpPr/>
          <p:nvPr/>
        </p:nvSpPr>
        <p:spPr bwMode="auto">
          <a:xfrm flipH="1">
            <a:off x="1865293" y="5461183"/>
            <a:ext cx="2999200" cy="17866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ight Arrow 16"/>
          <p:cNvSpPr/>
          <p:nvPr/>
        </p:nvSpPr>
        <p:spPr bwMode="auto">
          <a:xfrm>
            <a:off x="1865293" y="5164411"/>
            <a:ext cx="2999200" cy="17866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55576" y="5073547"/>
            <a:ext cx="1109717" cy="7196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Game Server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4864493" y="5073547"/>
            <a:ext cx="1109717" cy="7196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</p:txBody>
      </p:sp>
      <p:sp>
        <p:nvSpPr>
          <p:cNvPr id="20" name="Cloud Callout 19"/>
          <p:cNvSpPr/>
          <p:nvPr/>
        </p:nvSpPr>
        <p:spPr bwMode="auto">
          <a:xfrm>
            <a:off x="2478916" y="4945541"/>
            <a:ext cx="1521481" cy="994700"/>
          </a:xfrm>
          <a:prstGeom prst="cloudCallout">
            <a:avLst>
              <a:gd name="adj1" fmla="val -20023"/>
              <a:gd name="adj2" fmla="val 42523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Internet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7240757" y="5073547"/>
            <a:ext cx="1109717" cy="7196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Game Client</a:t>
            </a:r>
          </a:p>
        </p:txBody>
      </p:sp>
      <p:sp>
        <p:nvSpPr>
          <p:cNvPr id="23" name="Right Arrow 22"/>
          <p:cNvSpPr/>
          <p:nvPr/>
        </p:nvSpPr>
        <p:spPr bwMode="auto">
          <a:xfrm>
            <a:off x="5974210" y="5161741"/>
            <a:ext cx="1266546" cy="18133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ight Arrow 23"/>
          <p:cNvSpPr/>
          <p:nvPr/>
        </p:nvSpPr>
        <p:spPr bwMode="auto">
          <a:xfrm flipH="1">
            <a:off x="5974210" y="5461183"/>
            <a:ext cx="1266546" cy="18133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5" name="图片 2">
            <a:extLst>
              <a:ext uri="{FF2B5EF4-FFF2-40B4-BE49-F238E27FC236}">
                <a16:creationId xmlns:a16="http://schemas.microsoft.com/office/drawing/2014/main" xmlns="" id="{0CC45284-6589-F649-AA80-FE190891E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017" y="4513581"/>
            <a:ext cx="478525" cy="681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6" name="图片 11">
            <a:extLst>
              <a:ext uri="{FF2B5EF4-FFF2-40B4-BE49-F238E27FC236}">
                <a16:creationId xmlns:a16="http://schemas.microsoft.com/office/drawing/2014/main" xmlns="" id="{C25141A1-77A5-534F-9F78-EA4A29245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114" y="4671292"/>
            <a:ext cx="655598" cy="62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7" name="Graphic 10" descr="Smart Phone">
            <a:extLst>
              <a:ext uri="{FF2B5EF4-FFF2-40B4-BE49-F238E27FC236}">
                <a16:creationId xmlns:a16="http://schemas.microsoft.com/office/drawing/2014/main" xmlns="" id="{128DF474-F480-A549-9860-9573709C54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557702">
            <a:off x="7651841" y="4613307"/>
            <a:ext cx="519027" cy="519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35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stream gaming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9449" y="621740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72815"/>
            <a:ext cx="8090145" cy="1824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This is a variant of the cloud gaming</a:t>
            </a:r>
          </a:p>
          <a:p>
            <a:r>
              <a:rPr lang="en-US" sz="2000" dirty="0" smtClean="0"/>
              <a:t>Game console itself is located on the cloud (Game Server), and the video pictures are streamed to Game Clients</a:t>
            </a:r>
          </a:p>
          <a:p>
            <a:r>
              <a:rPr lang="en-US" sz="2000" dirty="0"/>
              <a:t>Currently requires &gt;5Mbps @720p HD with compression</a:t>
            </a:r>
          </a:p>
          <a:p>
            <a:r>
              <a:rPr lang="en-US" sz="2000" dirty="0" smtClean="0"/>
              <a:t>Requirements </a:t>
            </a:r>
            <a:r>
              <a:rPr lang="en-US" sz="2000" dirty="0"/>
              <a:t>for </a:t>
            </a:r>
            <a:r>
              <a:rPr lang="en-US" sz="2000" dirty="0" smtClean="0"/>
              <a:t>802.11</a:t>
            </a:r>
            <a:r>
              <a:rPr lang="en-US" sz="2000" dirty="0" smtClean="0"/>
              <a:t> </a:t>
            </a:r>
            <a:r>
              <a:rPr lang="en-US" sz="2000" dirty="0"/>
              <a:t>should consider </a:t>
            </a:r>
            <a:r>
              <a:rPr lang="en-US" sz="2000" dirty="0" smtClean="0"/>
              <a:t>higher </a:t>
            </a:r>
            <a:r>
              <a:rPr lang="en-US" sz="2000" dirty="0" smtClean="0"/>
              <a:t>quality video and </a:t>
            </a:r>
            <a:r>
              <a:rPr lang="en-US" sz="2000" dirty="0" smtClean="0"/>
              <a:t>eventual </a:t>
            </a:r>
            <a:r>
              <a:rPr lang="en-US" sz="2000" dirty="0"/>
              <a:t>migration to </a:t>
            </a:r>
            <a:r>
              <a:rPr lang="en-US" sz="2000" dirty="0" smtClean="0"/>
              <a:t>UHD</a:t>
            </a:r>
          </a:p>
          <a:p>
            <a:r>
              <a:rPr lang="en-US" sz="2000" dirty="0" smtClean="0"/>
              <a:t>Required forward link bandwidth &gt; 160Mbps [4]</a:t>
            </a:r>
            <a:endParaRPr lang="en-US" sz="2000" dirty="0"/>
          </a:p>
        </p:txBody>
      </p:sp>
      <p:sp>
        <p:nvSpPr>
          <p:cNvPr id="69" name="Right Arrow 68"/>
          <p:cNvSpPr/>
          <p:nvPr/>
        </p:nvSpPr>
        <p:spPr bwMode="auto">
          <a:xfrm flipH="1">
            <a:off x="1865293" y="5461183"/>
            <a:ext cx="2999200" cy="17866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Right Arrow 69"/>
          <p:cNvSpPr/>
          <p:nvPr/>
        </p:nvSpPr>
        <p:spPr bwMode="auto">
          <a:xfrm>
            <a:off x="1865293" y="5164411"/>
            <a:ext cx="2999200" cy="17866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755576" y="5073547"/>
            <a:ext cx="1109717" cy="7196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Game Server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4864493" y="5073547"/>
            <a:ext cx="1109717" cy="7196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</p:txBody>
      </p:sp>
      <p:sp>
        <p:nvSpPr>
          <p:cNvPr id="73" name="Cloud Callout 72"/>
          <p:cNvSpPr/>
          <p:nvPr/>
        </p:nvSpPr>
        <p:spPr bwMode="auto">
          <a:xfrm>
            <a:off x="2478916" y="4945541"/>
            <a:ext cx="1521481" cy="994700"/>
          </a:xfrm>
          <a:prstGeom prst="cloudCallout">
            <a:avLst>
              <a:gd name="adj1" fmla="val -20023"/>
              <a:gd name="adj2" fmla="val 42523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Internet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7240757" y="5073547"/>
            <a:ext cx="1109717" cy="7196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Game Client</a:t>
            </a:r>
          </a:p>
        </p:txBody>
      </p:sp>
      <p:sp>
        <p:nvSpPr>
          <p:cNvPr id="75" name="Right Arrow 74"/>
          <p:cNvSpPr/>
          <p:nvPr/>
        </p:nvSpPr>
        <p:spPr bwMode="auto">
          <a:xfrm>
            <a:off x="1925942" y="4453071"/>
            <a:ext cx="5360282" cy="160810"/>
          </a:xfrm>
          <a:prstGeom prst="rightArrow">
            <a:avLst/>
          </a:prstGeom>
          <a:solidFill>
            <a:srgbClr val="0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Right Arrow 75"/>
          <p:cNvSpPr/>
          <p:nvPr/>
        </p:nvSpPr>
        <p:spPr bwMode="auto">
          <a:xfrm>
            <a:off x="5974210" y="5161741"/>
            <a:ext cx="1266546" cy="18133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ight Arrow 76"/>
          <p:cNvSpPr/>
          <p:nvPr/>
        </p:nvSpPr>
        <p:spPr bwMode="auto">
          <a:xfrm flipH="1">
            <a:off x="5974210" y="5461183"/>
            <a:ext cx="1266546" cy="18133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78" name="图片 2">
            <a:extLst>
              <a:ext uri="{FF2B5EF4-FFF2-40B4-BE49-F238E27FC236}">
                <a16:creationId xmlns:a16="http://schemas.microsoft.com/office/drawing/2014/main" xmlns="" id="{0CC45284-6589-F649-AA80-FE190891E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017" y="4513581"/>
            <a:ext cx="478525" cy="681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9" name="图片 11">
            <a:extLst>
              <a:ext uri="{FF2B5EF4-FFF2-40B4-BE49-F238E27FC236}">
                <a16:creationId xmlns:a16="http://schemas.microsoft.com/office/drawing/2014/main" xmlns="" id="{C25141A1-77A5-534F-9F78-EA4A29245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114" y="4671292"/>
            <a:ext cx="655598" cy="62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0" name="Graphic 10" descr="Smart Phone">
            <a:extLst>
              <a:ext uri="{FF2B5EF4-FFF2-40B4-BE49-F238E27FC236}">
                <a16:creationId xmlns:a16="http://schemas.microsoft.com/office/drawing/2014/main" xmlns="" id="{128DF474-F480-A549-9860-9573709C54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557702">
            <a:off x="7651841" y="4613307"/>
            <a:ext cx="519027" cy="519027"/>
          </a:xfrm>
          <a:prstGeom prst="rect">
            <a:avLst/>
          </a:prstGeom>
        </p:spPr>
      </p:pic>
      <p:sp>
        <p:nvSpPr>
          <p:cNvPr id="81" name="Rounded Rectangular Callout 80"/>
          <p:cNvSpPr/>
          <p:nvPr/>
        </p:nvSpPr>
        <p:spPr bwMode="auto">
          <a:xfrm>
            <a:off x="6616613" y="3717032"/>
            <a:ext cx="2280328" cy="632349"/>
          </a:xfrm>
          <a:prstGeom prst="wedgeRoundRectCallout">
            <a:avLst>
              <a:gd name="adj1" fmla="val -25358"/>
              <a:gd name="adj2" fmla="val 65217"/>
              <a:gd name="adj3" fmla="val 16667"/>
            </a:avLst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b="1" dirty="0"/>
              <a:t>Bandwidth: </a:t>
            </a:r>
            <a:r>
              <a:rPr lang="en-US" b="1" dirty="0" smtClean="0"/>
              <a:t>&gt;</a:t>
            </a:r>
            <a:r>
              <a:rPr lang="en-US" b="1" dirty="0" smtClean="0"/>
              <a:t>160Mbps</a:t>
            </a:r>
            <a:endParaRPr lang="en-US" b="1" dirty="0"/>
          </a:p>
          <a:p>
            <a:r>
              <a:rPr lang="en-US" dirty="0" smtClean="0"/>
              <a:t>E2E </a:t>
            </a:r>
            <a:r>
              <a:rPr lang="en-US" dirty="0" smtClean="0"/>
              <a:t>latency</a:t>
            </a:r>
            <a:r>
              <a:rPr lang="en-US" dirty="0"/>
              <a:t>: &lt; 100msec</a:t>
            </a:r>
          </a:p>
        </p:txBody>
      </p:sp>
      <p:sp>
        <p:nvSpPr>
          <p:cNvPr id="82" name="Rounded Rectangular Callout 81"/>
          <p:cNvSpPr/>
          <p:nvPr/>
        </p:nvSpPr>
        <p:spPr bwMode="auto">
          <a:xfrm>
            <a:off x="6174507" y="4690922"/>
            <a:ext cx="1438833" cy="293477"/>
          </a:xfrm>
          <a:prstGeom prst="wedgeRoundRectCallout">
            <a:avLst>
              <a:gd name="adj1" fmla="val -30546"/>
              <a:gd name="adj2" fmla="val 126463"/>
              <a:gd name="adj3" fmla="val 16667"/>
            </a:avLst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Latency</a:t>
            </a:r>
            <a:r>
              <a:rPr lang="en-US" dirty="0"/>
              <a:t>: &lt; </a:t>
            </a:r>
            <a:r>
              <a:rPr lang="en-US" dirty="0" smtClean="0"/>
              <a:t>10msec</a:t>
            </a:r>
            <a:endParaRPr lang="en-US" dirty="0"/>
          </a:p>
        </p:txBody>
      </p:sp>
      <p:sp>
        <p:nvSpPr>
          <p:cNvPr id="84" name="Rounded Rectangular Callout 83"/>
          <p:cNvSpPr/>
          <p:nvPr/>
        </p:nvSpPr>
        <p:spPr bwMode="auto">
          <a:xfrm>
            <a:off x="6119910" y="5833580"/>
            <a:ext cx="1438833" cy="289738"/>
          </a:xfrm>
          <a:prstGeom prst="wedgeRoundRectCallout">
            <a:avLst>
              <a:gd name="adj1" fmla="val -27304"/>
              <a:gd name="adj2" fmla="val -123053"/>
              <a:gd name="adj3" fmla="val 16667"/>
            </a:avLst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Latency</a:t>
            </a:r>
            <a:r>
              <a:rPr lang="en-US" dirty="0"/>
              <a:t>: &lt; </a:t>
            </a:r>
            <a:r>
              <a:rPr lang="en-US" dirty="0" smtClean="0"/>
              <a:t>10msec</a:t>
            </a:r>
            <a:endParaRPr lang="en-US" dirty="0"/>
          </a:p>
        </p:txBody>
      </p:sp>
      <p:sp>
        <p:nvSpPr>
          <p:cNvPr id="25" name="Right Arrow 24"/>
          <p:cNvSpPr/>
          <p:nvPr/>
        </p:nvSpPr>
        <p:spPr bwMode="auto">
          <a:xfrm flipH="1">
            <a:off x="1955702" y="6184748"/>
            <a:ext cx="5360282" cy="160810"/>
          </a:xfrm>
          <a:prstGeom prst="rightArrow">
            <a:avLst/>
          </a:prstGeom>
          <a:solidFill>
            <a:srgbClr val="0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52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play gaming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72815"/>
            <a:ext cx="8234162" cy="1663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This is another type of wireless gaming, variant of the cloud </a:t>
            </a:r>
            <a:r>
              <a:rPr lang="en-US" sz="2000" dirty="0" smtClean="0"/>
              <a:t>streaming leveraging video streaming</a:t>
            </a:r>
            <a:endParaRPr lang="en-US" sz="2000" dirty="0" smtClean="0"/>
          </a:p>
          <a:p>
            <a:r>
              <a:rPr lang="en-US" sz="2000" dirty="0" smtClean="0"/>
              <a:t>Remote game console hosts the game and contents are streamed to Game Clients</a:t>
            </a:r>
          </a:p>
          <a:p>
            <a:r>
              <a:rPr lang="en-US" sz="2000" dirty="0" smtClean="0"/>
              <a:t>Currently requires &gt;5Mbps </a:t>
            </a:r>
            <a:r>
              <a:rPr lang="en-US" sz="2000" dirty="0"/>
              <a:t>@720p HD</a:t>
            </a:r>
          </a:p>
          <a:p>
            <a:r>
              <a:rPr lang="en-US" sz="2000" dirty="0"/>
              <a:t>Requirements for 802.11 should consider higher quality video and eventual migration to UHD</a:t>
            </a:r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22" name="Right Arrow 21"/>
          <p:cNvSpPr/>
          <p:nvPr/>
        </p:nvSpPr>
        <p:spPr bwMode="auto">
          <a:xfrm flipH="1">
            <a:off x="3791027" y="5259636"/>
            <a:ext cx="1612396" cy="127041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ight Arrow 22"/>
          <p:cNvSpPr/>
          <p:nvPr/>
        </p:nvSpPr>
        <p:spPr bwMode="auto">
          <a:xfrm>
            <a:off x="3791028" y="4962864"/>
            <a:ext cx="1612396" cy="127041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788198" y="4830381"/>
            <a:ext cx="1109717" cy="7196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Game Console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2872364" y="4846532"/>
            <a:ext cx="901220" cy="7196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</p:txBody>
      </p:sp>
      <p:sp>
        <p:nvSpPr>
          <p:cNvPr id="30" name="Cloud Callout 29"/>
          <p:cNvSpPr/>
          <p:nvPr/>
        </p:nvSpPr>
        <p:spPr bwMode="auto">
          <a:xfrm>
            <a:off x="4020702" y="4651618"/>
            <a:ext cx="1264847" cy="994700"/>
          </a:xfrm>
          <a:prstGeom prst="cloudCallout">
            <a:avLst>
              <a:gd name="adj1" fmla="val -20023"/>
              <a:gd name="adj2" fmla="val 42523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Internet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7236296" y="4846742"/>
            <a:ext cx="1109717" cy="7196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Game Client</a:t>
            </a:r>
          </a:p>
        </p:txBody>
      </p:sp>
      <p:sp>
        <p:nvSpPr>
          <p:cNvPr id="32" name="Right Arrow 31"/>
          <p:cNvSpPr/>
          <p:nvPr/>
        </p:nvSpPr>
        <p:spPr bwMode="auto">
          <a:xfrm>
            <a:off x="1921481" y="4226266"/>
            <a:ext cx="5360282" cy="160810"/>
          </a:xfrm>
          <a:prstGeom prst="rightArrow">
            <a:avLst/>
          </a:prstGeom>
          <a:solidFill>
            <a:srgbClr val="0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ight Arrow 32"/>
          <p:cNvSpPr/>
          <p:nvPr/>
        </p:nvSpPr>
        <p:spPr bwMode="auto">
          <a:xfrm>
            <a:off x="6300191" y="4948654"/>
            <a:ext cx="936103" cy="167617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ight Arrow 33"/>
          <p:cNvSpPr/>
          <p:nvPr/>
        </p:nvSpPr>
        <p:spPr bwMode="auto">
          <a:xfrm flipH="1">
            <a:off x="6300191" y="5248098"/>
            <a:ext cx="936104" cy="16761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Right Arrow 35"/>
          <p:cNvSpPr/>
          <p:nvPr/>
        </p:nvSpPr>
        <p:spPr bwMode="auto">
          <a:xfrm flipH="1">
            <a:off x="1860832" y="5937664"/>
            <a:ext cx="5360282" cy="160810"/>
          </a:xfrm>
          <a:prstGeom prst="rightArrow">
            <a:avLst/>
          </a:prstGeom>
          <a:solidFill>
            <a:srgbClr val="0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215" y="4543562"/>
            <a:ext cx="1091899" cy="283085"/>
          </a:xfrm>
          <a:prstGeom prst="rect">
            <a:avLst/>
          </a:prstGeom>
        </p:spPr>
      </p:pic>
      <p:sp>
        <p:nvSpPr>
          <p:cNvPr id="40" name="Rectangle 39"/>
          <p:cNvSpPr/>
          <p:nvPr/>
        </p:nvSpPr>
        <p:spPr bwMode="auto">
          <a:xfrm>
            <a:off x="5398969" y="4850502"/>
            <a:ext cx="901220" cy="7196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</p:txBody>
      </p:sp>
      <p:pic>
        <p:nvPicPr>
          <p:cNvPr id="43" name="图片 11">
            <a:extLst>
              <a:ext uri="{FF2B5EF4-FFF2-40B4-BE49-F238E27FC236}">
                <a16:creationId xmlns="" xmlns:a16="http://schemas.microsoft.com/office/drawing/2014/main" id="{C25141A1-77A5-534F-9F78-EA4A29245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141" y="4441499"/>
            <a:ext cx="655598" cy="62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4" name="Right Arrow 43"/>
          <p:cNvSpPr/>
          <p:nvPr/>
        </p:nvSpPr>
        <p:spPr bwMode="auto">
          <a:xfrm>
            <a:off x="1917088" y="4925976"/>
            <a:ext cx="936103" cy="167617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ight Arrow 44"/>
          <p:cNvSpPr/>
          <p:nvPr/>
        </p:nvSpPr>
        <p:spPr bwMode="auto">
          <a:xfrm flipH="1">
            <a:off x="1917088" y="5225420"/>
            <a:ext cx="936104" cy="16761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48" name="图片 11">
            <a:extLst>
              <a:ext uri="{FF2B5EF4-FFF2-40B4-BE49-F238E27FC236}">
                <a16:creationId xmlns="" xmlns:a16="http://schemas.microsoft.com/office/drawing/2014/main" id="{C25141A1-77A5-534F-9F78-EA4A29245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2121" y="4406249"/>
            <a:ext cx="655598" cy="62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9" name="Graphic 10" descr="Smart Phone">
            <a:extLst>
              <a:ext uri="{FF2B5EF4-FFF2-40B4-BE49-F238E27FC236}">
                <a16:creationId xmlns="" xmlns:a16="http://schemas.microsoft.com/office/drawing/2014/main" id="{128DF474-F480-A549-9860-9573709C54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xmlns:lc="http://schemas.openxmlformats.org/drawingml/2006/lockedCanvas" r:embed="rId5"/>
              </a:ext>
            </a:extLst>
          </a:blip>
          <a:stretch>
            <a:fillRect/>
          </a:stretch>
        </p:blipFill>
        <p:spPr>
          <a:xfrm rot="1557702">
            <a:off x="7647380" y="4386502"/>
            <a:ext cx="519027" cy="519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43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play gaming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72815"/>
            <a:ext cx="8234162" cy="1663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This is another type of wireless gaming, variant of the cloud </a:t>
            </a:r>
            <a:r>
              <a:rPr lang="en-US" sz="2000" dirty="0" smtClean="0"/>
              <a:t>streaming leveraging video streaming</a:t>
            </a:r>
            <a:endParaRPr lang="en-US" sz="2000" dirty="0" smtClean="0"/>
          </a:p>
          <a:p>
            <a:r>
              <a:rPr lang="en-US" sz="2000" dirty="0" smtClean="0"/>
              <a:t>Remote game console hosts the game and contents are streamed to Game Clients</a:t>
            </a:r>
          </a:p>
          <a:p>
            <a:r>
              <a:rPr lang="en-US" sz="2000" dirty="0" smtClean="0"/>
              <a:t>Currently requires &gt;5Mbps </a:t>
            </a:r>
            <a:r>
              <a:rPr lang="en-US" sz="2000" dirty="0"/>
              <a:t>@720p HD</a:t>
            </a:r>
          </a:p>
          <a:p>
            <a:r>
              <a:rPr lang="en-US" sz="2000" dirty="0"/>
              <a:t>Requirements for 802.11 should consider higher quality video and eventual migration to UHD</a:t>
            </a:r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22" name="Right Arrow 21"/>
          <p:cNvSpPr/>
          <p:nvPr/>
        </p:nvSpPr>
        <p:spPr bwMode="auto">
          <a:xfrm flipH="1">
            <a:off x="3791027" y="5259636"/>
            <a:ext cx="1612396" cy="127041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ight Arrow 22"/>
          <p:cNvSpPr/>
          <p:nvPr/>
        </p:nvSpPr>
        <p:spPr bwMode="auto">
          <a:xfrm>
            <a:off x="3791028" y="4962864"/>
            <a:ext cx="1612396" cy="127041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788198" y="4830381"/>
            <a:ext cx="1109717" cy="7196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Game Console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2872364" y="4846532"/>
            <a:ext cx="901220" cy="7196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</p:txBody>
      </p:sp>
      <p:sp>
        <p:nvSpPr>
          <p:cNvPr id="30" name="Cloud Callout 29"/>
          <p:cNvSpPr/>
          <p:nvPr/>
        </p:nvSpPr>
        <p:spPr bwMode="auto">
          <a:xfrm>
            <a:off x="4020702" y="4651618"/>
            <a:ext cx="1264847" cy="994700"/>
          </a:xfrm>
          <a:prstGeom prst="cloudCallout">
            <a:avLst>
              <a:gd name="adj1" fmla="val -20023"/>
              <a:gd name="adj2" fmla="val 42523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Internet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7236296" y="4846742"/>
            <a:ext cx="1109717" cy="7196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Game Client</a:t>
            </a:r>
          </a:p>
        </p:txBody>
      </p:sp>
      <p:sp>
        <p:nvSpPr>
          <p:cNvPr id="32" name="Right Arrow 31"/>
          <p:cNvSpPr/>
          <p:nvPr/>
        </p:nvSpPr>
        <p:spPr bwMode="auto">
          <a:xfrm>
            <a:off x="1921481" y="4226266"/>
            <a:ext cx="5360282" cy="160810"/>
          </a:xfrm>
          <a:prstGeom prst="rightArrow">
            <a:avLst/>
          </a:prstGeom>
          <a:solidFill>
            <a:srgbClr val="0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ight Arrow 32"/>
          <p:cNvSpPr/>
          <p:nvPr/>
        </p:nvSpPr>
        <p:spPr bwMode="auto">
          <a:xfrm>
            <a:off x="6300191" y="4948654"/>
            <a:ext cx="936103" cy="167617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ight Arrow 33"/>
          <p:cNvSpPr/>
          <p:nvPr/>
        </p:nvSpPr>
        <p:spPr bwMode="auto">
          <a:xfrm flipH="1">
            <a:off x="6300191" y="5248098"/>
            <a:ext cx="936104" cy="16761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Rounded Rectangular Callout 34"/>
          <p:cNvSpPr/>
          <p:nvPr/>
        </p:nvSpPr>
        <p:spPr bwMode="auto">
          <a:xfrm>
            <a:off x="6234926" y="4464116"/>
            <a:ext cx="1438833" cy="293477"/>
          </a:xfrm>
          <a:prstGeom prst="wedgeRoundRectCallout">
            <a:avLst>
              <a:gd name="adj1" fmla="val -30546"/>
              <a:gd name="adj2" fmla="val 126463"/>
              <a:gd name="adj3" fmla="val 16667"/>
            </a:avLst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Latency</a:t>
            </a:r>
            <a:r>
              <a:rPr lang="en-US" dirty="0"/>
              <a:t>: &lt; </a:t>
            </a:r>
            <a:r>
              <a:rPr lang="en-US" dirty="0" smtClean="0"/>
              <a:t>10msec</a:t>
            </a:r>
            <a:endParaRPr lang="en-US" dirty="0"/>
          </a:p>
        </p:txBody>
      </p:sp>
      <p:sp>
        <p:nvSpPr>
          <p:cNvPr id="36" name="Right Arrow 35"/>
          <p:cNvSpPr/>
          <p:nvPr/>
        </p:nvSpPr>
        <p:spPr bwMode="auto">
          <a:xfrm flipH="1">
            <a:off x="1860832" y="5937664"/>
            <a:ext cx="5360282" cy="160810"/>
          </a:xfrm>
          <a:prstGeom prst="rightArrow">
            <a:avLst/>
          </a:prstGeom>
          <a:solidFill>
            <a:srgbClr val="0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ounded Rectangular Callout 37"/>
          <p:cNvSpPr/>
          <p:nvPr/>
        </p:nvSpPr>
        <p:spPr bwMode="auto">
          <a:xfrm>
            <a:off x="6344801" y="5624558"/>
            <a:ext cx="1438833" cy="289738"/>
          </a:xfrm>
          <a:prstGeom prst="wedgeRoundRectCallout">
            <a:avLst>
              <a:gd name="adj1" fmla="val -27304"/>
              <a:gd name="adj2" fmla="val -123053"/>
              <a:gd name="adj3" fmla="val 16667"/>
            </a:avLst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Latency</a:t>
            </a:r>
            <a:r>
              <a:rPr lang="en-US" dirty="0"/>
              <a:t>: &lt; </a:t>
            </a:r>
            <a:r>
              <a:rPr lang="en-US" dirty="0" smtClean="0"/>
              <a:t>10msec</a:t>
            </a:r>
            <a:endParaRPr lang="en-US" dirty="0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215" y="4543562"/>
            <a:ext cx="1091899" cy="283085"/>
          </a:xfrm>
          <a:prstGeom prst="rect">
            <a:avLst/>
          </a:prstGeom>
        </p:spPr>
      </p:pic>
      <p:sp>
        <p:nvSpPr>
          <p:cNvPr id="40" name="Rectangle 39"/>
          <p:cNvSpPr/>
          <p:nvPr/>
        </p:nvSpPr>
        <p:spPr bwMode="auto">
          <a:xfrm>
            <a:off x="5398969" y="4850502"/>
            <a:ext cx="901220" cy="7196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</p:txBody>
      </p:sp>
      <p:pic>
        <p:nvPicPr>
          <p:cNvPr id="43" name="图片 11">
            <a:extLst>
              <a:ext uri="{FF2B5EF4-FFF2-40B4-BE49-F238E27FC236}">
                <a16:creationId xmlns="" xmlns:a16="http://schemas.microsoft.com/office/drawing/2014/main" id="{C25141A1-77A5-534F-9F78-EA4A29245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141" y="4441499"/>
            <a:ext cx="655598" cy="62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4" name="Right Arrow 43"/>
          <p:cNvSpPr/>
          <p:nvPr/>
        </p:nvSpPr>
        <p:spPr bwMode="auto">
          <a:xfrm>
            <a:off x="1917088" y="4925976"/>
            <a:ext cx="936103" cy="167617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ight Arrow 44"/>
          <p:cNvSpPr/>
          <p:nvPr/>
        </p:nvSpPr>
        <p:spPr bwMode="auto">
          <a:xfrm flipH="1">
            <a:off x="1917088" y="5225420"/>
            <a:ext cx="936104" cy="16761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ounded Rectangular Callout 45"/>
          <p:cNvSpPr/>
          <p:nvPr/>
        </p:nvSpPr>
        <p:spPr bwMode="auto">
          <a:xfrm>
            <a:off x="1699910" y="4438819"/>
            <a:ext cx="1438833" cy="293477"/>
          </a:xfrm>
          <a:prstGeom prst="wedgeRoundRectCallout">
            <a:avLst>
              <a:gd name="adj1" fmla="val -30546"/>
              <a:gd name="adj2" fmla="val 126463"/>
              <a:gd name="adj3" fmla="val 16667"/>
            </a:avLst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Latency</a:t>
            </a:r>
            <a:r>
              <a:rPr lang="en-US" dirty="0"/>
              <a:t>: &lt; </a:t>
            </a:r>
            <a:r>
              <a:rPr lang="en-US" dirty="0" smtClean="0"/>
              <a:t>10msec</a:t>
            </a:r>
            <a:endParaRPr lang="en-US" dirty="0"/>
          </a:p>
        </p:txBody>
      </p:sp>
      <p:sp>
        <p:nvSpPr>
          <p:cNvPr id="47" name="Rounded Rectangular Callout 46"/>
          <p:cNvSpPr/>
          <p:nvPr/>
        </p:nvSpPr>
        <p:spPr bwMode="auto">
          <a:xfrm>
            <a:off x="1961698" y="5601880"/>
            <a:ext cx="1438833" cy="289738"/>
          </a:xfrm>
          <a:prstGeom prst="wedgeRoundRectCallout">
            <a:avLst>
              <a:gd name="adj1" fmla="val -27304"/>
              <a:gd name="adj2" fmla="val -123053"/>
              <a:gd name="adj3" fmla="val 16667"/>
            </a:avLst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Latency</a:t>
            </a:r>
            <a:r>
              <a:rPr lang="en-US" dirty="0"/>
              <a:t>: &lt; </a:t>
            </a:r>
            <a:r>
              <a:rPr lang="en-US" dirty="0" smtClean="0"/>
              <a:t>10msec</a:t>
            </a:r>
            <a:endParaRPr lang="en-US" dirty="0"/>
          </a:p>
        </p:txBody>
      </p:sp>
      <p:pic>
        <p:nvPicPr>
          <p:cNvPr id="48" name="图片 11">
            <a:extLst>
              <a:ext uri="{FF2B5EF4-FFF2-40B4-BE49-F238E27FC236}">
                <a16:creationId xmlns="" xmlns:a16="http://schemas.microsoft.com/office/drawing/2014/main" id="{C25141A1-77A5-534F-9F78-EA4A29245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2121" y="4406249"/>
            <a:ext cx="655598" cy="62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9" name="Graphic 10" descr="Smart Phone">
            <a:extLst>
              <a:ext uri="{FF2B5EF4-FFF2-40B4-BE49-F238E27FC236}">
                <a16:creationId xmlns="" xmlns:a16="http://schemas.microsoft.com/office/drawing/2014/main" id="{128DF474-F480-A549-9860-9573709C54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xmlns:lc="http://schemas.openxmlformats.org/drawingml/2006/lockedCanvas" r:embed="rId5"/>
              </a:ext>
            </a:extLst>
          </a:blip>
          <a:stretch>
            <a:fillRect/>
          </a:stretch>
        </p:blipFill>
        <p:spPr>
          <a:xfrm rot="1557702">
            <a:off x="7647380" y="4386502"/>
            <a:ext cx="519027" cy="519027"/>
          </a:xfrm>
          <a:prstGeom prst="rect">
            <a:avLst/>
          </a:prstGeom>
        </p:spPr>
      </p:pic>
      <p:sp>
        <p:nvSpPr>
          <p:cNvPr id="50" name="Rounded Rectangular Callout 49"/>
          <p:cNvSpPr/>
          <p:nvPr/>
        </p:nvSpPr>
        <p:spPr bwMode="auto">
          <a:xfrm>
            <a:off x="6396127" y="3501008"/>
            <a:ext cx="2280328" cy="632349"/>
          </a:xfrm>
          <a:prstGeom prst="wedgeRoundRectCallout">
            <a:avLst>
              <a:gd name="adj1" fmla="val -25358"/>
              <a:gd name="adj2" fmla="val 65217"/>
              <a:gd name="adj3" fmla="val 16667"/>
            </a:avLst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b="1" dirty="0"/>
              <a:t>Bandwidth: </a:t>
            </a:r>
            <a:r>
              <a:rPr lang="en-US" b="1" dirty="0" smtClean="0"/>
              <a:t>&gt;</a:t>
            </a:r>
            <a:r>
              <a:rPr lang="en-US" b="1" dirty="0" smtClean="0"/>
              <a:t>160</a:t>
            </a:r>
            <a:r>
              <a:rPr lang="en-US" b="1" dirty="0" smtClean="0"/>
              <a:t>Mbps</a:t>
            </a:r>
            <a:endParaRPr lang="en-US" b="1" dirty="0"/>
          </a:p>
          <a:p>
            <a:r>
              <a:rPr lang="en-US" dirty="0" smtClean="0"/>
              <a:t>E2E Latency</a:t>
            </a:r>
            <a:r>
              <a:rPr lang="en-US" dirty="0"/>
              <a:t>: &lt; 100msec</a:t>
            </a:r>
          </a:p>
        </p:txBody>
      </p:sp>
      <p:sp>
        <p:nvSpPr>
          <p:cNvPr id="51" name="Rounded Rectangular Callout 50"/>
          <p:cNvSpPr/>
          <p:nvPr/>
        </p:nvSpPr>
        <p:spPr bwMode="auto">
          <a:xfrm>
            <a:off x="4845633" y="6188862"/>
            <a:ext cx="2390661" cy="556832"/>
          </a:xfrm>
          <a:prstGeom prst="wedgeRoundRectCallout">
            <a:avLst>
              <a:gd name="adj1" fmla="val -25810"/>
              <a:gd name="adj2" fmla="val -67912"/>
              <a:gd name="adj3" fmla="val 16667"/>
            </a:avLst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b="1" dirty="0"/>
              <a:t>Bandwidth: ~</a:t>
            </a:r>
            <a:r>
              <a:rPr lang="en-US" b="1" dirty="0" smtClean="0"/>
              <a:t>100kbps</a:t>
            </a:r>
            <a:endParaRPr lang="en-US" b="1" dirty="0"/>
          </a:p>
          <a:p>
            <a:r>
              <a:rPr lang="en-US" dirty="0" smtClean="0"/>
              <a:t>E2E Latency</a:t>
            </a:r>
            <a:r>
              <a:rPr lang="en-US" dirty="0"/>
              <a:t>: &lt; 100msec</a:t>
            </a:r>
          </a:p>
        </p:txBody>
      </p:sp>
    </p:spTree>
    <p:extLst>
      <p:ext uri="{BB962C8B-B14F-4D97-AF65-F5344CB8AC3E}">
        <p14:creationId xmlns:p14="http://schemas.microsoft.com/office/powerpoint/2010/main" val="385699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752600"/>
            <a:ext cx="8090145" cy="4124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Some gaming application uses video streaming when delivering picture to the client</a:t>
            </a:r>
          </a:p>
          <a:p>
            <a:r>
              <a:rPr lang="en-US" dirty="0" smtClean="0"/>
              <a:t>These gaming application have similar requirement to what are described in [1] and [2], in terms of latency, data flow rate, and frame loss ratio on reverse link</a:t>
            </a:r>
          </a:p>
          <a:p>
            <a:r>
              <a:rPr lang="en-US" dirty="0" smtClean="0"/>
              <a:t>These gaming application requires higher bandwidth on forward link </a:t>
            </a:r>
            <a:r>
              <a:rPr lang="en-US" dirty="0" smtClean="0"/>
              <a:t>reaching several hundreds of Mbps, </a:t>
            </a:r>
            <a:r>
              <a:rPr lang="en-US" dirty="0" smtClean="0"/>
              <a:t>as it uses streaming which also requires low latency capability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0770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47295</TotalTime>
  <Words>724</Words>
  <Application>Microsoft Office PowerPoint</Application>
  <PresentationFormat>On-screen Show (4:3)</PresentationFormat>
  <Paragraphs>119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Times New Roman</vt:lpstr>
      <vt:lpstr>802-11-Submission</vt:lpstr>
      <vt:lpstr>Low latency streaming capability for game applications</vt:lpstr>
      <vt:lpstr>Introduction</vt:lpstr>
      <vt:lpstr>Recap: Real-time mobile gaming [1], [4]</vt:lpstr>
      <vt:lpstr>Recap: Real-time mobile gaming [1], [3]</vt:lpstr>
      <vt:lpstr>Cloud stream gaming</vt:lpstr>
      <vt:lpstr>Cloud stream gaming</vt:lpstr>
      <vt:lpstr>Remote play gaming</vt:lpstr>
      <vt:lpstr>Remote play gaming</vt:lpstr>
      <vt:lpstr>Summary</vt:lpstr>
      <vt:lpstr>Strawpoll (1)</vt:lpstr>
      <vt:lpstr>References</vt:lpstr>
    </vt:vector>
  </TitlesOfParts>
  <Company>Sony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for FB network</dc:title>
  <dc:creator>Sakoda, Kazuyuki</dc:creator>
  <cp:keywords>CTPClassification=CTP_IC:VisualMarkings=</cp:keywords>
  <cp:lastModifiedBy>Sakoda, Kazuyuki</cp:lastModifiedBy>
  <cp:revision>582</cp:revision>
  <cp:lastPrinted>2016-10-04T20:51:11Z</cp:lastPrinted>
  <dcterms:created xsi:type="dcterms:W3CDTF">2015-03-24T14:22:58Z</dcterms:created>
  <dcterms:modified xsi:type="dcterms:W3CDTF">2019-03-11T18:05:52Z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1509718974</vt:lpwstr>
  </property>
</Properties>
</file>