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338" r:id="rId5"/>
    <p:sldId id="349" r:id="rId6"/>
    <p:sldId id="344" r:id="rId7"/>
    <p:sldId id="353" r:id="rId8"/>
    <p:sldId id="345" r:id="rId9"/>
    <p:sldId id="358" r:id="rId10"/>
    <p:sldId id="346" r:id="rId11"/>
    <p:sldId id="350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 varScale="1">
        <p:scale>
          <a:sx n="74" d="100"/>
          <a:sy n="74" d="100"/>
        </p:scale>
        <p:origin x="126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802.11-19/0389r0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Enhanced Multi-band/Multi-channel Operation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2019-03-11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/>
          </p:nvPr>
        </p:nvGraphicFramePr>
        <p:xfrm>
          <a:off x="533400" y="3124200"/>
          <a:ext cx="8099425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6" name="Document" r:id="rId5" imgW="8290751" imgH="3206091" progId="Word.Document.8">
                  <p:embed/>
                </p:oleObj>
              </mc:Choice>
              <mc:Fallback>
                <p:oleObj name="Document" r:id="rId5" imgW="8290751" imgH="320609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24200"/>
                        <a:ext cx="8099425" cy="31242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described in the EHT PAR, one of the needs of the EHT program is to provide </a:t>
            </a:r>
            <a:r>
              <a:rPr lang="en-US" dirty="0"/>
              <a:t>the high throughput and </a:t>
            </a:r>
            <a:r>
              <a:rPr lang="en-US" dirty="0" smtClean="0"/>
              <a:t>meet stringent </a:t>
            </a:r>
            <a:r>
              <a:rPr lang="en-US" dirty="0"/>
              <a:t>real-time delay requirements of 4k and 8k </a:t>
            </a:r>
            <a:r>
              <a:rPr lang="en-US" dirty="0" smtClean="0"/>
              <a:t>video, virtual </a:t>
            </a:r>
            <a:r>
              <a:rPr lang="en-US" dirty="0"/>
              <a:t>reality or augmented reality, gaming, remote office and cloud </a:t>
            </a:r>
            <a:r>
              <a:rPr lang="en-US" dirty="0" smtClean="0"/>
              <a:t>computing applications.</a:t>
            </a:r>
          </a:p>
          <a:p>
            <a:endParaRPr lang="en-US" dirty="0" smtClean="0"/>
          </a:p>
          <a:p>
            <a:r>
              <a:rPr lang="en-US" dirty="0" smtClean="0"/>
              <a:t>In order to meet those PAR requirements, in this presentation</a:t>
            </a:r>
            <a:r>
              <a:rPr lang="en-US" dirty="0"/>
              <a:t>, we have analyzed how the EHT multi-band/multi-channel operation can </a:t>
            </a:r>
            <a:r>
              <a:rPr lang="en-US" dirty="0" smtClean="0"/>
              <a:t>increase </a:t>
            </a:r>
            <a:r>
              <a:rPr lang="en-US" dirty="0"/>
              <a:t>the per-session throughput and reduce the per-session latency</a:t>
            </a:r>
            <a:r>
              <a:rPr lang="en-US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EHT Multi-band/Multi-channel Operation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372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EHT </a:t>
            </a:r>
            <a:r>
              <a:rPr lang="en-US" dirty="0"/>
              <a:t>Multi-band/Multi-channel </a:t>
            </a:r>
            <a:r>
              <a:rPr lang="en-US" dirty="0" smtClean="0"/>
              <a:t>Operation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en-US" dirty="0" smtClean="0"/>
              <a:t>To reduce latency </a:t>
            </a:r>
            <a:r>
              <a:rPr lang="en-US" dirty="0"/>
              <a:t>during multi-band and multi-channel operation, </a:t>
            </a:r>
            <a:r>
              <a:rPr lang="en-US" dirty="0" smtClean="0"/>
              <a:t>it is necessary to reduce the session switching </a:t>
            </a:r>
            <a:r>
              <a:rPr lang="en-US" dirty="0"/>
              <a:t>overhead (e.g., switching timeout, frame exchanges</a:t>
            </a:r>
            <a:r>
              <a:rPr lang="en-US" dirty="0" smtClean="0"/>
              <a:t>). </a:t>
            </a:r>
            <a:endParaRPr lang="en-US" dirty="0"/>
          </a:p>
          <a:p>
            <a:pPr lvl="1"/>
            <a:r>
              <a:rPr lang="en-US" dirty="0" smtClean="0"/>
              <a:t>With legacy FST, when switching sessions, </a:t>
            </a:r>
            <a:r>
              <a:rPr lang="en-US" dirty="0"/>
              <a:t>the SME of the STA needs to initiate the FST Setup Request and Response frame </a:t>
            </a:r>
            <a:r>
              <a:rPr lang="en-US" dirty="0" smtClean="0"/>
              <a:t>exchanges as well as the </a:t>
            </a:r>
            <a:r>
              <a:rPr lang="en-US" dirty="0"/>
              <a:t>FST </a:t>
            </a:r>
            <a:r>
              <a:rPr lang="en-US" dirty="0" err="1"/>
              <a:t>Ack</a:t>
            </a:r>
            <a:r>
              <a:rPr lang="en-US" dirty="0"/>
              <a:t> Request and Response frame </a:t>
            </a:r>
            <a:r>
              <a:rPr lang="en-US" dirty="0" smtClean="0"/>
              <a:t>exchanges. Depending </a:t>
            </a:r>
            <a:r>
              <a:rPr lang="en-US" dirty="0"/>
              <a:t>on the session switching frequency, the protocol overhead can be quite high. </a:t>
            </a:r>
            <a:endParaRPr lang="en-US" dirty="0" smtClean="0"/>
          </a:p>
          <a:p>
            <a:pPr marL="857250" lvl="1" indent="-457200">
              <a:buFont typeface="+mj-lt"/>
              <a:buAutoNum type="arabicParenR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409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EHT </a:t>
            </a:r>
            <a:r>
              <a:rPr lang="en-US" dirty="0"/>
              <a:t>Multi-band/Multi-channel </a:t>
            </a:r>
            <a:r>
              <a:rPr lang="en-US" dirty="0" smtClean="0"/>
              <a:t>Operation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en-US" dirty="0"/>
              <a:t>To reduce latency during multi-band and multi-channel operation, it is necessary to reduce the session switching overhead (e.g., switching timeout, frame exchanges). </a:t>
            </a:r>
          </a:p>
          <a:p>
            <a:pPr marL="857250" lvl="1" indent="-457200">
              <a:buFont typeface="+mj-lt"/>
              <a:buAutoNum type="arabicParenR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5557473"/>
            <a:ext cx="8458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644023" y="5132538"/>
            <a:ext cx="1701226" cy="42708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Data </a:t>
            </a:r>
            <a:r>
              <a:rPr lang="en-US" sz="1600" dirty="0"/>
              <a:t>[Seq1, </a:t>
            </a:r>
            <a:r>
              <a:rPr lang="en-US" sz="1600" dirty="0">
                <a:solidFill>
                  <a:srgbClr val="FF0000"/>
                </a:solidFill>
              </a:rPr>
              <a:t>TID1</a:t>
            </a:r>
            <a:r>
              <a:rPr lang="en-US" sz="1600" dirty="0"/>
              <a:t>]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218" y="5372807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</a:rPr>
              <a:t>5GHz</a:t>
            </a:r>
            <a:endParaRPr lang="en-US" sz="1600" dirty="0">
              <a:latin typeface="+mn-lt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673387" y="4456262"/>
            <a:ext cx="8470613" cy="2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-195" y="4273741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n-lt"/>
              </a:rPr>
              <a:t>6</a:t>
            </a:r>
            <a:r>
              <a:rPr lang="en-US" sz="1600" dirty="0" smtClean="0">
                <a:latin typeface="+mn-lt"/>
              </a:rPr>
              <a:t>GHz</a:t>
            </a:r>
            <a:endParaRPr lang="en-US" sz="1600" dirty="0"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80236" y="5359091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3" name="Rectangle 12"/>
          <p:cNvSpPr/>
          <p:nvPr/>
        </p:nvSpPr>
        <p:spPr>
          <a:xfrm>
            <a:off x="1516449" y="5359091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4" name="Rectangle 13"/>
          <p:cNvSpPr/>
          <p:nvPr/>
        </p:nvSpPr>
        <p:spPr>
          <a:xfrm>
            <a:off x="1452662" y="5359091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5" name="Rectangle 14"/>
          <p:cNvSpPr/>
          <p:nvPr/>
        </p:nvSpPr>
        <p:spPr>
          <a:xfrm>
            <a:off x="1388875" y="5359091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6" name="Rectangle 15"/>
          <p:cNvSpPr/>
          <p:nvPr/>
        </p:nvSpPr>
        <p:spPr>
          <a:xfrm>
            <a:off x="1326101" y="5359091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7" name="Rectangle 16"/>
          <p:cNvSpPr/>
          <p:nvPr/>
        </p:nvSpPr>
        <p:spPr>
          <a:xfrm>
            <a:off x="1262314" y="5359091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8" name="Rectangle 17"/>
          <p:cNvSpPr/>
          <p:nvPr/>
        </p:nvSpPr>
        <p:spPr>
          <a:xfrm>
            <a:off x="1198527" y="5359091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9" name="Rectangle 18"/>
          <p:cNvSpPr/>
          <p:nvPr/>
        </p:nvSpPr>
        <p:spPr>
          <a:xfrm>
            <a:off x="1134740" y="5359091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1" name="Rectangle 20"/>
          <p:cNvSpPr/>
          <p:nvPr/>
        </p:nvSpPr>
        <p:spPr>
          <a:xfrm>
            <a:off x="7397022" y="4022737"/>
            <a:ext cx="1746978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Data </a:t>
            </a:r>
            <a:r>
              <a:rPr lang="en-US" sz="1600" dirty="0"/>
              <a:t>[</a:t>
            </a:r>
            <a:r>
              <a:rPr lang="en-US" sz="1600" dirty="0" smtClean="0"/>
              <a:t>Seq2, </a:t>
            </a:r>
            <a:r>
              <a:rPr lang="en-US" sz="1600" dirty="0">
                <a:solidFill>
                  <a:srgbClr val="FF0000"/>
                </a:solidFill>
              </a:rPr>
              <a:t>TID1</a:t>
            </a:r>
            <a:r>
              <a:rPr lang="en-US" sz="1600" dirty="0"/>
              <a:t>]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327163" y="4271596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3" name="Rectangle 22"/>
          <p:cNvSpPr/>
          <p:nvPr/>
        </p:nvSpPr>
        <p:spPr>
          <a:xfrm>
            <a:off x="7263376" y="4271596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4" name="Rectangle 23"/>
          <p:cNvSpPr/>
          <p:nvPr/>
        </p:nvSpPr>
        <p:spPr>
          <a:xfrm>
            <a:off x="7199589" y="4271596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5" name="Rectangle 24"/>
          <p:cNvSpPr/>
          <p:nvPr/>
        </p:nvSpPr>
        <p:spPr>
          <a:xfrm>
            <a:off x="7135802" y="4271596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6" name="Rectangle 25"/>
          <p:cNvSpPr/>
          <p:nvPr/>
        </p:nvSpPr>
        <p:spPr>
          <a:xfrm>
            <a:off x="7073028" y="4271596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7" name="Rectangle 26"/>
          <p:cNvSpPr/>
          <p:nvPr/>
        </p:nvSpPr>
        <p:spPr>
          <a:xfrm>
            <a:off x="7009241" y="4271596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8" name="Rectangle 27"/>
          <p:cNvSpPr/>
          <p:nvPr/>
        </p:nvSpPr>
        <p:spPr>
          <a:xfrm>
            <a:off x="6945454" y="4271596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9" name="Rectangle 28"/>
          <p:cNvSpPr/>
          <p:nvPr/>
        </p:nvSpPr>
        <p:spPr>
          <a:xfrm>
            <a:off x="6881667" y="4271596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0" name="TextBox 29"/>
          <p:cNvSpPr txBox="1"/>
          <p:nvPr/>
        </p:nvSpPr>
        <p:spPr>
          <a:xfrm>
            <a:off x="990600" y="5051131"/>
            <a:ext cx="7296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+mn-lt"/>
              </a:rPr>
              <a:t>backoff</a:t>
            </a:r>
            <a:endParaRPr lang="en-US" sz="1400" dirty="0">
              <a:latin typeface="+mn-lt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475129" y="5553245"/>
            <a:ext cx="1140694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Block ACK</a:t>
            </a:r>
            <a:endParaRPr lang="en-US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664625" y="4096280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</a:rPr>
              <a:t>AP</a:t>
            </a:r>
            <a:endParaRPr lang="en-US" sz="1600" dirty="0"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4625" y="4477280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</a:rPr>
              <a:t>STA</a:t>
            </a:r>
            <a:endParaRPr lang="en-US" sz="1600" dirty="0">
              <a:latin typeface="+mn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20686" y="5223148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</a:rPr>
              <a:t>AP</a:t>
            </a:r>
            <a:endParaRPr lang="en-US" sz="1600" dirty="0">
              <a:latin typeface="+mn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20686" y="5604148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</a:rPr>
              <a:t>STA</a:t>
            </a:r>
            <a:endParaRPr lang="en-US" sz="1600" dirty="0">
              <a:latin typeface="+mn-lt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4953000" y="3962400"/>
            <a:ext cx="1860016" cy="159722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/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Switching procedure should be optimized to reduce the overhead. 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775190" y="4456975"/>
            <a:ext cx="1828800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Data </a:t>
            </a:r>
            <a:r>
              <a:rPr lang="en-US" sz="1600" dirty="0">
                <a:solidFill>
                  <a:schemeClr val="bg1"/>
                </a:solidFill>
              </a:rPr>
              <a:t>[</a:t>
            </a:r>
            <a:r>
              <a:rPr lang="en-US" sz="1600" dirty="0" smtClean="0">
                <a:solidFill>
                  <a:schemeClr val="bg1"/>
                </a:solidFill>
              </a:rPr>
              <a:t>Seq1, TID2]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703801" y="4463721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0" name="Rectangle 39"/>
          <p:cNvSpPr/>
          <p:nvPr/>
        </p:nvSpPr>
        <p:spPr>
          <a:xfrm>
            <a:off x="1640014" y="4463721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1" name="Rectangle 40"/>
          <p:cNvSpPr/>
          <p:nvPr/>
        </p:nvSpPr>
        <p:spPr>
          <a:xfrm>
            <a:off x="1576227" y="4463721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2" name="Rectangle 41"/>
          <p:cNvSpPr/>
          <p:nvPr/>
        </p:nvSpPr>
        <p:spPr>
          <a:xfrm>
            <a:off x="1512440" y="4463721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3" name="Rectangle 42"/>
          <p:cNvSpPr/>
          <p:nvPr/>
        </p:nvSpPr>
        <p:spPr>
          <a:xfrm>
            <a:off x="1449666" y="4463721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4" name="Rectangle 43"/>
          <p:cNvSpPr/>
          <p:nvPr/>
        </p:nvSpPr>
        <p:spPr>
          <a:xfrm>
            <a:off x="1385879" y="4463721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5" name="Rectangle 44"/>
          <p:cNvSpPr/>
          <p:nvPr/>
        </p:nvSpPr>
        <p:spPr>
          <a:xfrm>
            <a:off x="1322092" y="4463721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6" name="Rectangle 45"/>
          <p:cNvSpPr/>
          <p:nvPr/>
        </p:nvSpPr>
        <p:spPr>
          <a:xfrm>
            <a:off x="1258305" y="4463721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7" name="Rectangle 46"/>
          <p:cNvSpPr/>
          <p:nvPr/>
        </p:nvSpPr>
        <p:spPr>
          <a:xfrm>
            <a:off x="3736106" y="4022737"/>
            <a:ext cx="1140694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Block ACK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74709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arenR" startAt="2"/>
            </a:pPr>
            <a:r>
              <a:rPr lang="en-US" dirty="0" smtClean="0"/>
              <a:t>To </a:t>
            </a:r>
            <a:r>
              <a:rPr lang="en-US" dirty="0"/>
              <a:t>improve per-session throughput and per-session </a:t>
            </a:r>
            <a:r>
              <a:rPr lang="en-US" dirty="0" smtClean="0"/>
              <a:t>latency, </a:t>
            </a:r>
            <a:r>
              <a:rPr lang="en-US" dirty="0"/>
              <a:t>MSDUs belonging to single </a:t>
            </a:r>
            <a:r>
              <a:rPr lang="en-US" dirty="0" smtClean="0"/>
              <a:t>session (e.g., TID) should use </a:t>
            </a:r>
            <a:r>
              <a:rPr lang="en-US" dirty="0"/>
              <a:t>multiple bands and/or channels </a:t>
            </a:r>
            <a:r>
              <a:rPr lang="en-US" dirty="0" smtClean="0"/>
              <a:t>simultaneously.</a:t>
            </a:r>
            <a:endParaRPr lang="en-US" dirty="0"/>
          </a:p>
          <a:p>
            <a:pPr lvl="1"/>
            <a:r>
              <a:rPr lang="en-US" dirty="0" smtClean="0"/>
              <a:t>In a legacy multi-band </a:t>
            </a:r>
            <a:r>
              <a:rPr lang="en-US" dirty="0"/>
              <a:t>and multi-channel </a:t>
            </a:r>
            <a:r>
              <a:rPr lang="en-US" dirty="0" smtClean="0"/>
              <a:t>operation (e.g., FST), sessions </a:t>
            </a:r>
            <a:r>
              <a:rPr lang="en-US" dirty="0"/>
              <a:t>of an individual STA </a:t>
            </a:r>
            <a:r>
              <a:rPr lang="en-US" dirty="0" smtClean="0"/>
              <a:t>can be transferred from </a:t>
            </a:r>
            <a:r>
              <a:rPr lang="en-US" dirty="0"/>
              <a:t>a channel to another channel, in the same or different frequency </a:t>
            </a:r>
            <a:r>
              <a:rPr lang="en-US" dirty="0" smtClean="0"/>
              <a:t>bands.</a:t>
            </a:r>
          </a:p>
          <a:p>
            <a:pPr lvl="1"/>
            <a:r>
              <a:rPr lang="en-US" dirty="0" smtClean="0"/>
              <a:t>But, a MSDUs </a:t>
            </a:r>
            <a:r>
              <a:rPr lang="en-US" dirty="0"/>
              <a:t>belonging to single TID can </a:t>
            </a:r>
            <a:r>
              <a:rPr lang="en-US" dirty="0" smtClean="0"/>
              <a:t>only use </a:t>
            </a:r>
            <a:r>
              <a:rPr lang="en-US" dirty="0"/>
              <a:t>single bands and/or </a:t>
            </a:r>
            <a:r>
              <a:rPr lang="en-US" dirty="0" smtClean="0"/>
              <a:t>channels at any time. There </a:t>
            </a:r>
            <a:r>
              <a:rPr lang="en-US" dirty="0"/>
              <a:t>is no per-session throughput improvement.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EHT Multi-band/Multi-channel Operation 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470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arenR" startAt="2"/>
            </a:pPr>
            <a:r>
              <a:rPr lang="en-US" dirty="0"/>
              <a:t>To improve per-session throughput and per-session latency, MSDUs belonging to single session (e.g., TID) should use multiple bands and/or channels simultaneously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5497300"/>
            <a:ext cx="8458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828800" y="5072366"/>
            <a:ext cx="1828800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Data </a:t>
            </a:r>
            <a:r>
              <a:rPr lang="en-US" sz="1600" dirty="0"/>
              <a:t>[Seq1, </a:t>
            </a:r>
            <a:r>
              <a:rPr lang="en-US" sz="1600" dirty="0">
                <a:solidFill>
                  <a:srgbClr val="FF0000"/>
                </a:solidFill>
              </a:rPr>
              <a:t>TID1</a:t>
            </a:r>
            <a:r>
              <a:rPr lang="en-US" sz="1600" dirty="0"/>
              <a:t>]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218" y="5312634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5GHz</a:t>
            </a:r>
            <a:endParaRPr lang="en-US" sz="1600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673387" y="4396089"/>
            <a:ext cx="8470613" cy="2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-195" y="4213568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6</a:t>
            </a:r>
            <a:r>
              <a:rPr lang="en-US" sz="1600" dirty="0" smtClean="0"/>
              <a:t>GHz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1765013" y="5298918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3" name="Rectangle 12"/>
          <p:cNvSpPr/>
          <p:nvPr/>
        </p:nvSpPr>
        <p:spPr>
          <a:xfrm>
            <a:off x="1701226" y="5298918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4" name="Rectangle 13"/>
          <p:cNvSpPr/>
          <p:nvPr/>
        </p:nvSpPr>
        <p:spPr>
          <a:xfrm>
            <a:off x="1637439" y="5298918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5" name="Rectangle 14"/>
          <p:cNvSpPr/>
          <p:nvPr/>
        </p:nvSpPr>
        <p:spPr>
          <a:xfrm>
            <a:off x="1573652" y="5298918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6" name="Rectangle 15"/>
          <p:cNvSpPr/>
          <p:nvPr/>
        </p:nvSpPr>
        <p:spPr>
          <a:xfrm>
            <a:off x="1510878" y="5298918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7" name="Rectangle 16"/>
          <p:cNvSpPr/>
          <p:nvPr/>
        </p:nvSpPr>
        <p:spPr>
          <a:xfrm>
            <a:off x="1447091" y="5298918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8" name="Rectangle 17"/>
          <p:cNvSpPr/>
          <p:nvPr/>
        </p:nvSpPr>
        <p:spPr>
          <a:xfrm>
            <a:off x="1383304" y="5298918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9" name="Rectangle 18"/>
          <p:cNvSpPr/>
          <p:nvPr/>
        </p:nvSpPr>
        <p:spPr>
          <a:xfrm>
            <a:off x="1319517" y="5298918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0" name="Rectangle 19"/>
          <p:cNvSpPr/>
          <p:nvPr/>
        </p:nvSpPr>
        <p:spPr>
          <a:xfrm>
            <a:off x="3657600" y="5072365"/>
            <a:ext cx="1828800" cy="42278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Data </a:t>
            </a:r>
            <a:r>
              <a:rPr lang="en-US" sz="1600" dirty="0"/>
              <a:t>[</a:t>
            </a:r>
            <a:r>
              <a:rPr lang="en-US" sz="1600" dirty="0" smtClean="0"/>
              <a:t>Seq2, </a:t>
            </a:r>
            <a:r>
              <a:rPr lang="en-US" sz="1600" dirty="0">
                <a:solidFill>
                  <a:srgbClr val="FF0000"/>
                </a:solidFill>
              </a:rPr>
              <a:t>TID1</a:t>
            </a:r>
            <a:r>
              <a:rPr lang="en-US" sz="1600" dirty="0"/>
              <a:t>]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212060" y="3962564"/>
            <a:ext cx="1828800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Data </a:t>
            </a:r>
            <a:r>
              <a:rPr lang="en-US" sz="1600" dirty="0"/>
              <a:t>[</a:t>
            </a:r>
            <a:r>
              <a:rPr lang="en-US" sz="1600" dirty="0" smtClean="0"/>
              <a:t>Seq3, </a:t>
            </a:r>
            <a:r>
              <a:rPr lang="en-US" sz="1600" dirty="0">
                <a:solidFill>
                  <a:srgbClr val="FF0000"/>
                </a:solidFill>
              </a:rPr>
              <a:t>TID1</a:t>
            </a:r>
            <a:r>
              <a:rPr lang="en-US" sz="1600" dirty="0"/>
              <a:t>]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040860" y="3962400"/>
            <a:ext cx="1828800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Data </a:t>
            </a:r>
            <a:r>
              <a:rPr lang="en-US" sz="1600" dirty="0"/>
              <a:t>[</a:t>
            </a:r>
            <a:r>
              <a:rPr lang="en-US" sz="1600" dirty="0" smtClean="0"/>
              <a:t>Seq4, </a:t>
            </a:r>
            <a:r>
              <a:rPr lang="en-US" sz="1600" dirty="0">
                <a:solidFill>
                  <a:srgbClr val="FF0000"/>
                </a:solidFill>
              </a:rPr>
              <a:t>TID1</a:t>
            </a:r>
            <a:r>
              <a:rPr lang="en-US" sz="1600" dirty="0"/>
              <a:t>]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142201" y="4211423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4" name="Rectangle 23"/>
          <p:cNvSpPr/>
          <p:nvPr/>
        </p:nvSpPr>
        <p:spPr>
          <a:xfrm>
            <a:off x="4078414" y="4211423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5" name="Rectangle 24"/>
          <p:cNvSpPr/>
          <p:nvPr/>
        </p:nvSpPr>
        <p:spPr>
          <a:xfrm>
            <a:off x="4014627" y="4211423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6" name="Rectangle 25"/>
          <p:cNvSpPr/>
          <p:nvPr/>
        </p:nvSpPr>
        <p:spPr>
          <a:xfrm>
            <a:off x="3950840" y="4211423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7" name="Rectangle 26"/>
          <p:cNvSpPr/>
          <p:nvPr/>
        </p:nvSpPr>
        <p:spPr>
          <a:xfrm>
            <a:off x="3888066" y="4211423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8" name="Rectangle 27"/>
          <p:cNvSpPr/>
          <p:nvPr/>
        </p:nvSpPr>
        <p:spPr>
          <a:xfrm>
            <a:off x="3824279" y="4211423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9" name="Rectangle 28"/>
          <p:cNvSpPr/>
          <p:nvPr/>
        </p:nvSpPr>
        <p:spPr>
          <a:xfrm>
            <a:off x="3760492" y="4211423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0" name="Rectangle 29"/>
          <p:cNvSpPr/>
          <p:nvPr/>
        </p:nvSpPr>
        <p:spPr>
          <a:xfrm>
            <a:off x="3696705" y="4211423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2" name="Rectangle 31"/>
          <p:cNvSpPr/>
          <p:nvPr/>
        </p:nvSpPr>
        <p:spPr>
          <a:xfrm>
            <a:off x="5641106" y="5499447"/>
            <a:ext cx="1140694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Block ACK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8003306" y="4396089"/>
            <a:ext cx="1140694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Block ACK</a:t>
            </a:r>
            <a:endParaRPr lang="en-US" sz="1600" dirty="0"/>
          </a:p>
        </p:txBody>
      </p:sp>
      <p:sp>
        <p:nvSpPr>
          <p:cNvPr id="34" name="Rectangle 33"/>
          <p:cNvSpPr/>
          <p:nvPr/>
        </p:nvSpPr>
        <p:spPr>
          <a:xfrm>
            <a:off x="6906363" y="5058818"/>
            <a:ext cx="1828800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Data </a:t>
            </a:r>
            <a:r>
              <a:rPr lang="en-US" sz="1600" dirty="0"/>
              <a:t>[</a:t>
            </a:r>
            <a:r>
              <a:rPr lang="en-US" sz="1600" dirty="0" smtClean="0"/>
              <a:t>Seq5, </a:t>
            </a:r>
            <a:r>
              <a:rPr lang="en-US" sz="1600" dirty="0">
                <a:solidFill>
                  <a:srgbClr val="FF0000"/>
                </a:solidFill>
              </a:rPr>
              <a:t>TID1</a:t>
            </a:r>
            <a:r>
              <a:rPr lang="en-US" sz="1600" dirty="0"/>
              <a:t>]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678042" y="5052427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1"/>
                </a:solidFill>
              </a:rPr>
              <a:t>…</a:t>
            </a:r>
            <a:endParaRPr lang="en-US" sz="1600" dirty="0">
              <a:solidFill>
                <a:schemeClr val="accent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60136" y="4036107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37" name="TextBox 36"/>
          <p:cNvSpPr txBox="1"/>
          <p:nvPr/>
        </p:nvSpPr>
        <p:spPr>
          <a:xfrm>
            <a:off x="660136" y="4417107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38" name="TextBox 37"/>
          <p:cNvSpPr txBox="1"/>
          <p:nvPr/>
        </p:nvSpPr>
        <p:spPr>
          <a:xfrm>
            <a:off x="616197" y="5162975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39" name="TextBox 38"/>
          <p:cNvSpPr txBox="1"/>
          <p:nvPr/>
        </p:nvSpPr>
        <p:spPr>
          <a:xfrm>
            <a:off x="616197" y="5543975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EHT Multi-band/Multi-channel Operation goals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1175377" y="5009981"/>
            <a:ext cx="7296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+mn-lt"/>
              </a:rPr>
              <a:t>backoff</a:t>
            </a:r>
            <a:endParaRPr lang="en-US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34091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arenR" startAt="3"/>
            </a:pPr>
            <a:r>
              <a:rPr lang="en-US" dirty="0" smtClean="0"/>
              <a:t>To reduce overhead, Control </a:t>
            </a:r>
            <a:r>
              <a:rPr lang="en-US" dirty="0"/>
              <a:t>information (e.g., Control </a:t>
            </a:r>
            <a:r>
              <a:rPr lang="en-US" dirty="0" smtClean="0"/>
              <a:t>frames, A-Control information) </a:t>
            </a:r>
            <a:r>
              <a:rPr lang="en-US" dirty="0"/>
              <a:t>for </a:t>
            </a:r>
            <a:r>
              <a:rPr lang="en-US" dirty="0" smtClean="0"/>
              <a:t>a channel can be transmitted in a different channel/band. </a:t>
            </a:r>
          </a:p>
          <a:p>
            <a:pPr lvl="1"/>
            <a:r>
              <a:rPr lang="en-US" dirty="0"/>
              <a:t>Allowing out-of-band </a:t>
            </a:r>
            <a:r>
              <a:rPr lang="en-US" dirty="0" smtClean="0"/>
              <a:t>exchange of Control information can result in more efficient allocation of resources.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EHT Multi-band/Multi-channel </a:t>
            </a:r>
            <a:r>
              <a:rPr lang="en-US" dirty="0" smtClean="0"/>
              <a:t>Operation 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634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/>
              <a:t>this contribution we discuss </a:t>
            </a:r>
            <a:r>
              <a:rPr lang="en-US" dirty="0" smtClean="0"/>
              <a:t>the limitations of legacy multi-band/multi-channel </a:t>
            </a:r>
            <a:r>
              <a:rPr lang="en-US" dirty="0"/>
              <a:t>operation </a:t>
            </a:r>
            <a:r>
              <a:rPr lang="en-US" dirty="0" smtClean="0"/>
              <a:t>and </a:t>
            </a:r>
            <a:r>
              <a:rPr lang="en-US" smtClean="0"/>
              <a:t>how new multi-band/multi-channel mechanisms </a:t>
            </a:r>
            <a:r>
              <a:rPr lang="en-US" dirty="0" smtClean="0"/>
              <a:t>can </a:t>
            </a:r>
            <a:r>
              <a:rPr lang="en-US" smtClean="0"/>
              <a:t>help to meet </a:t>
            </a:r>
            <a:r>
              <a:rPr lang="en-US" dirty="0" smtClean="0"/>
              <a:t>the EHT PAR requirements. 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47052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DB7F03-E2F4-4208-8217-CF5CB1C8F085}">
  <ds:schemaRefs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95938</TotalTime>
  <Words>553</Words>
  <Application>Microsoft Office PowerPoint</Application>
  <PresentationFormat>On-screen Show (4:3)</PresentationFormat>
  <Paragraphs>83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 Unicode MS</vt:lpstr>
      <vt:lpstr>Arial</vt:lpstr>
      <vt:lpstr>Times New Roman</vt:lpstr>
      <vt:lpstr>802-11-Submission</vt:lpstr>
      <vt:lpstr>Document</vt:lpstr>
      <vt:lpstr>Enhanced Multi-band/Multi-channel Operation</vt:lpstr>
      <vt:lpstr>EHT Multi-band/Multi-channel Operation</vt:lpstr>
      <vt:lpstr>EHT Multi-band/Multi-channel Operation goals</vt:lpstr>
      <vt:lpstr>EHT Multi-band/Multi-channel Operation goals</vt:lpstr>
      <vt:lpstr>EHT Multi-band/Multi-channel Operation goals</vt:lpstr>
      <vt:lpstr>EHT Multi-band/Multi-channel Operation goals</vt:lpstr>
      <vt:lpstr>EHT Multi-band/Multi-channel Operation goals</vt:lpstr>
      <vt:lpstr>Conclusion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1153</cp:revision>
  <cp:lastPrinted>1998-02-10T13:28:06Z</cp:lastPrinted>
  <dcterms:created xsi:type="dcterms:W3CDTF">2007-05-21T21:00:37Z</dcterms:created>
  <dcterms:modified xsi:type="dcterms:W3CDTF">2019-05-05T00:25:50Z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