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24" r:id="rId3"/>
    <p:sldId id="755" r:id="rId4"/>
    <p:sldId id="745" r:id="rId5"/>
    <p:sldId id="752" r:id="rId6"/>
    <p:sldId id="749" r:id="rId7"/>
    <p:sldId id="708" r:id="rId8"/>
    <p:sldId id="750" r:id="rId9"/>
    <p:sldId id="751" r:id="rId10"/>
    <p:sldId id="753" r:id="rId11"/>
    <p:sldId id="706" r:id="rId12"/>
    <p:sldId id="754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er, Kai Lennert" initials="BKL" lastIdx="1" clrIdx="0">
    <p:extLst>
      <p:ext uri="{19B8F6BF-5375-455C-9EA6-DF929625EA0E}">
        <p15:presenceInfo xmlns:p15="http://schemas.microsoft.com/office/powerpoint/2012/main" userId="S-1-5-21-229799756-4240444915-3125021034-456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0" autoAdjust="0"/>
    <p:restoredTop sz="95405" autoAdjust="0"/>
  </p:normalViewPr>
  <p:slideViewPr>
    <p:cSldViewPr>
      <p:cViewPr varScale="1">
        <p:scale>
          <a:sx n="62" d="100"/>
          <a:sy n="62" d="100"/>
        </p:scale>
        <p:origin x="1046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2189" y="-86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76DC0385-E4B9-4C78-A887-AA671D8A2F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294B4A6-398B-4F24-A7CF-DA87744CCD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3F01841-35F2-4335-B127-F865BA2241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A7BE5DD-6458-45A1-9D27-D6E5C2CD740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>
            <a:extLst>
              <a:ext uri="{FF2B5EF4-FFF2-40B4-BE49-F238E27FC236}">
                <a16:creationId xmlns:a16="http://schemas.microsoft.com/office/drawing/2014/main" id="{4C1AA0D2-4DD2-4AE9-8DB6-C6ACC0CDE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D66FB1F-9D82-4F23-8ECB-2E2A2DA8B7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ED56607-68AF-486B-ABEA-50A82E0E83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2063BCF-ADA6-4A0E-9365-B222CA0367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719456B-E67A-4D9A-90F3-14738041ED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E114681-1373-47F7-8320-C0B703BB1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DE7622E-2D0E-4779-9AAE-1A13C702A2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7A118753-496D-4009-BE74-EC3EBBD4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F8ACC16-7D4E-4082-9754-2A6523CEBBE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5397E62-B7DC-4E96-BCBB-072703560FC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E0E31-DCFD-4876-8F60-0CEAA8A8A6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316C9-A8A8-4C57-A637-7D99C768A4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563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E3366406-E74E-45A0-8613-2CFACB35FFA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284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64FAB0-D109-4681-A2B2-8CAF7A8FE1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D259F81-03E8-45A4-9EEC-1D16489417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3F65D24B-D06B-4087-961C-FC4333B588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3757AE3-132A-4414-ACD4-461756B4C486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173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754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40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199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450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0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A9D990-0D97-44B9-B085-BF79B1054F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48241F-6EB6-4F66-8457-A55B12657D4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F6B33092-FB5E-4ACD-AF7E-835CA631CF5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3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1574FF20-BD5D-4A68-80D8-E0282E66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32F4A56-3134-49B2-BEDC-E28D8075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0DFC655D-9E39-46E6-BB91-10951549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6069B11-4C82-4923-B5DD-D41D159359AA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78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A1C390A0-5BE7-4165-A5AB-19E0857F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01435A1-8032-4197-B494-C4ABF705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72DBAEB8-E647-4BC0-8EB4-884A1580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9D082D-3A00-48A9-8912-DE42515E7F34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5102FF2-1F73-481B-83BF-6482DB12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9D922AB-104B-4321-B307-3EFA4971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79D3B45-4AF6-4A92-AB72-DB6B0DBC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585C3380-6F57-4E89-BF78-1DFC9942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25AE5B0-A9EE-457C-A963-23A0E1A3E924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8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EB39AF11-8AF5-4E80-BB9B-F67F49BB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E1E56FD9-2B0F-445A-A051-1ED5A4E7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BCCFC82-BCE3-4036-865E-7240F314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4B575CE-8BB7-419D-A91B-FF577794FFE7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94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A73E43A0-A3EA-460F-9349-7124E7DDC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98048D35-4DBD-4A5F-A776-437FDD39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6FAB8F96-799E-4B9F-8CC2-AA5B25BD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677F9E6-0C45-4FE5-9CF8-1EC21B971FB2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3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6E92B021-5A3F-4750-9FF9-FCD075CE3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F0B8CEB6-3B04-4072-88D2-B8BD290D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2D5A1F88-8872-4F71-B7B1-908917E0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2FDF531-7A5A-4DF9-8104-904567CAADB2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17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88BEA3D9-7363-48BE-9356-C44E92F0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9791186D-1561-4F6C-8D1D-4D020141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4429CC53-0848-4A4D-A5D0-F7C76C4B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7FFA2B6-EF81-429F-8517-48F27B76A764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15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63C88DB1-6F79-4E2D-ACB8-55EC2459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42551864-3A63-4FAC-9B95-1764D324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D2D7BC6-F4BD-4E07-827E-F5AAEC0A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44A1D40-2E22-4B0F-9BD9-F6738882214F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97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84D7395B-7D0A-4A3D-A46C-417B5DC8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6E2E1D4B-E382-4CDB-A7CA-7647C1D1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EB0CD98-5408-4024-9F08-ED1FBF83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5D456D-2234-45E1-80AF-899C7B31325D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27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3005A4-377D-47A8-9C91-4871EC628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Nikola Serafimovski (</a:t>
            </a:r>
            <a:r>
              <a:rPr lang="en-US" err="1"/>
              <a:t>pureLiFi</a:t>
            </a:r>
            <a:r>
              <a:rPr lang="en-US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B69790-B845-4346-9431-A3B61FE7EF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302D12-8583-4C4B-96CA-1DE49C207366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AA6014D-E0D2-413B-B538-D8D40458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802.11-19/0388r0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25999F0-A7B8-40EB-BA14-79F186CBA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64" r:id="rId1"/>
    <p:sldLayoutId id="2147491265" r:id="rId2"/>
    <p:sldLayoutId id="2147491266" r:id="rId3"/>
    <p:sldLayoutId id="2147491267" r:id="rId4"/>
    <p:sldLayoutId id="2147491268" r:id="rId5"/>
    <p:sldLayoutId id="2147491269" r:id="rId6"/>
    <p:sldLayoutId id="2147491270" r:id="rId7"/>
    <p:sldLayoutId id="2147491271" r:id="rId8"/>
    <p:sldLayoutId id="2147491272" r:id="rId9"/>
    <p:sldLayoutId id="2147491273" r:id="rId10"/>
    <p:sldLayoutId id="214749127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7-02-00bb-ieee-802-11bb-reference-channel-models-for-vehicular-communications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</a:t>
            </a:r>
            <a:r>
              <a:rPr lang="en-US" altLang="en-US" sz="1200" b="0" dirty="0" err="1"/>
              <a:t>Fraunhofer</a:t>
            </a:r>
            <a:r>
              <a:rPr lang="en-US" altLang="en-US" sz="1200" b="0" dirty="0"/>
              <a:t> HHI)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EB949E5-3260-4CD7-BEB1-F0E81A5D91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Proposed way forward on </a:t>
            </a:r>
            <a:r>
              <a:rPr lang="en-US" altLang="en-US" dirty="0" err="1"/>
              <a:t>TGbb</a:t>
            </a:r>
            <a:r>
              <a:rPr lang="en-US" altLang="en-US" dirty="0"/>
              <a:t> PHY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March 10, </a:t>
            </a:r>
            <a:r>
              <a:rPr lang="en-US" altLang="en-US" sz="2000" b="0" dirty="0"/>
              <a:t>2019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042082"/>
              </p:ext>
            </p:extLst>
          </p:nvPr>
        </p:nvGraphicFramePr>
        <p:xfrm>
          <a:off x="301625" y="2657475"/>
          <a:ext cx="10296525" cy="315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2" name="Document" r:id="rId4" imgW="7614904" imgH="2335105" progId="Word.Document.8">
                  <p:embed/>
                </p:oleObj>
              </mc:Choice>
              <mc:Fallback>
                <p:oleObj name="Document" r:id="rId4" imgW="7614904" imgH="233510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2657475"/>
                        <a:ext cx="10296525" cy="315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/>
              <a:t>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199"/>
            <a:ext cx="8610600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/>
              <a:t>802.11 MAC could integrate existing and optimized PHY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 marL="0" indent="0">
              <a:buNone/>
              <a:defRPr/>
            </a:pPr>
            <a:endParaRPr lang="en-US" altLang="en-US" sz="800" b="0" kern="0" dirty="0"/>
          </a:p>
          <a:p>
            <a:pPr marL="0" indent="0">
              <a:buNone/>
              <a:defRPr/>
            </a:pPr>
            <a:endParaRPr lang="en-US" altLang="en-US" sz="1600" b="0" kern="0" dirty="0"/>
          </a:p>
          <a:p>
            <a:pPr>
              <a:defRPr/>
            </a:pPr>
            <a:r>
              <a:rPr lang="en-US" altLang="en-US" sz="1800" b="0" kern="0" dirty="0"/>
              <a:t>Use existing 802.11 PHY as a common, mandatory OFDM PHY (except 11ad, ay).</a:t>
            </a:r>
          </a:p>
          <a:p>
            <a:pPr>
              <a:defRPr/>
            </a:pPr>
            <a:r>
              <a:rPr lang="en-US" altLang="en-US" sz="1800" b="0" kern="0" dirty="0"/>
              <a:t>A legacy preamble is prepended to new LC </a:t>
            </a:r>
            <a:r>
              <a:rPr lang="en-US" altLang="en-US" sz="1800" b="0" kern="0" dirty="0" err="1"/>
              <a:t>PHYs.</a:t>
            </a:r>
            <a:r>
              <a:rPr lang="en-US" altLang="en-US" sz="1800" b="0" kern="0" dirty="0"/>
              <a:t> Legacy preamble is sent by using an existing 802.11 OFDM PHY. The switch is set in the legacy signaling field.</a:t>
            </a:r>
          </a:p>
          <a:p>
            <a:pPr marL="742950" lvl="2" indent="0" defTabSz="852488">
              <a:buNone/>
              <a:defRPr/>
            </a:pPr>
            <a:r>
              <a:rPr lang="en-US" altLang="en-US" sz="1600" b="0" kern="0" dirty="0"/>
              <a:t>a) Legacy 802.11 PHY is used (e.g. 11a/g, n, ac, ax) 	</a:t>
            </a:r>
            <a:r>
              <a:rPr lang="en-US" altLang="en-US" sz="1600" b="0" kern="0" dirty="0">
                <a:sym typeface="Wingdings" panose="05000000000000000000" pitchFamily="2" charset="2"/>
              </a:rPr>
              <a:t> </a:t>
            </a:r>
            <a:r>
              <a:rPr lang="en-US" altLang="en-US" sz="1600" b="0" kern="0" dirty="0"/>
              <a:t>reuse 802.11 </a:t>
            </a:r>
            <a:r>
              <a:rPr lang="en-US" altLang="en-US" sz="1600" b="0" kern="0" dirty="0" smtClean="0"/>
              <a:t>PHY </a:t>
            </a:r>
            <a:r>
              <a:rPr lang="en-US" altLang="en-US" sz="1600" b="0" kern="0" dirty="0"/>
              <a:t>also for LC </a:t>
            </a:r>
          </a:p>
          <a:p>
            <a:pPr marL="742950" lvl="2" indent="0" defTabSz="852488">
              <a:buNone/>
              <a:defRPr/>
            </a:pPr>
            <a:r>
              <a:rPr lang="en-US" altLang="en-US" sz="1600" b="0" kern="0" dirty="0"/>
              <a:t>b) LC-optimized PHY is used (e.g. G.hn/</a:t>
            </a:r>
            <a:r>
              <a:rPr lang="en-US" altLang="en-US" sz="1600" b="0" kern="0" dirty="0" err="1"/>
              <a:t>G.vlc</a:t>
            </a:r>
            <a:r>
              <a:rPr lang="en-US" altLang="en-US" sz="1600" b="0" kern="0" dirty="0"/>
              <a:t>) 	</a:t>
            </a:r>
            <a:r>
              <a:rPr lang="en-US" altLang="en-US" sz="1600" b="0" kern="0" dirty="0">
                <a:sym typeface="Wingdings" panose="05000000000000000000" pitchFamily="2" charset="2"/>
              </a:rPr>
              <a:t> </a:t>
            </a:r>
            <a:r>
              <a:rPr lang="en-US" altLang="en-US" sz="1600" b="0" kern="0" dirty="0" smtClean="0"/>
              <a:t>optimize </a:t>
            </a:r>
            <a:r>
              <a:rPr lang="en-US" altLang="en-US" sz="1600" b="0" kern="0" dirty="0"/>
              <a:t>performance for LC</a:t>
            </a:r>
            <a:endParaRPr lang="en-US" altLang="en-US" sz="1600" kern="0" dirty="0"/>
          </a:p>
          <a:p>
            <a:pPr>
              <a:defRPr/>
            </a:pPr>
            <a:endParaRPr lang="en-US" altLang="en-US" sz="1800" kern="0" dirty="0"/>
          </a:p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US" altLang="en-US" dirty="0"/>
              <a:t>Use existing and LC-optimized PHY under 802.11 MAC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</a:t>
            </a:r>
            <a:r>
              <a:rPr lang="en-US" altLang="en-US" sz="1200" b="0" dirty="0" err="1"/>
              <a:t>Fraunhofer</a:t>
            </a:r>
            <a:r>
              <a:rPr lang="en-US" altLang="en-US" sz="1200" b="0" dirty="0"/>
              <a:t> HHI)</a:t>
            </a:r>
          </a:p>
        </p:txBody>
      </p:sp>
      <p:grpSp>
        <p:nvGrpSpPr>
          <p:cNvPr id="28" name="Gruppieren 27"/>
          <p:cNvGrpSpPr/>
          <p:nvPr/>
        </p:nvGrpSpPr>
        <p:grpSpPr>
          <a:xfrm>
            <a:off x="2438400" y="2304257"/>
            <a:ext cx="3660828" cy="2247900"/>
            <a:chOff x="3009329" y="2400300"/>
            <a:chExt cx="3660828" cy="2247900"/>
          </a:xfrm>
        </p:grpSpPr>
        <p:sp>
          <p:nvSpPr>
            <p:cNvPr id="3" name="Rechteck 2"/>
            <p:cNvSpPr/>
            <p:nvPr/>
          </p:nvSpPr>
          <p:spPr bwMode="auto">
            <a:xfrm>
              <a:off x="3962400" y="2400300"/>
              <a:ext cx="1295400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" name="Textfeld 3"/>
            <p:cNvSpPr txBox="1"/>
            <p:nvPr/>
          </p:nvSpPr>
          <p:spPr>
            <a:xfrm>
              <a:off x="4191000" y="2465457"/>
              <a:ext cx="94461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/>
                <a:t>802.11 </a:t>
              </a:r>
            </a:p>
            <a:p>
              <a:pPr algn="ctr"/>
              <a:r>
                <a:rPr lang="de-DE" sz="2000" dirty="0"/>
                <a:t>MAC</a:t>
              </a:r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3009329" y="3810000"/>
              <a:ext cx="1516031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3044967" y="3902214"/>
              <a:ext cx="14447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 err="1"/>
                <a:t>Existing</a:t>
              </a:r>
              <a:r>
                <a:rPr lang="de-DE" sz="2000" dirty="0"/>
                <a:t> </a:t>
              </a:r>
            </a:p>
            <a:p>
              <a:pPr algn="ctr"/>
              <a:r>
                <a:rPr lang="de-DE" sz="2000" dirty="0"/>
                <a:t>PHY </a:t>
              </a:r>
              <a:r>
                <a:rPr lang="de-DE" sz="2000" dirty="0" err="1"/>
                <a:t>for</a:t>
              </a:r>
              <a:r>
                <a:rPr lang="de-DE" sz="2000" dirty="0"/>
                <a:t> LC</a:t>
              </a:r>
            </a:p>
          </p:txBody>
        </p:sp>
        <p:sp>
          <p:nvSpPr>
            <p:cNvPr id="12" name="Rechteck 11"/>
            <p:cNvSpPr/>
            <p:nvPr/>
          </p:nvSpPr>
          <p:spPr bwMode="auto">
            <a:xfrm>
              <a:off x="4781364" y="3810000"/>
              <a:ext cx="1836769" cy="838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4863252" y="3875157"/>
              <a:ext cx="180690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dirty="0"/>
                <a:t>LC-</a:t>
              </a:r>
              <a:r>
                <a:rPr lang="de-DE" sz="2000" dirty="0" err="1"/>
                <a:t>Optimized</a:t>
              </a:r>
              <a:r>
                <a:rPr lang="de-DE" sz="2000" dirty="0"/>
                <a:t> </a:t>
              </a:r>
            </a:p>
            <a:p>
              <a:pPr algn="ctr"/>
              <a:r>
                <a:rPr lang="de-DE" sz="2000" dirty="0"/>
                <a:t>PHY</a:t>
              </a:r>
            </a:p>
          </p:txBody>
        </p:sp>
        <p:cxnSp>
          <p:nvCxnSpPr>
            <p:cNvPr id="6" name="Gerader Verbinder 5"/>
            <p:cNvCxnSpPr>
              <a:stCxn id="3" idx="2"/>
              <a:endCxn id="3" idx="2"/>
            </p:cNvCxnSpPr>
            <p:nvPr/>
          </p:nvCxnSpPr>
          <p:spPr bwMode="auto">
            <a:xfrm>
              <a:off x="4610100" y="3238500"/>
              <a:ext cx="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Gerader Verbinder 13"/>
            <p:cNvCxnSpPr/>
            <p:nvPr/>
          </p:nvCxnSpPr>
          <p:spPr bwMode="auto">
            <a:xfrm>
              <a:off x="4610100" y="3238500"/>
              <a:ext cx="0" cy="1905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Gerader Verbinder 21"/>
            <p:cNvCxnSpPr/>
            <p:nvPr/>
          </p:nvCxnSpPr>
          <p:spPr bwMode="auto">
            <a:xfrm flipH="1">
              <a:off x="3810000" y="3428206"/>
              <a:ext cx="800100" cy="15319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Gerader Verbinder 24"/>
            <p:cNvCxnSpPr/>
            <p:nvPr/>
          </p:nvCxnSpPr>
          <p:spPr bwMode="auto">
            <a:xfrm>
              <a:off x="4610100" y="3427414"/>
              <a:ext cx="800100" cy="1539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Gerader Verbinder 29"/>
            <p:cNvCxnSpPr/>
            <p:nvPr/>
          </p:nvCxnSpPr>
          <p:spPr bwMode="auto">
            <a:xfrm>
              <a:off x="3810000" y="3585862"/>
              <a:ext cx="0" cy="2241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Gerader Verbinder 31"/>
            <p:cNvCxnSpPr/>
            <p:nvPr/>
          </p:nvCxnSpPr>
          <p:spPr bwMode="auto">
            <a:xfrm>
              <a:off x="5410200" y="3581400"/>
              <a:ext cx="0" cy="22413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1504" name="Nach oben gekrümmter Pfeil 21503"/>
          <p:cNvSpPr/>
          <p:nvPr/>
        </p:nvSpPr>
        <p:spPr bwMode="auto">
          <a:xfrm>
            <a:off x="3507538" y="3313114"/>
            <a:ext cx="1010511" cy="230186"/>
          </a:xfrm>
          <a:prstGeom prst="curvedUp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90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B210D7C-B5D9-428D-A0A7-2EB4D48B2D2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5529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55300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898525" indent="-898525" algn="just">
              <a:buNone/>
            </a:pPr>
            <a:r>
              <a:rPr lang="en-US" sz="1800" b="0" dirty="0"/>
              <a:t>[1]	V. Jungnickel, V. Pohl, S. </a:t>
            </a:r>
            <a:r>
              <a:rPr lang="en-US" sz="1800" b="0" dirty="0" err="1"/>
              <a:t>Nonnig</a:t>
            </a:r>
            <a:r>
              <a:rPr lang="en-US" sz="1800" b="0" dirty="0"/>
              <a:t> and C. von </a:t>
            </a:r>
            <a:r>
              <a:rPr lang="en-US" sz="1800" b="0" dirty="0" err="1"/>
              <a:t>Helmolt</a:t>
            </a:r>
            <a:r>
              <a:rPr lang="en-US" sz="1800" b="0" dirty="0"/>
              <a:t>, "A physical 	model of the wireless infrared communication channel," in </a:t>
            </a:r>
            <a:r>
              <a:rPr lang="en-US" sz="1800" b="0" i="1" dirty="0"/>
              <a:t>IEEE 	Journal on Selected Areas in Communications</a:t>
            </a:r>
            <a:r>
              <a:rPr lang="en-US" sz="1800" b="0" dirty="0"/>
              <a:t>, vol. 20, no. 3, pp. 631-	640, April 2002.</a:t>
            </a:r>
          </a:p>
          <a:p>
            <a:pPr marL="898525" indent="-898525" algn="just">
              <a:buNone/>
            </a:pPr>
            <a:r>
              <a:rPr lang="en-US" sz="1800" b="0" dirty="0"/>
              <a:t>[2]	</a:t>
            </a:r>
            <a:r>
              <a:rPr lang="en-US" sz="1800" b="0" dirty="0">
                <a:hlinkClick r:id="rId3"/>
              </a:rPr>
              <a:t>https://mentor.ieee.org/802.11/dcn/18/11-18-1237-02-00bb-ieee-802-11bb-reference-channel-models-for-vehicular-communications.pdf</a:t>
            </a:r>
            <a:endParaRPr lang="en-US" sz="1800" b="0" dirty="0"/>
          </a:p>
          <a:p>
            <a:pPr marL="0" indent="0" algn="just">
              <a:buNone/>
            </a:pPr>
            <a:r>
              <a:rPr lang="en-US" altLang="en-US" sz="2000" b="0" dirty="0">
                <a:cs typeface="Times New Roman" panose="02020603050405020304" pitchFamily="18" charset="0"/>
              </a:rPr>
              <a:t>[3]	</a:t>
            </a:r>
            <a:r>
              <a:rPr lang="en-US" sz="1800" b="0" dirty="0"/>
              <a:t>ITU-T recommendation G.9660-2015</a:t>
            </a:r>
          </a:p>
          <a:p>
            <a:pPr marL="0" indent="0" algn="just">
              <a:buNone/>
            </a:pPr>
            <a:r>
              <a:rPr lang="en-US" sz="1800" b="0" dirty="0"/>
              <a:t>[4]	P. W. Berenguer, V. Jungnickel and J. K. Fischer, "The 	benefit of 	frequency-selective rate adaptation for optical wireless 	communications," </a:t>
            </a:r>
            <a:r>
              <a:rPr lang="en-US" sz="1800" b="0" i="1" dirty="0"/>
              <a:t>2016 10th International Symposium on 	Communication Systems, 	Networks and Digital Signal 	Processing 	(CSNDSP)</a:t>
            </a:r>
            <a:r>
              <a:rPr lang="en-US" sz="1800" b="0" dirty="0"/>
              <a:t>, Prague, 2016, pp. 1-6.</a:t>
            </a:r>
          </a:p>
          <a:p>
            <a:pPr marL="0" indent="0" algn="just">
              <a:buNone/>
            </a:pPr>
            <a:endParaRPr lang="en-US" sz="1800" b="0" dirty="0"/>
          </a:p>
          <a:p>
            <a:pPr marL="0" indent="0" algn="just">
              <a:buNone/>
            </a:pPr>
            <a:endParaRPr lang="en-US" altLang="en-US" sz="2000" b="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</a:t>
            </a:r>
            <a:r>
              <a:rPr lang="en-US" altLang="en-US" sz="1200" b="0" dirty="0" err="1"/>
              <a:t>Fraunhofer</a:t>
            </a:r>
            <a:r>
              <a:rPr lang="en-US" altLang="en-US" sz="1200" b="0" dirty="0"/>
              <a:t> HHI)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199"/>
            <a:ext cx="8610600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US" altLang="en-US" dirty="0"/>
              <a:t>Possible implementation using either legacy PHY or LC-optimized PHY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</a:t>
            </a:r>
            <a:r>
              <a:rPr lang="en-US" altLang="en-US" sz="1200" b="0" dirty="0" err="1"/>
              <a:t>Fraunhofer</a:t>
            </a:r>
            <a:r>
              <a:rPr lang="en-US" altLang="en-US" sz="1200" b="0" dirty="0"/>
              <a:t> HHI)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685800" y="2947076"/>
            <a:ext cx="762000" cy="304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76565" y="2947076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L-STF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1447800" y="2947076"/>
            <a:ext cx="762000" cy="304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2209800" y="2947076"/>
            <a:ext cx="762000" cy="304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2971800" y="2947076"/>
            <a:ext cx="762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3733800" y="2947076"/>
            <a:ext cx="79861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538565" y="2947076"/>
            <a:ext cx="590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L-LTF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2300565" y="2947076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L-SIG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3053806" y="2947076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RL-SIG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3733800" y="2947076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HE-SIGA</a:t>
            </a:r>
          </a:p>
        </p:txBody>
      </p:sp>
      <p:grpSp>
        <p:nvGrpSpPr>
          <p:cNvPr id="16" name="Gruppieren 15"/>
          <p:cNvGrpSpPr/>
          <p:nvPr/>
        </p:nvGrpSpPr>
        <p:grpSpPr>
          <a:xfrm>
            <a:off x="4532417" y="2947076"/>
            <a:ext cx="3962400" cy="304800"/>
            <a:chOff x="4267200" y="4114800"/>
            <a:chExt cx="3962400" cy="304800"/>
          </a:xfrm>
        </p:grpSpPr>
        <p:sp>
          <p:nvSpPr>
            <p:cNvPr id="33" name="Rechteck 32"/>
            <p:cNvSpPr/>
            <p:nvPr/>
          </p:nvSpPr>
          <p:spPr bwMode="auto">
            <a:xfrm>
              <a:off x="4267200" y="4114800"/>
              <a:ext cx="762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Rechteck 33"/>
            <p:cNvSpPr/>
            <p:nvPr/>
          </p:nvSpPr>
          <p:spPr bwMode="auto">
            <a:xfrm>
              <a:off x="5029200" y="4114800"/>
              <a:ext cx="762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hteck 34"/>
            <p:cNvSpPr/>
            <p:nvPr/>
          </p:nvSpPr>
          <p:spPr bwMode="auto">
            <a:xfrm>
              <a:off x="5791200" y="4114800"/>
              <a:ext cx="24384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4267200" y="4114800"/>
              <a:ext cx="7906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HE-SIGB</a:t>
              </a:r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5105400" y="4114800"/>
              <a:ext cx="7056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HE-STF</a:t>
              </a:r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6477000" y="4114800"/>
              <a:ext cx="8381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HE-DATA</a:t>
              </a:r>
            </a:p>
          </p:txBody>
        </p:sp>
      </p:grpSp>
      <p:sp>
        <p:nvSpPr>
          <p:cNvPr id="44" name="Rechteck 43"/>
          <p:cNvSpPr/>
          <p:nvPr/>
        </p:nvSpPr>
        <p:spPr bwMode="auto">
          <a:xfrm>
            <a:off x="685800" y="4775876"/>
            <a:ext cx="762000" cy="304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776565" y="4775876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L-STF</a:t>
            </a:r>
          </a:p>
        </p:txBody>
      </p:sp>
      <p:sp>
        <p:nvSpPr>
          <p:cNvPr id="46" name="Rechteck 45"/>
          <p:cNvSpPr/>
          <p:nvPr/>
        </p:nvSpPr>
        <p:spPr bwMode="auto">
          <a:xfrm>
            <a:off x="1447800" y="4775876"/>
            <a:ext cx="762000" cy="304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hteck 46"/>
          <p:cNvSpPr/>
          <p:nvPr/>
        </p:nvSpPr>
        <p:spPr bwMode="auto">
          <a:xfrm>
            <a:off x="2209800" y="4775876"/>
            <a:ext cx="762000" cy="304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2971800" y="4775876"/>
            <a:ext cx="762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3733800" y="4775876"/>
            <a:ext cx="79861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1538565" y="4775876"/>
            <a:ext cx="590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L-LTF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2300565" y="4775876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L-SIG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3053806" y="4775876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LC-STF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3733800" y="4775876"/>
            <a:ext cx="693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LC-LTF</a:t>
            </a:r>
          </a:p>
        </p:txBody>
      </p:sp>
      <p:grpSp>
        <p:nvGrpSpPr>
          <p:cNvPr id="54" name="Gruppieren 53"/>
          <p:cNvGrpSpPr/>
          <p:nvPr/>
        </p:nvGrpSpPr>
        <p:grpSpPr>
          <a:xfrm>
            <a:off x="4532417" y="4775876"/>
            <a:ext cx="3962400" cy="304800"/>
            <a:chOff x="4267200" y="4114800"/>
            <a:chExt cx="3962400" cy="304800"/>
          </a:xfrm>
        </p:grpSpPr>
        <p:sp>
          <p:nvSpPr>
            <p:cNvPr id="55" name="Rechteck 54"/>
            <p:cNvSpPr/>
            <p:nvPr/>
          </p:nvSpPr>
          <p:spPr bwMode="auto">
            <a:xfrm>
              <a:off x="4267200" y="4114800"/>
              <a:ext cx="762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hteck 55"/>
            <p:cNvSpPr/>
            <p:nvPr/>
          </p:nvSpPr>
          <p:spPr bwMode="auto">
            <a:xfrm>
              <a:off x="5029200" y="4114800"/>
              <a:ext cx="762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Rechteck 56"/>
            <p:cNvSpPr/>
            <p:nvPr/>
          </p:nvSpPr>
          <p:spPr bwMode="auto">
            <a:xfrm>
              <a:off x="5791200" y="4114800"/>
              <a:ext cx="24384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Textfeld 57"/>
            <p:cNvSpPr txBox="1"/>
            <p:nvPr/>
          </p:nvSpPr>
          <p:spPr>
            <a:xfrm>
              <a:off x="4267200" y="4114800"/>
              <a:ext cx="6799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LC-SIG</a:t>
              </a:r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5105400" y="4114800"/>
              <a:ext cx="706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LC-ATF</a:t>
              </a:r>
            </a:p>
          </p:txBody>
        </p:sp>
        <p:sp>
          <p:nvSpPr>
            <p:cNvPr id="60" name="Textfeld 59"/>
            <p:cNvSpPr txBox="1"/>
            <p:nvPr/>
          </p:nvSpPr>
          <p:spPr>
            <a:xfrm>
              <a:off x="6477000" y="4114800"/>
              <a:ext cx="8301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LC-DATA</a:t>
              </a:r>
            </a:p>
          </p:txBody>
        </p:sp>
      </p:grpSp>
      <p:sp>
        <p:nvSpPr>
          <p:cNvPr id="17" name="Textfeld 16"/>
          <p:cNvSpPr txBox="1"/>
          <p:nvPr/>
        </p:nvSpPr>
        <p:spPr>
          <a:xfrm>
            <a:off x="1266815" y="2503776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legacy</a:t>
            </a:r>
            <a:r>
              <a:rPr lang="de-DE" dirty="0"/>
              <a:t> </a:t>
            </a:r>
            <a:r>
              <a:rPr lang="de-DE" dirty="0" err="1"/>
              <a:t>preamble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1312027" y="4394876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legacy</a:t>
            </a:r>
            <a:r>
              <a:rPr lang="de-DE" dirty="0"/>
              <a:t> </a:t>
            </a:r>
            <a:r>
              <a:rPr lang="de-DE" dirty="0" err="1"/>
              <a:t>preamble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3502890" y="2517675"/>
            <a:ext cx="15415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legacy</a:t>
            </a:r>
            <a:r>
              <a:rPr lang="de-DE" dirty="0"/>
              <a:t> PHY </a:t>
            </a:r>
            <a:r>
              <a:rPr lang="de-DE" dirty="0" err="1"/>
              <a:t>preamble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6758455" y="2503776"/>
            <a:ext cx="12241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legacy</a:t>
            </a:r>
            <a:r>
              <a:rPr lang="de-DE" dirty="0"/>
              <a:t> PHY </a:t>
            </a:r>
            <a:r>
              <a:rPr lang="de-DE" dirty="0" err="1"/>
              <a:t>data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3363736" y="4394875"/>
            <a:ext cx="2004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LC-</a:t>
            </a:r>
            <a:r>
              <a:rPr lang="de-DE" dirty="0" err="1"/>
              <a:t>optimized</a:t>
            </a:r>
            <a:r>
              <a:rPr lang="de-DE" dirty="0"/>
              <a:t> PHY </a:t>
            </a:r>
            <a:r>
              <a:rPr lang="de-DE" dirty="0" err="1"/>
              <a:t>preamble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6420705" y="4408776"/>
            <a:ext cx="1687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LC-</a:t>
            </a:r>
            <a:r>
              <a:rPr lang="de-DE" dirty="0" err="1"/>
              <a:t>optimized</a:t>
            </a:r>
            <a:r>
              <a:rPr lang="de-DE" dirty="0"/>
              <a:t> PHY </a:t>
            </a:r>
            <a:r>
              <a:rPr lang="de-DE" dirty="0" err="1"/>
              <a:t>data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685800" y="2032676"/>
            <a:ext cx="31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/>
              <a:t>a) Legacy PHY (e.g. 802.11ax)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685800" y="3949344"/>
            <a:ext cx="347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/>
              <a:t>b) LC-</a:t>
            </a:r>
            <a:r>
              <a:rPr lang="de-DE" sz="1800" b="1" dirty="0" err="1"/>
              <a:t>optimized</a:t>
            </a:r>
            <a:r>
              <a:rPr lang="de-DE" sz="1800" b="1" dirty="0"/>
              <a:t> PHY (e.g. </a:t>
            </a:r>
            <a:r>
              <a:rPr lang="de-DE" sz="1800" b="1" dirty="0" err="1"/>
              <a:t>G.vlc</a:t>
            </a:r>
            <a:r>
              <a:rPr lang="de-DE" sz="1800" b="1" dirty="0"/>
              <a:t>)</a:t>
            </a:r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2514600" y="2656175"/>
            <a:ext cx="3633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9" name="Gerade Verbindung mit Pfeil 68"/>
          <p:cNvCxnSpPr/>
          <p:nvPr/>
        </p:nvCxnSpPr>
        <p:spPr bwMode="auto">
          <a:xfrm flipH="1">
            <a:off x="685801" y="2656175"/>
            <a:ext cx="5333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5029200" y="2656175"/>
            <a:ext cx="914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4" name="Gerade Verbindung mit Pfeil 73"/>
          <p:cNvCxnSpPr/>
          <p:nvPr/>
        </p:nvCxnSpPr>
        <p:spPr bwMode="auto">
          <a:xfrm flipH="1">
            <a:off x="2989434" y="2656175"/>
            <a:ext cx="5333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6" name="Gerade Verbindung mit Pfeil 75"/>
          <p:cNvCxnSpPr/>
          <p:nvPr/>
        </p:nvCxnSpPr>
        <p:spPr bwMode="auto">
          <a:xfrm flipV="1">
            <a:off x="8001000" y="2642275"/>
            <a:ext cx="493817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7" name="Gerade Verbindung mit Pfeil 76"/>
          <p:cNvCxnSpPr/>
          <p:nvPr/>
        </p:nvCxnSpPr>
        <p:spPr bwMode="auto">
          <a:xfrm flipH="1">
            <a:off x="6189834" y="2642276"/>
            <a:ext cx="5333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2590799" y="4547276"/>
            <a:ext cx="3633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Gerade Verbindung mit Pfeil 79"/>
          <p:cNvCxnSpPr/>
          <p:nvPr/>
        </p:nvCxnSpPr>
        <p:spPr bwMode="auto">
          <a:xfrm flipH="1">
            <a:off x="762000" y="4547276"/>
            <a:ext cx="5333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Gerade Verbindung mit Pfeil 80"/>
          <p:cNvCxnSpPr/>
          <p:nvPr/>
        </p:nvCxnSpPr>
        <p:spPr bwMode="auto">
          <a:xfrm>
            <a:off x="5370617" y="4547276"/>
            <a:ext cx="64918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2" name="Gerade Verbindung mit Pfeil 81"/>
          <p:cNvCxnSpPr/>
          <p:nvPr/>
        </p:nvCxnSpPr>
        <p:spPr bwMode="auto">
          <a:xfrm flipH="1">
            <a:off x="3065634" y="4547276"/>
            <a:ext cx="28716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3" name="Gerade Verbindung mit Pfeil 82"/>
          <p:cNvCxnSpPr/>
          <p:nvPr/>
        </p:nvCxnSpPr>
        <p:spPr bwMode="auto">
          <a:xfrm flipV="1">
            <a:off x="8116783" y="4547274"/>
            <a:ext cx="378034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4" name="Gerade Verbindung mit Pfeil 83"/>
          <p:cNvCxnSpPr>
            <a:stCxn id="65" idx="1"/>
          </p:cNvCxnSpPr>
          <p:nvPr/>
        </p:nvCxnSpPr>
        <p:spPr bwMode="auto">
          <a:xfrm flipH="1">
            <a:off x="6057339" y="4547276"/>
            <a:ext cx="363366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515" name="Textfeld 21514"/>
          <p:cNvSpPr txBox="1"/>
          <p:nvPr/>
        </p:nvSpPr>
        <p:spPr>
          <a:xfrm>
            <a:off x="628051" y="5511225"/>
            <a:ext cx="5088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sz="1600" dirty="0" err="1"/>
              <a:t>blue</a:t>
            </a:r>
            <a:r>
              <a:rPr lang="de-DE" sz="1600" dirty="0"/>
              <a:t> </a:t>
            </a:r>
            <a:r>
              <a:rPr lang="de-DE" sz="1600" dirty="0" err="1"/>
              <a:t>fields</a:t>
            </a:r>
            <a:r>
              <a:rPr lang="de-DE" sz="1600" dirty="0"/>
              <a:t> </a:t>
            </a:r>
            <a:r>
              <a:rPr lang="de-DE" sz="1600" dirty="0" err="1"/>
              <a:t>are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same </a:t>
            </a:r>
            <a:r>
              <a:rPr lang="de-DE" sz="1600" dirty="0" err="1"/>
              <a:t>except</a:t>
            </a:r>
            <a:r>
              <a:rPr lang="de-DE" sz="1600" dirty="0"/>
              <a:t> </a:t>
            </a:r>
            <a:r>
              <a:rPr lang="de-DE" sz="1600" dirty="0" err="1"/>
              <a:t>some</a:t>
            </a:r>
            <a:r>
              <a:rPr lang="de-DE" sz="1600" dirty="0"/>
              <a:t> </a:t>
            </a:r>
            <a:r>
              <a:rPr lang="de-DE" sz="1600" dirty="0" err="1"/>
              <a:t>content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L-SIG</a:t>
            </a:r>
          </a:p>
          <a:p>
            <a:pPr marL="285750" indent="-285750">
              <a:buFontTx/>
              <a:buChar char="-"/>
            </a:pPr>
            <a:r>
              <a:rPr lang="de-DE" sz="1600" dirty="0" err="1"/>
              <a:t>legay</a:t>
            </a:r>
            <a:r>
              <a:rPr lang="de-DE" sz="1600" dirty="0"/>
              <a:t> </a:t>
            </a:r>
            <a:r>
              <a:rPr lang="de-DE" sz="1600" dirty="0" err="1"/>
              <a:t>preamble</a:t>
            </a:r>
            <a:r>
              <a:rPr lang="de-DE" sz="1600" dirty="0"/>
              <a:t> </a:t>
            </a:r>
            <a:r>
              <a:rPr lang="de-DE" sz="1600" dirty="0" err="1"/>
              <a:t>is</a:t>
            </a:r>
            <a:r>
              <a:rPr lang="de-DE" sz="1600" dirty="0"/>
              <a:t> </a:t>
            </a:r>
            <a:r>
              <a:rPr lang="de-DE" sz="1600" dirty="0" err="1"/>
              <a:t>always</a:t>
            </a:r>
            <a:r>
              <a:rPr lang="de-DE" sz="1600" dirty="0"/>
              <a:t> </a:t>
            </a:r>
            <a:r>
              <a:rPr lang="de-DE" sz="1600" dirty="0" err="1"/>
              <a:t>transmitted</a:t>
            </a:r>
            <a:r>
              <a:rPr lang="de-DE" sz="1600" dirty="0"/>
              <a:t> in 20 MHz </a:t>
            </a:r>
            <a:r>
              <a:rPr lang="de-DE" sz="1600" dirty="0" err="1"/>
              <a:t>mode</a:t>
            </a:r>
            <a:endParaRPr lang="de-DE" sz="1600" dirty="0"/>
          </a:p>
        </p:txBody>
      </p:sp>
      <p:sp>
        <p:nvSpPr>
          <p:cNvPr id="6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21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D71D638-EB3B-49CF-9ADE-AADB42DC67D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b="0" dirty="0"/>
              <a:t>This presentation aims to provide an overview on how to gradually integrate the physical layer capability for LC into 802.11. The goal is to minimize initial efforts for a working solution and allow necessary optimization for higher throughput and enhanced robustness in </a:t>
            </a:r>
            <a:r>
              <a:rPr lang="en-US" altLang="en-US" b="0" dirty="0" smtClean="0"/>
              <a:t>frequency-selective </a:t>
            </a:r>
            <a:r>
              <a:rPr lang="en-US" altLang="en-US" b="0" dirty="0"/>
              <a:t>channels. </a:t>
            </a:r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</a:t>
            </a:r>
            <a:r>
              <a:rPr lang="en-US" altLang="en-US" sz="1200" b="0" dirty="0" err="1"/>
              <a:t>Fraunhofer</a:t>
            </a:r>
            <a:r>
              <a:rPr lang="en-US" altLang="en-US" sz="1200" b="0" dirty="0"/>
              <a:t> HHI)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/>
              <a:t>2019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6FB9E-20AD-45A0-A161-FE31E9F3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/>
              <a:t>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CBF8-3998-42F4-A894-71049A57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7EE642-00CE-4B8E-86E0-14FE2C18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676400"/>
            <a:ext cx="8305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0" kern="0" dirty="0" err="1" smtClean="0">
                <a:latin typeface="Times New Roman"/>
              </a:rPr>
              <a:t>TGbb</a:t>
            </a:r>
            <a:r>
              <a:rPr lang="en-US" altLang="en-US" sz="2000" b="0" kern="0" dirty="0" smtClean="0">
                <a:latin typeface="Times New Roman"/>
              </a:rPr>
              <a:t> has developed the whole framework for integrating LC into 802.11.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0" kern="0" dirty="0" smtClean="0">
                <a:latin typeface="Times New Roman"/>
              </a:rPr>
              <a:t>For PHY, following task group documents are relevant</a:t>
            </a:r>
            <a:endParaRPr lang="en-US" altLang="en-US" sz="2000" b="0" kern="0" dirty="0" smtClean="0">
              <a:latin typeface="Times New Roman"/>
            </a:endParaRPr>
          </a:p>
          <a:p>
            <a:pPr marL="1085850" lvl="1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b="0" kern="0" dirty="0" smtClean="0">
                <a:latin typeface="Times New Roman"/>
              </a:rPr>
              <a:t>Usage model doc. 11-18/1109r5: industrial, medical, enterprise, home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kern="0" dirty="0" smtClean="0">
                <a:latin typeface="Times New Roman"/>
              </a:rPr>
              <a:t>Channel models and CIRs in docs. 11-18/1582r4 and 11-18/1603/r2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b="0" kern="0" dirty="0" smtClean="0">
                <a:latin typeface="Times New Roman"/>
              </a:rPr>
              <a:t>Frontend models in doc. 11-18/1574r5 and 11-19/0087r1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b="0" kern="0" dirty="0" smtClean="0">
                <a:latin typeface="Times New Roman"/>
              </a:rPr>
              <a:t>Call for proposals in doc. 11-18/2039r1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kern="0" dirty="0" smtClean="0">
                <a:latin typeface="Times New Roman"/>
              </a:rPr>
              <a:t>Evaluation methodology for PHY and MAC in doc. 11-19/0187r1</a:t>
            </a:r>
            <a:endParaRPr lang="en-US" altLang="en-US" sz="1800" b="0" kern="0" dirty="0" smtClean="0">
              <a:latin typeface="Times New Roman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0" kern="0" dirty="0" smtClean="0">
                <a:latin typeface="Times New Roman"/>
              </a:rPr>
              <a:t>The </a:t>
            </a:r>
            <a:r>
              <a:rPr lang="en-US" altLang="en-US" sz="2000" b="0" kern="0" dirty="0">
                <a:latin typeface="Times New Roman"/>
              </a:rPr>
              <a:t>exact LC </a:t>
            </a:r>
            <a:r>
              <a:rPr lang="en-US" altLang="en-US" sz="2000" b="0" kern="0" dirty="0" smtClean="0">
                <a:latin typeface="Times New Roman"/>
              </a:rPr>
              <a:t>waveform and wavelength to be used </a:t>
            </a:r>
            <a:r>
              <a:rPr lang="en-GB" altLang="en-US" sz="2000" b="0" kern="0" dirty="0" smtClean="0">
                <a:latin typeface="Times New Roman"/>
              </a:rPr>
              <a:t>will be </a:t>
            </a:r>
            <a:r>
              <a:rPr lang="en-GB" altLang="en-US" sz="2000" b="0" kern="0" dirty="0">
                <a:latin typeface="Times New Roman"/>
              </a:rPr>
              <a:t>specified </a:t>
            </a:r>
            <a:r>
              <a:rPr lang="en-GB" altLang="en-US" sz="2000" b="0" kern="0" dirty="0" smtClean="0">
                <a:latin typeface="Times New Roman"/>
              </a:rPr>
              <a:t>by future </a:t>
            </a:r>
            <a:r>
              <a:rPr lang="en-GB" altLang="en-US" sz="2000" b="0" kern="0" dirty="0" err="1">
                <a:latin typeface="Times New Roman"/>
              </a:rPr>
              <a:t>TGbb</a:t>
            </a:r>
            <a:r>
              <a:rPr lang="en-GB" altLang="en-US" sz="2000" b="0" kern="0" dirty="0">
                <a:latin typeface="Times New Roman"/>
              </a:rPr>
              <a:t> proposals</a:t>
            </a:r>
            <a:r>
              <a:rPr lang="en-GB" altLang="en-US" sz="2000" b="0" kern="0" dirty="0" smtClean="0">
                <a:latin typeface="Times New Roman"/>
              </a:rPr>
              <a:t>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en-US" sz="2000" b="0" kern="0" dirty="0" smtClean="0">
                <a:latin typeface="Times New Roman"/>
              </a:rPr>
              <a:t>This contribution merely reflects recent discussions among </a:t>
            </a:r>
            <a:r>
              <a:rPr lang="en-GB" altLang="en-US" sz="2000" b="0" kern="0" dirty="0" err="1" smtClean="0">
                <a:latin typeface="Times New Roman"/>
              </a:rPr>
              <a:t>TGbb</a:t>
            </a:r>
            <a:r>
              <a:rPr lang="en-GB" altLang="en-US" sz="2000" b="0" kern="0" dirty="0" smtClean="0">
                <a:latin typeface="Times New Roman"/>
              </a:rPr>
              <a:t> members which indicate at least two promising approaches.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en-US" sz="2000" b="0" kern="0" dirty="0" smtClean="0">
                <a:latin typeface="Times New Roman"/>
              </a:rPr>
              <a:t>The intention is to stimulate discussion in </a:t>
            </a:r>
            <a:r>
              <a:rPr lang="en-GB" altLang="en-US" sz="2000" b="0" kern="0" dirty="0" err="1" smtClean="0">
                <a:latin typeface="Times New Roman"/>
              </a:rPr>
              <a:t>TGbb</a:t>
            </a:r>
            <a:r>
              <a:rPr lang="en-GB" altLang="en-US" sz="2000" b="0" kern="0" dirty="0" smtClean="0">
                <a:latin typeface="Times New Roman"/>
              </a:rPr>
              <a:t> and 802.11 WG and obtain feedback on these approaches before proposals are formally submitted.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(Fraunhofer HHI)</a:t>
            </a:r>
          </a:p>
        </p:txBody>
      </p:sp>
    </p:spTree>
    <p:extLst>
      <p:ext uri="{BB962C8B-B14F-4D97-AF65-F5344CB8AC3E}">
        <p14:creationId xmlns:p14="http://schemas.microsoft.com/office/powerpoint/2010/main" val="5943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03" y="1752600"/>
            <a:ext cx="830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LC requires a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non-negative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real-valued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baseband-signal.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Bipolar signals can be turned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non-negative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by adding a DC-bias before transmission. 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It is removed by using a high-pass filter before reception.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3200" dirty="0"/>
              <a:t>Characteristics of LC PHYs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(Fraunhofer HHI)</a:t>
            </a:r>
          </a:p>
        </p:txBody>
      </p:sp>
      <p:sp>
        <p:nvSpPr>
          <p:cNvPr id="59" name="Rechteck 58"/>
          <p:cNvSpPr/>
          <p:nvPr/>
        </p:nvSpPr>
        <p:spPr bwMode="auto">
          <a:xfrm>
            <a:off x="4598132" y="4094399"/>
            <a:ext cx="102367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Photo-diode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762000" y="4077260"/>
            <a:ext cx="81421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DSP</a:t>
            </a: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1607777" y="4390624"/>
            <a:ext cx="4534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9" name="Rechteck 68"/>
          <p:cNvSpPr/>
          <p:nvPr/>
        </p:nvSpPr>
        <p:spPr bwMode="auto">
          <a:xfrm>
            <a:off x="3051813" y="4086965"/>
            <a:ext cx="874381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Driver &amp; LED</a:t>
            </a:r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2528885" y="4409426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3916591" y="4392418"/>
            <a:ext cx="6592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74" name="Textfeld 73"/>
          <p:cNvSpPr txBox="1"/>
          <p:nvPr/>
        </p:nvSpPr>
        <p:spPr>
          <a:xfrm>
            <a:off x="2057315" y="486128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cs typeface="Times New Roman" panose="02020603050405020304" pitchFamily="18" charset="0"/>
              </a:rPr>
              <a:t>DC</a:t>
            </a:r>
          </a:p>
        </p:txBody>
      </p:sp>
      <p:sp>
        <p:nvSpPr>
          <p:cNvPr id="3" name="Ellipse 2"/>
          <p:cNvSpPr/>
          <p:nvPr/>
        </p:nvSpPr>
        <p:spPr bwMode="auto">
          <a:xfrm>
            <a:off x="2071685" y="4170600"/>
            <a:ext cx="457200" cy="457200"/>
          </a:xfrm>
          <a:prstGeom prst="ellips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2087473" y="4076034"/>
            <a:ext cx="434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77" name="Gerade Verbindung mit Pfeil 76"/>
          <p:cNvCxnSpPr/>
          <p:nvPr/>
        </p:nvCxnSpPr>
        <p:spPr bwMode="auto">
          <a:xfrm flipH="1" flipV="1">
            <a:off x="2306420" y="4619520"/>
            <a:ext cx="2617" cy="3122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Textfeld 5"/>
          <p:cNvSpPr txBox="1"/>
          <p:nvPr/>
        </p:nvSpPr>
        <p:spPr>
          <a:xfrm>
            <a:off x="3897590" y="3886200"/>
            <a:ext cx="744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optical</a:t>
            </a:r>
          </a:p>
          <a:p>
            <a:pPr algn="ctr"/>
            <a:r>
              <a:rPr lang="en-US" sz="1400" dirty="0"/>
              <a:t>channel</a:t>
            </a:r>
          </a:p>
        </p:txBody>
      </p:sp>
      <p:sp>
        <p:nvSpPr>
          <p:cNvPr id="81" name="Rechteck 80"/>
          <p:cNvSpPr/>
          <p:nvPr/>
        </p:nvSpPr>
        <p:spPr bwMode="auto">
          <a:xfrm>
            <a:off x="7400096" y="4076034"/>
            <a:ext cx="81421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DSP</a:t>
            </a:r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5618193" y="4409420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3" name="Rechteck 82"/>
          <p:cNvSpPr/>
          <p:nvPr/>
        </p:nvSpPr>
        <p:spPr bwMode="auto">
          <a:xfrm>
            <a:off x="6141122" y="4087618"/>
            <a:ext cx="720692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/>
              <a:t>High-pass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6877168" y="4390624"/>
            <a:ext cx="522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Rechteck 77"/>
          <p:cNvSpPr/>
          <p:nvPr/>
        </p:nvSpPr>
        <p:spPr bwMode="auto">
          <a:xfrm>
            <a:off x="1905000" y="3886200"/>
            <a:ext cx="762000" cy="134441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hteck 86"/>
          <p:cNvSpPr/>
          <p:nvPr/>
        </p:nvSpPr>
        <p:spPr bwMode="auto">
          <a:xfrm>
            <a:off x="6019799" y="3886200"/>
            <a:ext cx="933369" cy="134441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286000" y="3429000"/>
            <a:ext cx="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6523940" y="5301690"/>
            <a:ext cx="0" cy="4572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66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03" y="1586936"/>
            <a:ext cx="8305800" cy="4432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Complex OFDM-baseband signals are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real-valued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after up-conversion to the carrier frequency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i="1" baseline="-25000" dirty="0">
                <a:cs typeface="Times New Roman" panose="02020603050405020304" pitchFamily="18" charset="0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For LC, one could simply change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i="1" baseline="-25000" dirty="0">
                <a:cs typeface="Times New Roman" panose="02020603050405020304" pitchFamily="18" charset="0"/>
              </a:rPr>
              <a:t>c</a:t>
            </a:r>
            <a:r>
              <a:rPr lang="en-US" b="0" kern="0" dirty="0">
                <a:solidFill>
                  <a:srgbClr val="000000"/>
                </a:solidFill>
                <a:latin typeface="Times New Roman"/>
              </a:rPr>
              <a:t> to a low carrier (“low IF”), yielding a real-valued baseband signal.</a:t>
            </a: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None/>
              <a:defRPr/>
            </a:pPr>
            <a:endParaRPr lang="en-US" altLang="en-US" sz="180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3200" dirty="0"/>
              <a:t>Option 1) Use existing 802.11 PHYs for LC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(Fraunhofer HHI)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978382" y="3124200"/>
            <a:ext cx="7175018" cy="1057987"/>
            <a:chOff x="526065" y="3499277"/>
            <a:chExt cx="7175018" cy="1057987"/>
          </a:xfrm>
        </p:grpSpPr>
        <p:sp>
          <p:nvSpPr>
            <p:cNvPr id="8" name="Rechteck 7"/>
            <p:cNvSpPr/>
            <p:nvPr/>
          </p:nvSpPr>
          <p:spPr bwMode="auto">
            <a:xfrm>
              <a:off x="5471992" y="3499277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Gerade Verbindung mit Pfeil 8"/>
            <p:cNvCxnSpPr/>
            <p:nvPr/>
          </p:nvCxnSpPr>
          <p:spPr bwMode="auto">
            <a:xfrm>
              <a:off x="6315075" y="3804077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" name="Textfeld 9"/>
            <p:cNvSpPr txBox="1"/>
            <p:nvPr/>
          </p:nvSpPr>
          <p:spPr>
            <a:xfrm>
              <a:off x="5592809" y="3634800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Re(.)</a:t>
              </a:r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6858000" y="3499277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6953169" y="362445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LED</a:t>
              </a:r>
            </a:p>
          </p:txBody>
        </p:sp>
        <p:sp>
          <p:nvSpPr>
            <p:cNvPr id="13" name="Rechteck 12"/>
            <p:cNvSpPr/>
            <p:nvPr/>
          </p:nvSpPr>
          <p:spPr bwMode="auto">
            <a:xfrm>
              <a:off x="1676400" y="3509828"/>
              <a:ext cx="843083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Gerade Verbindung mit Pfeil 13"/>
            <p:cNvCxnSpPr/>
            <p:nvPr/>
          </p:nvCxnSpPr>
          <p:spPr bwMode="auto">
            <a:xfrm>
              <a:off x="2519483" y="3814628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feld 14"/>
            <p:cNvSpPr txBox="1"/>
            <p:nvPr/>
          </p:nvSpPr>
          <p:spPr>
            <a:xfrm>
              <a:off x="1797217" y="3645351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IFFT</a:t>
              </a:r>
            </a:p>
          </p:txBody>
        </p:sp>
        <p:sp>
          <p:nvSpPr>
            <p:cNvPr id="16" name="Rechteck 15"/>
            <p:cNvSpPr/>
            <p:nvPr/>
          </p:nvSpPr>
          <p:spPr bwMode="auto">
            <a:xfrm>
              <a:off x="3062408" y="3509828"/>
              <a:ext cx="471677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3067291" y="363500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CP</a:t>
              </a: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3939498" y="3509828"/>
              <a:ext cx="976265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Up-con-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version</a:t>
              </a:r>
            </a:p>
          </p:txBody>
        </p:sp>
        <p:cxnSp>
          <p:nvCxnSpPr>
            <p:cNvPr id="19" name="Gerade Verbindung mit Pfeil 18"/>
            <p:cNvCxnSpPr/>
            <p:nvPr/>
          </p:nvCxnSpPr>
          <p:spPr bwMode="auto">
            <a:xfrm>
              <a:off x="3534085" y="3800560"/>
              <a:ext cx="39210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Gerade Verbindung mit Pfeil 20"/>
            <p:cNvCxnSpPr/>
            <p:nvPr/>
          </p:nvCxnSpPr>
          <p:spPr bwMode="auto">
            <a:xfrm flipH="1" flipV="1">
              <a:off x="4469287" y="4107314"/>
              <a:ext cx="3484" cy="3122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Gerade Verbindung mit Pfeil 21"/>
            <p:cNvCxnSpPr/>
            <p:nvPr/>
          </p:nvCxnSpPr>
          <p:spPr bwMode="auto">
            <a:xfrm>
              <a:off x="4915763" y="3800560"/>
              <a:ext cx="5429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feld 22"/>
            <p:cNvSpPr txBox="1"/>
            <p:nvPr/>
          </p:nvSpPr>
          <p:spPr>
            <a:xfrm>
              <a:off x="4469287" y="418793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cs typeface="Times New Roman" panose="02020603050405020304" pitchFamily="18" charset="0"/>
                </a:rPr>
                <a:t>f</a:t>
              </a:r>
              <a:r>
                <a:rPr lang="en-US" sz="1800" i="1" baseline="-25000" dirty="0">
                  <a:cs typeface="Times New Roman" panose="02020603050405020304" pitchFamily="18" charset="0"/>
                </a:rPr>
                <a:t>c</a:t>
              </a:r>
              <a:endParaRPr lang="en-US" sz="1800" i="1" dirty="0">
                <a:cs typeface="Times New Roman" panose="02020603050405020304" pitchFamily="18" charset="0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526065" y="3615894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cs typeface="Times New Roman" panose="02020603050405020304" pitchFamily="18" charset="0"/>
                </a:rPr>
                <a:t>Data</a:t>
              </a:r>
            </a:p>
          </p:txBody>
        </p:sp>
      </p:grpSp>
      <p:cxnSp>
        <p:nvCxnSpPr>
          <p:cNvPr id="25" name="Gerade Verbindung mit Pfeil 24"/>
          <p:cNvCxnSpPr/>
          <p:nvPr/>
        </p:nvCxnSpPr>
        <p:spPr bwMode="auto">
          <a:xfrm>
            <a:off x="1585792" y="3441137"/>
            <a:ext cx="5429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1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1219200"/>
            <a:ext cx="4276877" cy="3810000"/>
          </a:xfrm>
          <a:prstGeom prst="rect">
            <a:avLst/>
          </a:prstGeom>
        </p:spPr>
      </p:pic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599"/>
            <a:ext cx="830580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RF frontend up-converts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baseband signals onto e.g.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b="0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=2.4 GHz.</a:t>
            </a: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LC frontend up-converts 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baseband onto low IF e.g.</a:t>
            </a:r>
            <a:br>
              <a:rPr lang="en-US" altLang="en-US" b="0" kern="0" dirty="0">
                <a:solidFill>
                  <a:srgbClr val="000000"/>
                </a:solidFill>
                <a:latin typeface="Times New Roman"/>
              </a:rPr>
            </a:b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en-US" b="0" i="1" kern="0" dirty="0">
                <a:solidFill>
                  <a:srgbClr val="000000"/>
                </a:solidFill>
                <a:latin typeface="Times New Roman"/>
              </a:rPr>
              <a:t>f</a:t>
            </a:r>
            <a:r>
              <a:rPr lang="en-US" altLang="en-US" b="0" i="1" kern="0" baseline="-250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=BW/2 </a:t>
            </a:r>
            <a:r>
              <a:rPr lang="en-US" altLang="en-US" b="0" kern="0" dirty="0">
                <a:latin typeface="Times New Roman"/>
              </a:rPr>
              <a:t>+ </a:t>
            </a:r>
            <a:r>
              <a:rPr lang="el-GR" altLang="en-US" b="0" kern="0" dirty="0">
                <a:latin typeface="Times New Roman"/>
              </a:rPr>
              <a:t>Δ</a:t>
            </a:r>
            <a:r>
              <a:rPr lang="en-US" altLang="en-US" b="0" kern="0" dirty="0">
                <a:latin typeface="Times New Roman"/>
              </a:rPr>
              <a:t>.</a:t>
            </a:r>
          </a:p>
          <a:p>
            <a:pPr marL="1085850" lvl="1" indent="-342900" eaLnBrk="1" hangingPunct="1">
              <a:defRPr/>
            </a:pPr>
            <a:r>
              <a:rPr lang="el-GR" altLang="en-US" kern="0" dirty="0">
                <a:latin typeface="Times New Roman"/>
              </a:rPr>
              <a:t>Δ</a:t>
            </a:r>
            <a:r>
              <a:rPr lang="en-GB" altLang="en-US" kern="0" dirty="0">
                <a:latin typeface="Times New Roman"/>
              </a:rPr>
              <a:t> is to be agreed </a:t>
            </a:r>
            <a:r>
              <a:rPr lang="en-GB" altLang="en-US" kern="0" dirty="0" smtClean="0">
                <a:latin typeface="Times New Roman"/>
              </a:rPr>
              <a:t>depending on signal </a:t>
            </a:r>
            <a:r>
              <a:rPr lang="en-GB" altLang="en-US" kern="0" dirty="0">
                <a:latin typeface="Times New Roman"/>
              </a:rPr>
              <a:t>mask design.</a:t>
            </a:r>
            <a:endParaRPr lang="en-US" altLang="en-US" b="0" kern="0" baseline="-25000" dirty="0"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This way, any complex-valued baseband signal (i.e. any existing IEEE 802.11 PHY) can be used to facilitate LC.</a:t>
            </a: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457200" y="5334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sz="3200" dirty="0"/>
              <a:t>Using existing 802.11 PHYs for LC</a:t>
            </a:r>
            <a:r>
              <a:rPr lang="en-US" altLang="en-US" sz="3200" dirty="0">
                <a:solidFill>
                  <a:schemeClr val="tx2"/>
                </a:solidFill>
              </a:rPr>
              <a:t> (2)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(Fraunhofer HHI)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49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382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000" b="0" dirty="0"/>
              <a:t>In </a:t>
            </a:r>
            <a:r>
              <a:rPr lang="en-US" altLang="en-US" sz="2000" dirty="0"/>
              <a:t>RF NLOS </a:t>
            </a:r>
            <a:r>
              <a:rPr lang="en-US" altLang="en-US" sz="2000" b="0" dirty="0"/>
              <a:t>channels, bit-interleaved coded modulation (BICM) works very well. BICM is the concept behind all existing 802.11 OFDM </a:t>
            </a:r>
            <a:r>
              <a:rPr lang="en-US" altLang="en-US" sz="2000" b="0" dirty="0" err="1"/>
              <a:t>PHYs.</a:t>
            </a: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BICM first creates redundancy and then permutes the bits in a code-word randomly over all subcarriers. In a rare fading event, lost bits can be repaired in the FEC by using the redundant bits which are likely to be correct.</a:t>
            </a:r>
          </a:p>
          <a:p>
            <a:pPr>
              <a:defRPr/>
            </a:pPr>
            <a:r>
              <a:rPr lang="en-US" altLang="en-US" sz="2000" b="0" dirty="0"/>
              <a:t>In </a:t>
            </a:r>
            <a:r>
              <a:rPr lang="en-US" altLang="en-US" sz="2000" dirty="0"/>
              <a:t>LC NLOS </a:t>
            </a:r>
            <a:r>
              <a:rPr lang="en-US" altLang="en-US" sz="2000" b="0" dirty="0"/>
              <a:t>channels, however, the concept of BICM is likely to fail. </a:t>
            </a:r>
          </a:p>
          <a:p>
            <a:pPr>
              <a:defRPr/>
            </a:pPr>
            <a:r>
              <a:rPr lang="en-US" altLang="en-US" sz="2000" b="0" dirty="0"/>
              <a:t>LC NLOS has a 1</a:t>
            </a:r>
            <a:r>
              <a:rPr lang="en-US" altLang="en-US" sz="2000" b="0" baseline="30000" dirty="0"/>
              <a:t>st</a:t>
            </a:r>
            <a:r>
              <a:rPr lang="en-US" altLang="en-US" sz="2000" b="0" dirty="0"/>
              <a:t> order low-pass behavior [1]. Assuming a bandwidth of 100 MHz and 20 MHz cut-off frequency, </a:t>
            </a:r>
            <a:r>
              <a:rPr lang="en-US" altLang="en-US" sz="2000" dirty="0"/>
              <a:t>80% of the bits are lost in a fade.</a:t>
            </a:r>
            <a:endParaRPr lang="en-US" altLang="en-US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4" name="Rechteck 3"/>
          <p:cNvSpPr/>
          <p:nvPr/>
        </p:nvSpPr>
        <p:spPr bwMode="auto">
          <a:xfrm>
            <a:off x="4944022" y="4368649"/>
            <a:ext cx="2667000" cy="1940719"/>
          </a:xfrm>
          <a:prstGeom prst="rect">
            <a:avLst/>
          </a:prstGeom>
          <a:solidFill>
            <a:srgbClr val="FFFFCC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an optimized PHY is needed for LC?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(Fraunhofer HHI)</a:t>
            </a:r>
          </a:p>
        </p:txBody>
      </p:sp>
      <p:pic>
        <p:nvPicPr>
          <p:cNvPr id="16386" name="Picture 2" descr="etrij_37_1_32_f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644" y="4458041"/>
            <a:ext cx="2663483" cy="196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4096" y="4458041"/>
            <a:ext cx="2443496" cy="1761933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981200" y="5169730"/>
            <a:ext cx="434734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RF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5410200" y="4724400"/>
            <a:ext cx="44595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LC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1905001" y="5482936"/>
            <a:ext cx="1066800" cy="53686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/>
          <p:cNvGrpSpPr/>
          <p:nvPr/>
        </p:nvGrpSpPr>
        <p:grpSpPr>
          <a:xfrm>
            <a:off x="5039125" y="1371600"/>
            <a:ext cx="3647675" cy="4648200"/>
            <a:chOff x="5039125" y="1413746"/>
            <a:chExt cx="4104875" cy="4910854"/>
          </a:xfrm>
        </p:grpSpPr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39125" y="1413746"/>
              <a:ext cx="4104875" cy="4910854"/>
            </a:xfrm>
            <a:prstGeom prst="rect">
              <a:avLst/>
            </a:prstGeom>
          </p:spPr>
        </p:pic>
        <p:sp>
          <p:nvSpPr>
            <p:cNvPr id="11" name="Textfeld 10"/>
            <p:cNvSpPr txBox="1"/>
            <p:nvPr/>
          </p:nvSpPr>
          <p:spPr>
            <a:xfrm>
              <a:off x="6198874" y="1600199"/>
              <a:ext cx="2661148" cy="3902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w/o adaptive bitloading</a:t>
              </a: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6166674" y="3924959"/>
              <a:ext cx="2733305" cy="3902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</a:rPr>
                <a:t>with adaptive bitloading</a:t>
              </a:r>
            </a:p>
          </p:txBody>
        </p:sp>
      </p:grpSp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60191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endParaRPr lang="en-US" altLang="en-US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altLang="en-US" dirty="0"/>
              <a:t>LC-optimized PHY needs adaptive bitloading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(Fraunhofer HHI)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92158" y="1524536"/>
            <a:ext cx="5018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Factory scenario in </a:t>
            </a:r>
            <a:r>
              <a:rPr lang="en-US" sz="1800" dirty="0" err="1"/>
              <a:t>TGbb</a:t>
            </a:r>
            <a:r>
              <a:rPr lang="en-US" sz="1800" dirty="0"/>
              <a:t> [2] using 200 MHz OFDM PHY [3]. Results are available in [4].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4014756"/>
            <a:ext cx="3429122" cy="161232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523" y="2496011"/>
            <a:ext cx="1852700" cy="1658608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09800" y="2331306"/>
            <a:ext cx="2809656" cy="1533466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1075107" y="5925825"/>
            <a:ext cx="6919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With bitloading, LC </a:t>
            </a:r>
            <a:r>
              <a:rPr lang="en-US" sz="2400" dirty="0" smtClean="0"/>
              <a:t>is more robust </a:t>
            </a:r>
            <a:r>
              <a:rPr lang="en-US" sz="2400" dirty="0"/>
              <a:t>in NLOS channels.</a:t>
            </a: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261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/>
              <a:t>The LC-optimized PHY apparently needs adaptive bitloading</a:t>
            </a:r>
          </a:p>
          <a:p>
            <a:pPr lvl="1">
              <a:defRPr/>
            </a:pPr>
            <a:r>
              <a:rPr lang="en-US" altLang="en-US" kern="0" dirty="0"/>
              <a:t>Adaptive bitloading is widely used in LC R&amp;D papers</a:t>
            </a:r>
          </a:p>
          <a:p>
            <a:pPr lvl="1">
              <a:defRPr/>
            </a:pPr>
            <a:r>
              <a:rPr lang="en-US" altLang="en-US" kern="0" dirty="0"/>
              <a:t>Brings enhanced mobility support and optimized PHY performance</a:t>
            </a:r>
          </a:p>
          <a:p>
            <a:pPr lvl="1">
              <a:defRPr/>
            </a:pPr>
            <a:r>
              <a:rPr lang="en-US" altLang="en-US" kern="0" dirty="0"/>
              <a:t>Seamless operation in both, LOS and NLOS channel conditions</a:t>
            </a:r>
          </a:p>
          <a:p>
            <a:pPr>
              <a:defRPr/>
            </a:pPr>
            <a:r>
              <a:rPr lang="en-US" altLang="en-US" b="0" kern="0" dirty="0"/>
              <a:t>802.11 has discussed but never supported adaptive bitloading</a:t>
            </a:r>
          </a:p>
          <a:p>
            <a:pPr lvl="1">
              <a:defRPr/>
            </a:pPr>
            <a:r>
              <a:rPr lang="en-US" altLang="en-US" kern="0" dirty="0"/>
              <a:t>Adaptive bitloading brings additional complexity and overhead</a:t>
            </a:r>
          </a:p>
          <a:p>
            <a:pPr lvl="1">
              <a:defRPr/>
            </a:pPr>
            <a:r>
              <a:rPr lang="en-US" altLang="en-US" kern="0" dirty="0"/>
              <a:t>New control channels have to be defined </a:t>
            </a:r>
          </a:p>
          <a:p>
            <a:pPr lvl="1">
              <a:defRPr/>
            </a:pPr>
            <a:r>
              <a:rPr lang="en-US" altLang="en-US" kern="0" dirty="0"/>
              <a:t>Segmentation to map fixed-length code-words on variable-rate symbols</a:t>
            </a:r>
            <a:endParaRPr lang="en-US" altLang="en-US" sz="2200" kern="0" dirty="0"/>
          </a:p>
          <a:p>
            <a:pPr>
              <a:defRPr/>
            </a:pPr>
            <a:r>
              <a:rPr lang="en-US" altLang="en-US" b="0" kern="0" dirty="0"/>
              <a:t>Ways to bring adaptive </a:t>
            </a:r>
            <a:r>
              <a:rPr lang="en-US" altLang="en-US" b="0" kern="0" dirty="0" err="1"/>
              <a:t>bitloading</a:t>
            </a:r>
            <a:r>
              <a:rPr lang="en-US" altLang="en-US" b="0" kern="0" dirty="0"/>
              <a:t> into 802.11</a:t>
            </a:r>
          </a:p>
          <a:p>
            <a:pPr marL="914400" lvl="1" indent="-457200">
              <a:buFont typeface="+mj-lt"/>
              <a:buAutoNum type="alphaLcParenR"/>
              <a:defRPr/>
            </a:pPr>
            <a:r>
              <a:rPr lang="en-US" altLang="en-US" kern="0" dirty="0"/>
              <a:t>Integrate G.hn as LC-optimized PHY under 802.11 MAC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n-US" altLang="en-US" sz="1600" kern="0" dirty="0"/>
              <a:t>G.hn/</a:t>
            </a:r>
            <a:r>
              <a:rPr lang="en-US" altLang="en-US" sz="1600" kern="0" dirty="0" err="1"/>
              <a:t>G.vlc</a:t>
            </a:r>
            <a:r>
              <a:rPr lang="en-US" altLang="en-US" sz="1600" kern="0" dirty="0"/>
              <a:t> is already used in many LC demos and early products </a:t>
            </a:r>
            <a:r>
              <a:rPr lang="en-US" altLang="en-US" sz="1600" kern="0" dirty="0">
                <a:sym typeface="Wingdings" panose="05000000000000000000" pitchFamily="2" charset="2"/>
              </a:rPr>
              <a:t> may be faster</a:t>
            </a:r>
            <a:endParaRPr lang="en-US" altLang="en-US" sz="1600" kern="0" dirty="0"/>
          </a:p>
          <a:p>
            <a:pPr marL="914400" lvl="1" indent="-457200">
              <a:buFont typeface="+mj-lt"/>
              <a:buAutoNum type="alphaLcParenR"/>
              <a:defRPr/>
            </a:pPr>
            <a:r>
              <a:rPr lang="en-US" altLang="en-US" kern="0" dirty="0"/>
              <a:t>Integrate adaptive </a:t>
            </a:r>
            <a:r>
              <a:rPr lang="en-US" altLang="en-US" kern="0" dirty="0" err="1"/>
              <a:t>bitloading</a:t>
            </a:r>
            <a:r>
              <a:rPr lang="en-US" altLang="en-US" kern="0" dirty="0"/>
              <a:t> in next-gen 802.11 RF PHY </a:t>
            </a:r>
            <a:r>
              <a:rPr lang="en-US" altLang="en-US" kern="0" dirty="0">
                <a:sym typeface="Wingdings" panose="05000000000000000000" pitchFamily="2" charset="2"/>
              </a:rPr>
              <a:t> SG EHT</a:t>
            </a:r>
            <a:endParaRPr lang="en-US" altLang="en-US" sz="1600" kern="0" dirty="0"/>
          </a:p>
          <a:p>
            <a:pPr lvl="1">
              <a:defRPr/>
            </a:pPr>
            <a:endParaRPr lang="en-US" altLang="en-US" kern="0" dirty="0"/>
          </a:p>
          <a:p>
            <a:pPr>
              <a:defRPr/>
            </a:pPr>
            <a:endParaRPr lang="en-US" altLang="en-US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Option 2) Use a LC-optimized PHY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Volker Jungnickel (Fraunhofer HHI)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19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1036</Words>
  <Application>Microsoft Office PowerPoint</Application>
  <PresentationFormat>Bildschirmpräsentation (4:3)</PresentationFormat>
  <Paragraphs>249</Paragraphs>
  <Slides>12</Slides>
  <Notes>11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MS PGothic</vt:lpstr>
      <vt:lpstr>Courier New</vt:lpstr>
      <vt:lpstr>Times New Roman</vt:lpstr>
      <vt:lpstr>Wingdings</vt:lpstr>
      <vt:lpstr>802-11-Submission</vt:lpstr>
      <vt:lpstr>Document</vt:lpstr>
      <vt:lpstr>Proposed way forward on TGbb PHY</vt:lpstr>
      <vt:lpstr>PowerPoint-Präsentation</vt:lpstr>
      <vt:lpstr>Introduction</vt:lpstr>
      <vt:lpstr>PowerPoint-Präsentation</vt:lpstr>
      <vt:lpstr>PowerPoint-Präsentation</vt:lpstr>
      <vt:lpstr>PowerPoint-Präsentation</vt:lpstr>
      <vt:lpstr>Why an optimized PHY is needed for LC?</vt:lpstr>
      <vt:lpstr>LC-optimized PHY needs adaptive bitloading</vt:lpstr>
      <vt:lpstr>Option 2) Use a LC-optimized PHY</vt:lpstr>
      <vt:lpstr>Use existing and LC-optimized PHY under 802.11 MAC</vt:lpstr>
      <vt:lpstr>PowerPoint-Präsentation</vt:lpstr>
      <vt:lpstr>Possible implementation using either legacy PHY or LC-optimized PHY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11-19/XXXXr0</dc:title>
  <dc:subject>TGbb-PHY-pre-proposal</dc:subject>
  <dc:creator>Nikola Serafimovski</dc:creator>
  <cp:keywords>Aug. 2018</cp:keywords>
  <dc:description/>
  <cp:lastModifiedBy>Jungnickel, Volker</cp:lastModifiedBy>
  <cp:revision>4094</cp:revision>
  <cp:lastPrinted>2014-11-04T15:04:57Z</cp:lastPrinted>
  <dcterms:created xsi:type="dcterms:W3CDTF">2007-04-17T18:10:23Z</dcterms:created>
  <dcterms:modified xsi:type="dcterms:W3CDTF">2019-03-11T00:09:10Z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