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384" r:id="rId3"/>
    <p:sldId id="422" r:id="rId4"/>
    <p:sldId id="427" r:id="rId5"/>
    <p:sldId id="431" r:id="rId6"/>
    <p:sldId id="423" r:id="rId7"/>
    <p:sldId id="430" r:id="rId8"/>
    <p:sldId id="426"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p:scale>
          <a:sx n="90" d="100"/>
          <a:sy n="90" d="100"/>
        </p:scale>
        <p:origin x="-1452" y="-7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smtClean="0"/>
              <a:t>Bullet Title Goes Here</a:t>
            </a:r>
            <a:endParaRPr lang="en-US" dirty="0"/>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March 2019</a:t>
            </a:r>
            <a:endParaRPr lang="en-US" dirty="0"/>
          </a:p>
        </p:txBody>
      </p:sp>
      <p:sp>
        <p:nvSpPr>
          <p:cNvPr id="1029" name="Rectangle 5"/>
          <p:cNvSpPr>
            <a:spLocks noGrp="1" noChangeArrowheads="1"/>
          </p:cNvSpPr>
          <p:nvPr>
            <p:ph type="ftr" sz="quarter" idx="3"/>
          </p:nvPr>
        </p:nvSpPr>
        <p:spPr bwMode="auto">
          <a:xfrm>
            <a:off x="7139694" y="6475413"/>
            <a:ext cx="14042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Ron Porat (Broadcom)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802.11-19/</a:t>
            </a:r>
            <a:r>
              <a:rPr lang="en-US" sz="1800" b="1" dirty="0" err="1" smtClean="0">
                <a:cs typeface="+mn-cs"/>
              </a:rPr>
              <a:t>0384r0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p:txBody>
          <a:bodyPr/>
          <a:lstStyle/>
          <a:p>
            <a:pPr>
              <a:defRPr/>
            </a:pPr>
            <a:r>
              <a:rPr lang="en-US" smtClean="0"/>
              <a:t>Ron Porat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GB" sz="2400" dirty="0" smtClean="0"/>
              <a:t>Joint Processing MU-</a:t>
            </a:r>
            <a:r>
              <a:rPr lang="en-GB" sz="2400" dirty="0" err="1" smtClean="0"/>
              <a:t>MIMO</a:t>
            </a:r>
            <a:r>
              <a:rPr lang="en-GB" sz="2400" dirty="0" smtClean="0"/>
              <a:t> – </a:t>
            </a:r>
            <a:r>
              <a:rPr lang="en-GB" sz="2400" dirty="0" smtClean="0"/>
              <a:t>Update</a:t>
            </a:r>
            <a:endParaRPr lang="en-US" sz="2400"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a:t>
            </a:r>
            <a:r>
              <a:rPr lang="en-US" sz="2000" b="0" dirty="0" smtClean="0"/>
              <a:t>2019-03-11</a:t>
            </a:r>
            <a:endParaRPr lang="en-US" sz="2000" b="0" dirty="0" smtClean="0"/>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graphicFrame>
        <p:nvGraphicFramePr>
          <p:cNvPr id="6" name="Table 5"/>
          <p:cNvGraphicFramePr>
            <a:graphicFrameLocks noGrp="1"/>
          </p:cNvGraphicFramePr>
          <p:nvPr/>
        </p:nvGraphicFramePr>
        <p:xfrm>
          <a:off x="685800" y="2824688"/>
          <a:ext cx="7772401" cy="2427824"/>
        </p:xfrm>
        <a:graphic>
          <a:graphicData uri="http://schemas.openxmlformats.org/drawingml/2006/table">
            <a:tbl>
              <a:tblPr/>
              <a:tblGrid>
                <a:gridCol w="1801416"/>
                <a:gridCol w="1265039"/>
                <a:gridCol w="1720453"/>
                <a:gridCol w="961430"/>
                <a:gridCol w="2024063"/>
              </a:tblGrid>
              <a:tr h="303478">
                <a:tc>
                  <a:txBody>
                    <a:bodyPr/>
                    <a:lstStyle/>
                    <a:p>
                      <a:pPr marL="0" marR="0" algn="ctr">
                        <a:spcBef>
                          <a:spcPts val="0"/>
                        </a:spcBef>
                        <a:spcAft>
                          <a:spcPts val="0"/>
                        </a:spcAft>
                      </a:pPr>
                      <a:r>
                        <a:rPr lang="en-US" sz="900" b="1" kern="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478">
                <a:tc>
                  <a:txBody>
                    <a:bodyPr/>
                    <a:lstStyle/>
                    <a:p>
                      <a:pPr marL="0" marR="0" algn="ctr">
                        <a:spcBef>
                          <a:spcPts val="0"/>
                        </a:spcBef>
                        <a:spcAft>
                          <a:spcPts val="0"/>
                        </a:spcAft>
                      </a:pPr>
                      <a:r>
                        <a:rPr lang="en-US" sz="1200">
                          <a:effectLst/>
                          <a:latin typeface="Times New Roman"/>
                          <a:ea typeface="Times New Roman"/>
                        </a:rPr>
                        <a:t>Ron Porat</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Broadcom</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r>
                        <a:rPr lang="nl-NL"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nl-NL"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nl-NL" sz="1200">
                          <a:effectLst/>
                          <a:latin typeface="Times New Roman"/>
                          <a:ea typeface="Times New Roman"/>
                        </a:rPr>
                        <a:t>ron.porat@broadcom.com</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478">
                <a:tc>
                  <a:txBody>
                    <a:bodyPr/>
                    <a:lstStyle/>
                    <a:p>
                      <a:pPr marL="0" marR="0" algn="ctr">
                        <a:spcBef>
                          <a:spcPts val="0"/>
                        </a:spcBef>
                        <a:spcAft>
                          <a:spcPts val="0"/>
                        </a:spcAft>
                      </a:pPr>
                      <a:r>
                        <a:rPr lang="en-US" sz="1200">
                          <a:effectLst/>
                          <a:latin typeface="Times New Roman"/>
                          <a:ea typeface="Times New Roman"/>
                        </a:rPr>
                        <a:t>Srinath Puducheri</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Broadcom</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1800" b="0" dirty="0" smtClean="0"/>
              <a:t>This contribution follows our previous contribution 19/0094 and adds simulation results for asymmetric links </a:t>
            </a:r>
          </a:p>
          <a:p>
            <a:endParaRPr lang="en-US" sz="1800" b="0" dirty="0" smtClean="0"/>
          </a:p>
          <a:p>
            <a:r>
              <a:rPr lang="en-US" sz="1800" b="0" dirty="0" smtClean="0"/>
              <a:t>We examine the impact of asymmetric links on the performance gains under ideal conditions and with phase offset due to imperfect synchronization as detailed in 19/0094</a:t>
            </a:r>
          </a:p>
          <a:p>
            <a:endParaRPr lang="en-US" sz="1800" b="0" dirty="0"/>
          </a:p>
          <a:p>
            <a:r>
              <a:rPr lang="en-US" sz="1800" b="0" dirty="0" smtClean="0"/>
              <a:t>We also provide results with per-AP constant power in addition to total AP constant power</a:t>
            </a:r>
            <a:endParaRPr lang="en-US" sz="1800" dirty="0"/>
          </a:p>
        </p:txBody>
      </p:sp>
      <p:sp>
        <p:nvSpPr>
          <p:cNvPr id="5" name="Footer Placeholder 4"/>
          <p:cNvSpPr>
            <a:spLocks noGrp="1"/>
          </p:cNvSpPr>
          <p:nvPr>
            <p:ph type="ftr" sz="quarter" idx="11"/>
          </p:nvPr>
        </p:nvSpPr>
        <p:spPr/>
        <p:txBody>
          <a:bodyPr/>
          <a:lstStyle/>
          <a:p>
            <a:r>
              <a:rPr lang="en-US" smtClean="0"/>
              <a:t>Ron Porat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2</a:t>
            </a:fld>
            <a:endParaRPr lang="en-US"/>
          </a:p>
        </p:txBody>
      </p:sp>
      <p:sp>
        <p:nvSpPr>
          <p:cNvPr id="7" name="Date Placeholder 6"/>
          <p:cNvSpPr>
            <a:spLocks noGrp="1"/>
          </p:cNvSpPr>
          <p:nvPr>
            <p:ph type="dt" sz="half" idx="10"/>
          </p:nvPr>
        </p:nvSpPr>
        <p:spPr/>
        <p:txBody>
          <a:bodyPr/>
          <a:lstStyle/>
          <a:p>
            <a:pPr>
              <a:defRPr/>
            </a:pPr>
            <a:r>
              <a:rPr lang="en-US" smtClean="0"/>
              <a:t>March 2019</a:t>
            </a:r>
            <a:endParaRPr lang="en-US" dirty="0"/>
          </a:p>
        </p:txBody>
      </p:sp>
    </p:spTree>
    <p:extLst>
      <p:ext uri="{BB962C8B-B14F-4D97-AF65-F5344CB8AC3E}">
        <p14:creationId xmlns:p14="http://schemas.microsoft.com/office/powerpoint/2010/main" val="1456361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Description (1) </a:t>
            </a:r>
            <a:endParaRPr lang="en-US" dirty="0"/>
          </a:p>
        </p:txBody>
      </p:sp>
      <p:sp>
        <p:nvSpPr>
          <p:cNvPr id="3" name="Content Placeholder 2"/>
          <p:cNvSpPr>
            <a:spLocks noGrp="1"/>
          </p:cNvSpPr>
          <p:nvPr>
            <p:ph idx="1"/>
          </p:nvPr>
        </p:nvSpPr>
        <p:spPr>
          <a:xfrm>
            <a:off x="685800" y="1600200"/>
            <a:ext cx="7772400" cy="4648200"/>
          </a:xfrm>
        </p:spPr>
        <p:txBody>
          <a:bodyPr/>
          <a:lstStyle/>
          <a:p>
            <a:r>
              <a:rPr lang="en-US" sz="1600" b="0" dirty="0" smtClean="0"/>
              <a:t>Simulation methodology (from 0094) - we </a:t>
            </a:r>
            <a:r>
              <a:rPr lang="en-US" sz="1600" b="0" dirty="0"/>
              <a:t>compare the joint processing MU-MIMO performance of multiple </a:t>
            </a:r>
            <a:r>
              <a:rPr lang="en-US" sz="1600" b="0" dirty="0" smtClean="0"/>
              <a:t>APs </a:t>
            </a:r>
            <a:r>
              <a:rPr lang="en-US" sz="1600" b="0" dirty="0"/>
              <a:t>relative to a baseline comprising of TDMA between </a:t>
            </a:r>
            <a:r>
              <a:rPr lang="en-US" sz="1600" b="0" dirty="0" err="1" smtClean="0"/>
              <a:t>APs</a:t>
            </a:r>
            <a:r>
              <a:rPr lang="en-US" sz="1600" b="0" dirty="0" smtClean="0"/>
              <a:t>:</a:t>
            </a:r>
          </a:p>
          <a:p>
            <a:r>
              <a:rPr lang="en-US" sz="1600" b="0" dirty="0" smtClean="0"/>
              <a:t>We evaluate two </a:t>
            </a:r>
            <a:r>
              <a:rPr lang="en-US" sz="1600" b="0" dirty="0"/>
              <a:t>cases for </a:t>
            </a:r>
            <a:r>
              <a:rPr lang="en-US" sz="1600" b="0" dirty="0" smtClean="0"/>
              <a:t>joint-processing</a:t>
            </a:r>
            <a:r>
              <a:rPr lang="en-US" sz="1600" b="0" dirty="0" smtClean="0"/>
              <a:t>: </a:t>
            </a:r>
            <a:r>
              <a:rPr lang="en-US" sz="1600" b="0" dirty="0" smtClean="0"/>
              <a:t>“fixed total power” and “fixed per-AP </a:t>
            </a:r>
            <a:r>
              <a:rPr lang="en-US" sz="1600" b="0" dirty="0"/>
              <a:t>power</a:t>
            </a:r>
            <a:r>
              <a:rPr lang="en-US" sz="1600" b="0" dirty="0" smtClean="0"/>
              <a:t>” </a:t>
            </a:r>
            <a:endParaRPr lang="en-US" sz="1600" b="0" dirty="0" smtClean="0"/>
          </a:p>
          <a:p>
            <a:pPr lvl="1"/>
            <a:r>
              <a:rPr lang="en-US" sz="1400" dirty="0" smtClean="0"/>
              <a:t>The baseline remains the same for both cases</a:t>
            </a:r>
          </a:p>
          <a:p>
            <a:r>
              <a:rPr lang="en-US" sz="1600" b="0" dirty="0" smtClean="0"/>
              <a:t>Path-loss </a:t>
            </a:r>
            <a:r>
              <a:rPr lang="en-US" sz="1600" b="0" dirty="0" smtClean="0"/>
              <a:t>matrix for 2 AP joint processing:</a:t>
            </a:r>
          </a:p>
          <a:p>
            <a:pPr lvl="1"/>
            <a:endParaRPr lang="en-US" sz="1200" b="0" dirty="0" smtClean="0"/>
          </a:p>
          <a:p>
            <a:pPr lvl="1"/>
            <a:endParaRPr lang="en-US" sz="1200" dirty="0"/>
          </a:p>
          <a:p>
            <a:pPr lvl="1"/>
            <a:endParaRPr lang="en-US" sz="1200" b="0" dirty="0" smtClean="0"/>
          </a:p>
          <a:p>
            <a:pPr lvl="1"/>
            <a:endParaRPr lang="en-US" sz="1200" dirty="0"/>
          </a:p>
          <a:p>
            <a:pPr lvl="1"/>
            <a:r>
              <a:rPr lang="en-US" sz="1400" b="0" dirty="0" smtClean="0"/>
              <a:t>X is varied across 10, 20dB and means higher path </a:t>
            </a:r>
            <a:r>
              <a:rPr lang="en-US" sz="1400" b="0" dirty="0" smtClean="0"/>
              <a:t>loss relative to the baseline </a:t>
            </a:r>
            <a:r>
              <a:rPr lang="en-US" sz="1400" b="0" dirty="0" err="1" smtClean="0"/>
              <a:t>0dB</a:t>
            </a:r>
            <a:endParaRPr lang="en-US" sz="1400" b="0" dirty="0" smtClean="0"/>
          </a:p>
          <a:p>
            <a:pPr lvl="1"/>
            <a:r>
              <a:rPr lang="en-US" sz="1400" dirty="0"/>
              <a:t>The X-axis “AP-</a:t>
            </a:r>
            <a:r>
              <a:rPr lang="en-US" sz="1400" dirty="0" err="1"/>
              <a:t>STA</a:t>
            </a:r>
            <a:r>
              <a:rPr lang="en-US" sz="1400" dirty="0"/>
              <a:t> SNR” for the joint-processing results </a:t>
            </a:r>
            <a:r>
              <a:rPr lang="en-US" sz="1400" dirty="0" smtClean="0"/>
              <a:t>assumes X=0</a:t>
            </a:r>
          </a:p>
          <a:p>
            <a:r>
              <a:rPr lang="en-US" sz="1600" b="0" dirty="0" smtClean="0"/>
              <a:t>Baseline for 2 AP: 50% time-sharing between:</a:t>
            </a:r>
          </a:p>
          <a:p>
            <a:pPr lvl="2"/>
            <a:r>
              <a:rPr lang="en-US" sz="1400" dirty="0" err="1" smtClean="0"/>
              <a:t>AP1</a:t>
            </a:r>
            <a:r>
              <a:rPr lang="en-US" sz="1400" dirty="0" smtClean="0"/>
              <a:t>=[</a:t>
            </a:r>
            <a:r>
              <a:rPr lang="en-US" sz="1400" dirty="0"/>
              <a:t>4], STA=[2 2], </a:t>
            </a:r>
            <a:r>
              <a:rPr lang="en-US" sz="1400" dirty="0" err="1"/>
              <a:t>Nss</a:t>
            </a:r>
            <a:r>
              <a:rPr lang="en-US" sz="1400" dirty="0"/>
              <a:t>=[2 1], path-loss matrix = [0;0], and</a:t>
            </a:r>
          </a:p>
          <a:p>
            <a:pPr lvl="2"/>
            <a:r>
              <a:rPr lang="en-US" sz="1400" dirty="0" smtClean="0"/>
              <a:t>AP2=[</a:t>
            </a:r>
            <a:r>
              <a:rPr lang="en-US" sz="1400" dirty="0"/>
              <a:t>4], STA=[2], </a:t>
            </a:r>
            <a:r>
              <a:rPr lang="en-US" sz="1400" dirty="0" err="1"/>
              <a:t>Nss</a:t>
            </a:r>
            <a:r>
              <a:rPr lang="en-US" sz="1400" dirty="0"/>
              <a:t>=[2], path-loss matrix = [0</a:t>
            </a:r>
            <a:r>
              <a:rPr lang="en-US" sz="1400" dirty="0" smtClean="0"/>
              <a:t>]</a:t>
            </a:r>
          </a:p>
          <a:p>
            <a:pPr lvl="1"/>
            <a:r>
              <a:rPr lang="en-US" sz="1600" dirty="0" smtClean="0"/>
              <a:t>This means the baseline always has strong links (</a:t>
            </a:r>
            <a:r>
              <a:rPr lang="en-US" sz="1600" dirty="0" err="1" smtClean="0"/>
              <a:t>0dB</a:t>
            </a:r>
            <a:r>
              <a:rPr lang="en-US" sz="1600" dirty="0" smtClean="0"/>
              <a:t>) and only the joint AP scheme suffers from some weak links</a:t>
            </a:r>
            <a:endParaRPr lang="en-US" sz="1600" dirty="0"/>
          </a:p>
          <a:p>
            <a:pPr marL="342900" lvl="3" indent="0">
              <a:buNone/>
            </a:pPr>
            <a:endParaRPr lang="en-US" dirty="0" smtClean="0"/>
          </a:p>
          <a:p>
            <a:pPr marL="171450" indent="-171450">
              <a:buFont typeface="Arial" panose="020B0604020202020204" pitchFamily="34" charset="0"/>
              <a:buChar char="•"/>
            </a:pPr>
            <a:endParaRPr lang="en-US" sz="1600" b="0" dirty="0" smtClean="0"/>
          </a:p>
        </p:txBody>
      </p:sp>
      <p:sp>
        <p:nvSpPr>
          <p:cNvPr id="5" name="Footer Placeholder 4"/>
          <p:cNvSpPr>
            <a:spLocks noGrp="1"/>
          </p:cNvSpPr>
          <p:nvPr>
            <p:ph type="ftr" sz="quarter" idx="11"/>
          </p:nvPr>
        </p:nvSpPr>
        <p:spPr/>
        <p:txBody>
          <a:bodyPr/>
          <a:lstStyle/>
          <a:p>
            <a:r>
              <a:rPr lang="en-US" smtClean="0"/>
              <a:t>Ron Porat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3</a:t>
            </a:fld>
            <a:endParaRPr lang="en-US"/>
          </a:p>
        </p:txBody>
      </p:sp>
      <p:sp>
        <p:nvSpPr>
          <p:cNvPr id="7" name="Date Placeholder 6"/>
          <p:cNvSpPr>
            <a:spLocks noGrp="1"/>
          </p:cNvSpPr>
          <p:nvPr>
            <p:ph type="dt" sz="half" idx="10"/>
          </p:nvPr>
        </p:nvSpPr>
        <p:spPr/>
        <p:txBody>
          <a:bodyPr/>
          <a:lstStyle/>
          <a:p>
            <a:pPr>
              <a:defRPr/>
            </a:pPr>
            <a:r>
              <a:rPr lang="en-US" smtClean="0"/>
              <a:t>March 2019</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2711708952"/>
              </p:ext>
            </p:extLst>
          </p:nvPr>
        </p:nvGraphicFramePr>
        <p:xfrm>
          <a:off x="2209800" y="3276600"/>
          <a:ext cx="3581400" cy="771144"/>
        </p:xfrm>
        <a:graphic>
          <a:graphicData uri="http://schemas.openxmlformats.org/drawingml/2006/table">
            <a:tbl>
              <a:tblPr firstRow="1" firstCol="1" bandRow="1"/>
              <a:tblGrid>
                <a:gridCol w="1193800"/>
                <a:gridCol w="1193800"/>
                <a:gridCol w="1193800"/>
              </a:tblGrid>
              <a:tr h="188214">
                <a:tc>
                  <a:txBody>
                    <a:bodyPr/>
                    <a:lstStyle/>
                    <a:p>
                      <a:pPr marL="0" marR="0" algn="ctr">
                        <a:lnSpc>
                          <a:spcPct val="115000"/>
                        </a:lnSpc>
                        <a:spcBef>
                          <a:spcPts val="0"/>
                        </a:spcBef>
                        <a:spcAft>
                          <a:spcPts val="0"/>
                        </a:spcAft>
                      </a:pPr>
                      <a:r>
                        <a:rPr lang="en-US" sz="1100" dirty="0">
                          <a:effectLst/>
                          <a:latin typeface="Calibri"/>
                          <a:ea typeface="Calibri"/>
                          <a:cs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AP1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AP2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1100">
                          <a:effectLst/>
                          <a:latin typeface="Calibri"/>
                          <a:ea typeface="Calibri"/>
                          <a:cs typeface="Times New Roman"/>
                        </a:rPr>
                        <a:t>STA1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1100">
                          <a:effectLst/>
                          <a:latin typeface="Calibri"/>
                          <a:ea typeface="Calibri"/>
                          <a:cs typeface="Times New Roman"/>
                        </a:rPr>
                        <a:t>STA2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1100">
                          <a:effectLst/>
                          <a:latin typeface="Calibri"/>
                          <a:ea typeface="Calibri"/>
                          <a:cs typeface="Times New Roman"/>
                        </a:rPr>
                        <a:t>STA3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968524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Description (2) </a:t>
            </a:r>
            <a:endParaRPr lang="en-US" dirty="0"/>
          </a:p>
        </p:txBody>
      </p:sp>
      <p:sp>
        <p:nvSpPr>
          <p:cNvPr id="3" name="Content Placeholder 2"/>
          <p:cNvSpPr>
            <a:spLocks noGrp="1"/>
          </p:cNvSpPr>
          <p:nvPr>
            <p:ph idx="1"/>
          </p:nvPr>
        </p:nvSpPr>
        <p:spPr>
          <a:xfrm>
            <a:off x="685800" y="1676400"/>
            <a:ext cx="7772400" cy="4648200"/>
          </a:xfrm>
        </p:spPr>
        <p:txBody>
          <a:bodyPr/>
          <a:lstStyle/>
          <a:p>
            <a:r>
              <a:rPr lang="en-US" sz="1600" b="0" dirty="0" smtClean="0"/>
              <a:t>Path-loss matrix </a:t>
            </a:r>
            <a:r>
              <a:rPr lang="en-US" sz="1600" b="0" dirty="0"/>
              <a:t>for </a:t>
            </a:r>
            <a:r>
              <a:rPr lang="en-US" sz="1600" b="0" dirty="0" smtClean="0"/>
              <a:t>4 </a:t>
            </a:r>
            <a:r>
              <a:rPr lang="en-US" sz="1600" b="0" dirty="0"/>
              <a:t>AP joint </a:t>
            </a:r>
            <a:r>
              <a:rPr lang="en-US" sz="1600" b="0" dirty="0" smtClean="0"/>
              <a:t>processing:</a:t>
            </a:r>
          </a:p>
          <a:p>
            <a:endParaRPr lang="en-US" sz="1600" b="0" dirty="0"/>
          </a:p>
          <a:p>
            <a:endParaRPr lang="en-US" sz="1600" b="0" dirty="0" smtClean="0"/>
          </a:p>
          <a:p>
            <a:endParaRPr lang="en-US" sz="1600" b="0" dirty="0"/>
          </a:p>
          <a:p>
            <a:endParaRPr lang="en-US" sz="1600" b="0" dirty="0" smtClean="0"/>
          </a:p>
          <a:p>
            <a:endParaRPr lang="en-US" sz="1600" b="0" dirty="0"/>
          </a:p>
          <a:p>
            <a:endParaRPr lang="en-US" sz="1600" b="0" dirty="0" smtClean="0"/>
          </a:p>
          <a:p>
            <a:endParaRPr lang="en-US" sz="1600" b="0" dirty="0" smtClean="0"/>
          </a:p>
          <a:p>
            <a:r>
              <a:rPr lang="en-US" sz="1600" b="0" dirty="0" smtClean="0"/>
              <a:t>Baseline </a:t>
            </a:r>
            <a:r>
              <a:rPr lang="en-US" sz="1600" b="0" dirty="0"/>
              <a:t>for </a:t>
            </a:r>
            <a:r>
              <a:rPr lang="en-US" sz="1600" b="0" dirty="0" smtClean="0"/>
              <a:t>4 </a:t>
            </a:r>
            <a:r>
              <a:rPr lang="en-US" sz="1600" b="0" dirty="0"/>
              <a:t>AP: </a:t>
            </a:r>
            <a:r>
              <a:rPr lang="en-US" sz="1600" b="0" dirty="0" smtClean="0"/>
              <a:t>25% </a:t>
            </a:r>
            <a:r>
              <a:rPr lang="en-US" sz="1600" b="0" dirty="0"/>
              <a:t>time-sharing between:</a:t>
            </a:r>
          </a:p>
          <a:p>
            <a:pPr lvl="2"/>
            <a:r>
              <a:rPr lang="en-US" sz="1400" dirty="0" smtClean="0"/>
              <a:t>AP1=[</a:t>
            </a:r>
            <a:r>
              <a:rPr lang="en-US" sz="1400" dirty="0"/>
              <a:t>4], STA=[2 2], </a:t>
            </a:r>
            <a:r>
              <a:rPr lang="en-US" sz="1400" dirty="0" err="1"/>
              <a:t>Nss</a:t>
            </a:r>
            <a:r>
              <a:rPr lang="en-US" sz="1400" dirty="0"/>
              <a:t>=[2 1], path-loss matrix = [0;0], </a:t>
            </a:r>
          </a:p>
          <a:p>
            <a:pPr lvl="2"/>
            <a:r>
              <a:rPr lang="en-US" sz="1400" dirty="0" smtClean="0"/>
              <a:t>AP2=[</a:t>
            </a:r>
            <a:r>
              <a:rPr lang="en-US" sz="1400" dirty="0"/>
              <a:t>4], STA=[2], </a:t>
            </a:r>
            <a:r>
              <a:rPr lang="en-US" sz="1400" dirty="0" err="1"/>
              <a:t>Nss</a:t>
            </a:r>
            <a:r>
              <a:rPr lang="en-US" sz="1400" dirty="0"/>
              <a:t>=[2], path-loss matrix = [0</a:t>
            </a:r>
            <a:r>
              <a:rPr lang="en-US" sz="1400" dirty="0" smtClean="0"/>
              <a:t>],</a:t>
            </a:r>
          </a:p>
          <a:p>
            <a:pPr lvl="2"/>
            <a:r>
              <a:rPr lang="en-US" sz="1400" dirty="0" smtClean="0"/>
              <a:t>AP3=[</a:t>
            </a:r>
            <a:r>
              <a:rPr lang="en-US" sz="1400" dirty="0"/>
              <a:t>4], STA=[2 2], </a:t>
            </a:r>
            <a:r>
              <a:rPr lang="en-US" sz="1400" dirty="0" err="1"/>
              <a:t>Nss</a:t>
            </a:r>
            <a:r>
              <a:rPr lang="en-US" sz="1400" dirty="0"/>
              <a:t>=[2 1], path-loss matrix = [0;0], </a:t>
            </a:r>
          </a:p>
          <a:p>
            <a:pPr lvl="2"/>
            <a:r>
              <a:rPr lang="en-US" sz="1400" dirty="0" smtClean="0"/>
              <a:t>AP4=[</a:t>
            </a:r>
            <a:r>
              <a:rPr lang="en-US" sz="1400" dirty="0"/>
              <a:t>4], STA=[2], </a:t>
            </a:r>
            <a:r>
              <a:rPr lang="en-US" sz="1400" dirty="0" err="1"/>
              <a:t>Nss</a:t>
            </a:r>
            <a:r>
              <a:rPr lang="en-US" sz="1400" dirty="0"/>
              <a:t>=[2], path-loss matrix = [0</a:t>
            </a:r>
            <a:r>
              <a:rPr lang="en-US" sz="1400" dirty="0" smtClean="0"/>
              <a:t>]</a:t>
            </a:r>
            <a:endParaRPr lang="en-US" sz="1400" dirty="0"/>
          </a:p>
          <a:p>
            <a:pPr lvl="1"/>
            <a:r>
              <a:rPr lang="en-US" sz="1600" b="0" dirty="0" smtClean="0">
                <a:sym typeface="Wingdings" panose="05000000000000000000" pitchFamily="2" charset="2"/>
              </a:rPr>
              <a:t>Equivalent to baseline for 2 AP with AP3 = AP1 and AP4 = AP2 (4AP+6STA vs. 2AP+3STA)</a:t>
            </a:r>
          </a:p>
          <a:p>
            <a:pPr lvl="1"/>
            <a:r>
              <a:rPr lang="en-US" sz="1600" b="0" dirty="0" smtClean="0">
                <a:sym typeface="Wingdings" panose="05000000000000000000" pitchFamily="2" charset="2"/>
              </a:rPr>
              <a:t>Slightly optimistic to assume baseline with 6 strong (0dB) links</a:t>
            </a:r>
          </a:p>
          <a:p>
            <a:pPr marL="342900" lvl="3" indent="0">
              <a:buNone/>
            </a:pPr>
            <a:endParaRPr lang="en-US" dirty="0" smtClean="0"/>
          </a:p>
          <a:p>
            <a:pPr marL="171450" indent="-171450">
              <a:buFont typeface="Arial" panose="020B0604020202020204" pitchFamily="34" charset="0"/>
              <a:buChar char="•"/>
            </a:pPr>
            <a:endParaRPr lang="en-US" sz="1600" b="0" dirty="0" smtClean="0"/>
          </a:p>
        </p:txBody>
      </p:sp>
      <p:sp>
        <p:nvSpPr>
          <p:cNvPr id="5" name="Footer Placeholder 4"/>
          <p:cNvSpPr>
            <a:spLocks noGrp="1"/>
          </p:cNvSpPr>
          <p:nvPr>
            <p:ph type="ftr" sz="quarter" idx="11"/>
          </p:nvPr>
        </p:nvSpPr>
        <p:spPr/>
        <p:txBody>
          <a:bodyPr/>
          <a:lstStyle/>
          <a:p>
            <a:r>
              <a:rPr lang="en-US" smtClean="0"/>
              <a:t>Ron Porat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4</a:t>
            </a:fld>
            <a:endParaRPr lang="en-US"/>
          </a:p>
        </p:txBody>
      </p:sp>
      <p:sp>
        <p:nvSpPr>
          <p:cNvPr id="7" name="Date Placeholder 6"/>
          <p:cNvSpPr>
            <a:spLocks noGrp="1"/>
          </p:cNvSpPr>
          <p:nvPr>
            <p:ph type="dt" sz="half" idx="10"/>
          </p:nvPr>
        </p:nvSpPr>
        <p:spPr/>
        <p:txBody>
          <a:bodyPr/>
          <a:lstStyle/>
          <a:p>
            <a:pPr>
              <a:defRPr/>
            </a:pPr>
            <a:r>
              <a:rPr lang="en-US" smtClean="0"/>
              <a:t>March 2019</a:t>
            </a:r>
            <a:endParaRPr lang="en-US" dirty="0"/>
          </a:p>
        </p:txBody>
      </p:sp>
      <p:graphicFrame>
        <p:nvGraphicFramePr>
          <p:cNvPr id="11" name="Table 10"/>
          <p:cNvGraphicFramePr>
            <a:graphicFrameLocks noGrp="1"/>
          </p:cNvGraphicFramePr>
          <p:nvPr>
            <p:extLst>
              <p:ext uri="{D42A27DB-BD31-4B8C-83A1-F6EECF244321}">
                <p14:modId xmlns:p14="http://schemas.microsoft.com/office/powerpoint/2010/main" val="360572443"/>
              </p:ext>
            </p:extLst>
          </p:nvPr>
        </p:nvGraphicFramePr>
        <p:xfrm>
          <a:off x="2362200" y="2133600"/>
          <a:ext cx="3962400" cy="1542288"/>
        </p:xfrm>
        <a:graphic>
          <a:graphicData uri="http://schemas.openxmlformats.org/drawingml/2006/table">
            <a:tbl>
              <a:tblPr firstRow="1" firstCol="1" bandRow="1"/>
              <a:tblGrid>
                <a:gridCol w="792480"/>
                <a:gridCol w="792480"/>
                <a:gridCol w="792480"/>
                <a:gridCol w="792480"/>
                <a:gridCol w="792480"/>
              </a:tblGrid>
              <a:tr h="149243">
                <a:tc>
                  <a:txBody>
                    <a:bodyPr/>
                    <a:lstStyle/>
                    <a:p>
                      <a:pPr marL="0" marR="0" algn="ctr">
                        <a:lnSpc>
                          <a:spcPct val="115000"/>
                        </a:lnSpc>
                        <a:spcBef>
                          <a:spcPts val="0"/>
                        </a:spcBef>
                        <a:spcAft>
                          <a:spcPts val="0"/>
                        </a:spcAft>
                      </a:pPr>
                      <a:endParaRPr lang="en-US" sz="1100" dirty="0" smtClean="0">
                        <a:effectLst/>
                        <a:latin typeface="Calibri"/>
                        <a:ea typeface="Calibri"/>
                        <a:cs typeface="Times New Roman"/>
                      </a:endParaRPr>
                    </a:p>
                    <a:p>
                      <a:pPr marL="0" marR="0" algn="ctr">
                        <a:lnSpc>
                          <a:spcPct val="115000"/>
                        </a:lnSpc>
                        <a:spcBef>
                          <a:spcPts val="0"/>
                        </a:spcBef>
                        <a:spcAft>
                          <a:spcPts val="0"/>
                        </a:spcAft>
                      </a:pPr>
                      <a:r>
                        <a:rPr lang="en-US" sz="1100" dirty="0">
                          <a:effectLst/>
                          <a:latin typeface="Calibri"/>
                          <a:ea typeface="Calibri"/>
                          <a:cs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AP1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AP2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AP3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AP4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243">
                <a:tc>
                  <a:txBody>
                    <a:bodyPr/>
                    <a:lstStyle/>
                    <a:p>
                      <a:pPr marL="0" marR="0" algn="ctr">
                        <a:lnSpc>
                          <a:spcPct val="115000"/>
                        </a:lnSpc>
                        <a:spcBef>
                          <a:spcPts val="0"/>
                        </a:spcBef>
                        <a:spcAft>
                          <a:spcPts val="0"/>
                        </a:spcAft>
                      </a:pPr>
                      <a:r>
                        <a:rPr lang="en-US" sz="1100">
                          <a:effectLst/>
                          <a:latin typeface="Calibri"/>
                          <a:ea typeface="Calibri"/>
                          <a:cs typeface="Times New Roman"/>
                        </a:rPr>
                        <a:t>STA1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243">
                <a:tc>
                  <a:txBody>
                    <a:bodyPr/>
                    <a:lstStyle/>
                    <a:p>
                      <a:pPr marL="0" marR="0" algn="ctr">
                        <a:lnSpc>
                          <a:spcPct val="115000"/>
                        </a:lnSpc>
                        <a:spcBef>
                          <a:spcPts val="0"/>
                        </a:spcBef>
                        <a:spcAft>
                          <a:spcPts val="0"/>
                        </a:spcAft>
                      </a:pPr>
                      <a:r>
                        <a:rPr lang="en-US" sz="1100">
                          <a:effectLst/>
                          <a:latin typeface="Calibri"/>
                          <a:ea typeface="Calibri"/>
                          <a:cs typeface="Times New Roman"/>
                        </a:rPr>
                        <a:t>STA2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243">
                <a:tc>
                  <a:txBody>
                    <a:bodyPr/>
                    <a:lstStyle/>
                    <a:p>
                      <a:pPr marL="0" marR="0" algn="ctr">
                        <a:lnSpc>
                          <a:spcPct val="115000"/>
                        </a:lnSpc>
                        <a:spcBef>
                          <a:spcPts val="0"/>
                        </a:spcBef>
                        <a:spcAft>
                          <a:spcPts val="0"/>
                        </a:spcAft>
                      </a:pPr>
                      <a:r>
                        <a:rPr lang="en-US" sz="1100">
                          <a:effectLst/>
                          <a:latin typeface="Calibri"/>
                          <a:ea typeface="Calibri"/>
                          <a:cs typeface="Times New Roman"/>
                        </a:rPr>
                        <a:t>STA3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243">
                <a:tc>
                  <a:txBody>
                    <a:bodyPr/>
                    <a:lstStyle/>
                    <a:p>
                      <a:pPr marL="0" marR="0" algn="ctr">
                        <a:lnSpc>
                          <a:spcPct val="115000"/>
                        </a:lnSpc>
                        <a:spcBef>
                          <a:spcPts val="0"/>
                        </a:spcBef>
                        <a:spcAft>
                          <a:spcPts val="0"/>
                        </a:spcAft>
                      </a:pPr>
                      <a:r>
                        <a:rPr lang="en-US" sz="1100">
                          <a:effectLst/>
                          <a:latin typeface="Calibri"/>
                          <a:ea typeface="Calibri"/>
                          <a:cs typeface="Times New Roman"/>
                        </a:rPr>
                        <a:t>STA4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243">
                <a:tc>
                  <a:txBody>
                    <a:bodyPr/>
                    <a:lstStyle/>
                    <a:p>
                      <a:pPr marL="0" marR="0" algn="ctr">
                        <a:lnSpc>
                          <a:spcPct val="115000"/>
                        </a:lnSpc>
                        <a:spcBef>
                          <a:spcPts val="0"/>
                        </a:spcBef>
                        <a:spcAft>
                          <a:spcPts val="0"/>
                        </a:spcAft>
                      </a:pPr>
                      <a:r>
                        <a:rPr lang="en-US" sz="1100" dirty="0" err="1">
                          <a:effectLst/>
                          <a:latin typeface="Calibri"/>
                          <a:ea typeface="Calibri"/>
                          <a:cs typeface="Times New Roman"/>
                        </a:rPr>
                        <a:t>STA5</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243">
                <a:tc>
                  <a:txBody>
                    <a:bodyPr/>
                    <a:lstStyle/>
                    <a:p>
                      <a:pPr marL="0" marR="0" algn="ctr">
                        <a:lnSpc>
                          <a:spcPct val="115000"/>
                        </a:lnSpc>
                        <a:spcBef>
                          <a:spcPts val="0"/>
                        </a:spcBef>
                        <a:spcAft>
                          <a:spcPts val="0"/>
                        </a:spcAft>
                      </a:pPr>
                      <a:r>
                        <a:rPr lang="en-US" sz="1100" dirty="0" err="1">
                          <a:effectLst/>
                          <a:latin typeface="Calibri"/>
                          <a:ea typeface="Calibri"/>
                          <a:cs typeface="Times New Roman"/>
                        </a:rPr>
                        <a:t>STA6</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959102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sz="2400" dirty="0" smtClean="0"/>
              <a:t>Baseline </a:t>
            </a:r>
            <a:r>
              <a:rPr lang="en-US" sz="2400" dirty="0" err="1" smtClean="0"/>
              <a:t>Tput</a:t>
            </a:r>
            <a:endParaRPr lang="en-US" sz="2400" dirty="0"/>
          </a:p>
        </p:txBody>
      </p:sp>
      <p:sp>
        <p:nvSpPr>
          <p:cNvPr id="5" name="Footer Placeholder 4"/>
          <p:cNvSpPr>
            <a:spLocks noGrp="1"/>
          </p:cNvSpPr>
          <p:nvPr>
            <p:ph type="ftr" sz="quarter" idx="11"/>
          </p:nvPr>
        </p:nvSpPr>
        <p:spPr/>
        <p:txBody>
          <a:bodyPr/>
          <a:lstStyle/>
          <a:p>
            <a:r>
              <a:rPr lang="en-US" smtClean="0"/>
              <a:t>Ron Porat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5</a:t>
            </a:fld>
            <a:endParaRPr lang="en-US"/>
          </a:p>
        </p:txBody>
      </p:sp>
      <p:sp>
        <p:nvSpPr>
          <p:cNvPr id="7" name="Date Placeholder 6"/>
          <p:cNvSpPr>
            <a:spLocks noGrp="1"/>
          </p:cNvSpPr>
          <p:nvPr>
            <p:ph type="dt" sz="half" idx="10"/>
          </p:nvPr>
        </p:nvSpPr>
        <p:spPr/>
        <p:txBody>
          <a:bodyPr/>
          <a:lstStyle/>
          <a:p>
            <a:pPr>
              <a:defRPr/>
            </a:pPr>
            <a:r>
              <a:rPr lang="en-US" smtClean="0"/>
              <a:t>March 2019</a:t>
            </a:r>
            <a:endParaRPr lang="en-US" dirty="0"/>
          </a:p>
        </p:txBody>
      </p:sp>
      <p:pic>
        <p:nvPicPr>
          <p:cNvPr id="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37636" y="1828800"/>
            <a:ext cx="4167963" cy="33019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680470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sz="2400" dirty="0" smtClean="0"/>
              <a:t>Joint </a:t>
            </a:r>
            <a:r>
              <a:rPr lang="en-US" sz="2400" dirty="0" err="1" smtClean="0"/>
              <a:t>2AP</a:t>
            </a:r>
            <a:r>
              <a:rPr lang="en-US" sz="2400" dirty="0" smtClean="0"/>
              <a:t> Results</a:t>
            </a:r>
            <a:endParaRPr lang="en-US" sz="2400" dirty="0"/>
          </a:p>
        </p:txBody>
      </p:sp>
      <p:sp>
        <p:nvSpPr>
          <p:cNvPr id="5" name="Footer Placeholder 4"/>
          <p:cNvSpPr>
            <a:spLocks noGrp="1"/>
          </p:cNvSpPr>
          <p:nvPr>
            <p:ph type="ftr" sz="quarter" idx="11"/>
          </p:nvPr>
        </p:nvSpPr>
        <p:spPr/>
        <p:txBody>
          <a:bodyPr/>
          <a:lstStyle/>
          <a:p>
            <a:r>
              <a:rPr lang="en-US" smtClean="0"/>
              <a:t>Ron Porat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6</a:t>
            </a:fld>
            <a:endParaRPr lang="en-US"/>
          </a:p>
        </p:txBody>
      </p:sp>
      <p:sp>
        <p:nvSpPr>
          <p:cNvPr id="7" name="Date Placeholder 6"/>
          <p:cNvSpPr>
            <a:spLocks noGrp="1"/>
          </p:cNvSpPr>
          <p:nvPr>
            <p:ph type="dt" sz="half" idx="10"/>
          </p:nvPr>
        </p:nvSpPr>
        <p:spPr/>
        <p:txBody>
          <a:bodyPr/>
          <a:lstStyle/>
          <a:p>
            <a:pPr>
              <a:defRPr/>
            </a:pPr>
            <a:r>
              <a:rPr lang="en-US" smtClean="0"/>
              <a:t>March 2019</a:t>
            </a:r>
            <a:endParaRPr lang="en-US" dirty="0"/>
          </a:p>
        </p:txBody>
      </p:sp>
      <p:sp>
        <p:nvSpPr>
          <p:cNvPr id="11" name="Content Placeholder 2"/>
          <p:cNvSpPr txBox="1">
            <a:spLocks/>
          </p:cNvSpPr>
          <p:nvPr/>
        </p:nvSpPr>
        <p:spPr bwMode="auto">
          <a:xfrm>
            <a:off x="152400" y="2389697"/>
            <a:ext cx="9906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buNone/>
            </a:pPr>
            <a:r>
              <a:rPr lang="en-US" b="1" kern="0" dirty="0" smtClean="0"/>
              <a:t>Total power fixed</a:t>
            </a:r>
          </a:p>
          <a:p>
            <a:pPr marL="0" lvl="2" indent="0">
              <a:buNone/>
            </a:pPr>
            <a:r>
              <a:rPr lang="en-US" b="1" kern="0" dirty="0" smtClean="0"/>
              <a:t>X=</a:t>
            </a:r>
            <a:r>
              <a:rPr lang="en-US" b="1" kern="0" dirty="0" err="1" smtClean="0"/>
              <a:t>10dB</a:t>
            </a:r>
            <a:endParaRPr lang="en-US" b="1" kern="0" dirty="0" smtClean="0"/>
          </a:p>
        </p:txBody>
      </p:sp>
      <p:sp>
        <p:nvSpPr>
          <p:cNvPr id="12" name="Content Placeholder 2"/>
          <p:cNvSpPr txBox="1">
            <a:spLocks/>
          </p:cNvSpPr>
          <p:nvPr/>
        </p:nvSpPr>
        <p:spPr bwMode="auto">
          <a:xfrm>
            <a:off x="4572000" y="2362200"/>
            <a:ext cx="9906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buNone/>
            </a:pPr>
            <a:r>
              <a:rPr lang="en-US" b="1" kern="0" dirty="0"/>
              <a:t>Total power </a:t>
            </a:r>
            <a:r>
              <a:rPr lang="en-US" b="1" kern="0" dirty="0" smtClean="0"/>
              <a:t>fixed</a:t>
            </a:r>
          </a:p>
          <a:p>
            <a:pPr marL="0" lvl="2" indent="0">
              <a:buNone/>
            </a:pPr>
            <a:r>
              <a:rPr lang="en-US" b="1" kern="0" dirty="0" smtClean="0"/>
              <a:t>X=</a:t>
            </a:r>
            <a:r>
              <a:rPr lang="en-US" b="1" kern="0" dirty="0" err="1" smtClean="0"/>
              <a:t>20dB</a:t>
            </a:r>
            <a:endParaRPr lang="en-US" b="1" kern="0" dirty="0" smtClean="0"/>
          </a:p>
        </p:txBody>
      </p:sp>
      <p:pic>
        <p:nvPicPr>
          <p:cNvPr id="1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381487"/>
            <a:ext cx="3124200" cy="25217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32616" y="1381487"/>
            <a:ext cx="3077984" cy="25217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 name="Content Placeholder 2"/>
          <p:cNvSpPr txBox="1">
            <a:spLocks/>
          </p:cNvSpPr>
          <p:nvPr/>
        </p:nvSpPr>
        <p:spPr bwMode="auto">
          <a:xfrm>
            <a:off x="266204" y="5020417"/>
            <a:ext cx="1029195"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buNone/>
            </a:pPr>
            <a:r>
              <a:rPr lang="en-US" b="1" kern="0" dirty="0" smtClean="0"/>
              <a:t>Per-AP power fixed</a:t>
            </a:r>
          </a:p>
          <a:p>
            <a:pPr marL="0" lvl="2" indent="0">
              <a:buNone/>
            </a:pPr>
            <a:r>
              <a:rPr lang="en-US" b="1" kern="0" dirty="0" smtClean="0"/>
              <a:t>X=</a:t>
            </a:r>
            <a:r>
              <a:rPr lang="en-US" b="1" kern="0" dirty="0" err="1" smtClean="0"/>
              <a:t>10dB</a:t>
            </a:r>
            <a:endParaRPr lang="en-US" b="1" kern="0" dirty="0" smtClean="0"/>
          </a:p>
        </p:txBody>
      </p:sp>
      <p:sp>
        <p:nvSpPr>
          <p:cNvPr id="20" name="Content Placeholder 2"/>
          <p:cNvSpPr txBox="1">
            <a:spLocks/>
          </p:cNvSpPr>
          <p:nvPr/>
        </p:nvSpPr>
        <p:spPr bwMode="auto">
          <a:xfrm>
            <a:off x="4648200" y="4953000"/>
            <a:ext cx="9906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buNone/>
            </a:pPr>
            <a:r>
              <a:rPr lang="en-US" b="1" kern="0" dirty="0" smtClean="0"/>
              <a:t>Per-AP power fixed</a:t>
            </a:r>
          </a:p>
          <a:p>
            <a:pPr marL="0" lvl="2" indent="0">
              <a:buNone/>
            </a:pPr>
            <a:r>
              <a:rPr lang="en-US" b="1" kern="0" dirty="0" smtClean="0"/>
              <a:t>X=</a:t>
            </a:r>
            <a:r>
              <a:rPr lang="en-US" b="1" kern="0" dirty="0" err="1" smtClean="0"/>
              <a:t>20dB</a:t>
            </a:r>
            <a:endParaRPr lang="en-US" b="1" kern="0" dirty="0" smtClean="0"/>
          </a:p>
        </p:txBody>
      </p:sp>
      <p:pic>
        <p:nvPicPr>
          <p:cNvPr id="21" name="Picture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3912266"/>
            <a:ext cx="3124200" cy="2564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 name="Picture 2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62600" y="3948702"/>
            <a:ext cx="3048000" cy="24977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07986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sz="2400" dirty="0" smtClean="0"/>
              <a:t>Joint </a:t>
            </a:r>
            <a:r>
              <a:rPr lang="en-US" sz="2400" dirty="0" err="1"/>
              <a:t>4</a:t>
            </a:r>
            <a:r>
              <a:rPr lang="en-US" sz="2400" dirty="0" err="1" smtClean="0"/>
              <a:t>AP</a:t>
            </a:r>
            <a:r>
              <a:rPr lang="en-US" sz="2400" dirty="0" smtClean="0"/>
              <a:t> Results</a:t>
            </a:r>
            <a:endParaRPr lang="en-US" sz="2400" dirty="0"/>
          </a:p>
        </p:txBody>
      </p:sp>
      <p:sp>
        <p:nvSpPr>
          <p:cNvPr id="5" name="Footer Placeholder 4"/>
          <p:cNvSpPr>
            <a:spLocks noGrp="1"/>
          </p:cNvSpPr>
          <p:nvPr>
            <p:ph type="ftr" sz="quarter" idx="11"/>
          </p:nvPr>
        </p:nvSpPr>
        <p:spPr/>
        <p:txBody>
          <a:bodyPr/>
          <a:lstStyle/>
          <a:p>
            <a:r>
              <a:rPr lang="en-US" smtClean="0"/>
              <a:t>Ron Porat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7</a:t>
            </a:fld>
            <a:endParaRPr lang="en-US"/>
          </a:p>
        </p:txBody>
      </p:sp>
      <p:sp>
        <p:nvSpPr>
          <p:cNvPr id="7" name="Date Placeholder 6"/>
          <p:cNvSpPr>
            <a:spLocks noGrp="1"/>
          </p:cNvSpPr>
          <p:nvPr>
            <p:ph type="dt" sz="half" idx="10"/>
          </p:nvPr>
        </p:nvSpPr>
        <p:spPr/>
        <p:txBody>
          <a:bodyPr/>
          <a:lstStyle/>
          <a:p>
            <a:pPr>
              <a:defRPr/>
            </a:pPr>
            <a:r>
              <a:rPr lang="en-US" smtClean="0"/>
              <a:t>March 2019</a:t>
            </a:r>
            <a:endParaRPr lang="en-US" dirty="0"/>
          </a:p>
        </p:txBody>
      </p:sp>
      <p:sp>
        <p:nvSpPr>
          <p:cNvPr id="11" name="Content Placeholder 2"/>
          <p:cNvSpPr txBox="1">
            <a:spLocks/>
          </p:cNvSpPr>
          <p:nvPr/>
        </p:nvSpPr>
        <p:spPr bwMode="auto">
          <a:xfrm>
            <a:off x="152400" y="2389697"/>
            <a:ext cx="9906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buNone/>
            </a:pPr>
            <a:r>
              <a:rPr lang="en-US" b="1" kern="0" dirty="0" smtClean="0"/>
              <a:t>Total power fixed</a:t>
            </a:r>
          </a:p>
          <a:p>
            <a:pPr marL="0" lvl="2" indent="0">
              <a:buNone/>
            </a:pPr>
            <a:r>
              <a:rPr lang="en-US" b="1" kern="0" dirty="0" smtClean="0"/>
              <a:t>X=</a:t>
            </a:r>
            <a:r>
              <a:rPr lang="en-US" b="1" kern="0" dirty="0" err="1" smtClean="0"/>
              <a:t>10dB</a:t>
            </a:r>
            <a:endParaRPr lang="en-US" b="1" kern="0" dirty="0" smtClean="0"/>
          </a:p>
        </p:txBody>
      </p:sp>
      <p:sp>
        <p:nvSpPr>
          <p:cNvPr id="12" name="Content Placeholder 2"/>
          <p:cNvSpPr txBox="1">
            <a:spLocks/>
          </p:cNvSpPr>
          <p:nvPr/>
        </p:nvSpPr>
        <p:spPr bwMode="auto">
          <a:xfrm>
            <a:off x="4572000" y="2362200"/>
            <a:ext cx="9906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buNone/>
            </a:pPr>
            <a:r>
              <a:rPr lang="en-US" b="1" kern="0" dirty="0"/>
              <a:t>Total power </a:t>
            </a:r>
            <a:r>
              <a:rPr lang="en-US" b="1" kern="0" dirty="0" smtClean="0"/>
              <a:t>fixed</a:t>
            </a:r>
          </a:p>
          <a:p>
            <a:pPr marL="0" lvl="2" indent="0">
              <a:buNone/>
            </a:pPr>
            <a:r>
              <a:rPr lang="en-US" b="1" kern="0" dirty="0" smtClean="0"/>
              <a:t>X=</a:t>
            </a:r>
            <a:r>
              <a:rPr lang="en-US" b="1" kern="0" dirty="0" err="1" smtClean="0"/>
              <a:t>20dB</a:t>
            </a:r>
            <a:endParaRPr lang="en-US" b="1" kern="0" dirty="0" smtClean="0"/>
          </a:p>
        </p:txBody>
      </p:sp>
      <p:sp>
        <p:nvSpPr>
          <p:cNvPr id="19" name="Content Placeholder 2"/>
          <p:cNvSpPr txBox="1">
            <a:spLocks/>
          </p:cNvSpPr>
          <p:nvPr/>
        </p:nvSpPr>
        <p:spPr bwMode="auto">
          <a:xfrm>
            <a:off x="266204" y="5020417"/>
            <a:ext cx="1029195"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buNone/>
            </a:pPr>
            <a:r>
              <a:rPr lang="en-US" b="1" kern="0" dirty="0" smtClean="0"/>
              <a:t>Per-AP power fixed</a:t>
            </a:r>
          </a:p>
          <a:p>
            <a:pPr marL="0" lvl="2" indent="0">
              <a:buNone/>
            </a:pPr>
            <a:r>
              <a:rPr lang="en-US" b="1" kern="0" dirty="0" smtClean="0"/>
              <a:t>X=</a:t>
            </a:r>
            <a:r>
              <a:rPr lang="en-US" b="1" kern="0" dirty="0" err="1" smtClean="0"/>
              <a:t>10dB</a:t>
            </a:r>
            <a:endParaRPr lang="en-US" b="1" kern="0" dirty="0" smtClean="0"/>
          </a:p>
        </p:txBody>
      </p:sp>
      <p:sp>
        <p:nvSpPr>
          <p:cNvPr id="20" name="Content Placeholder 2"/>
          <p:cNvSpPr txBox="1">
            <a:spLocks/>
          </p:cNvSpPr>
          <p:nvPr/>
        </p:nvSpPr>
        <p:spPr bwMode="auto">
          <a:xfrm>
            <a:off x="4648200" y="4953000"/>
            <a:ext cx="9906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buNone/>
            </a:pPr>
            <a:r>
              <a:rPr lang="en-US" b="1" kern="0" dirty="0" smtClean="0"/>
              <a:t>Per-AP power fixed</a:t>
            </a:r>
          </a:p>
          <a:p>
            <a:pPr marL="0" lvl="2" indent="0">
              <a:buNone/>
            </a:pPr>
            <a:r>
              <a:rPr lang="en-US" b="1" kern="0" dirty="0" smtClean="0"/>
              <a:t>X=</a:t>
            </a:r>
            <a:r>
              <a:rPr lang="en-US" b="1" kern="0" dirty="0" err="1" smtClean="0"/>
              <a:t>20dB</a:t>
            </a:r>
            <a:endParaRPr lang="en-US" b="1" kern="0" dirty="0" smtClean="0"/>
          </a:p>
        </p:txBody>
      </p:sp>
      <p:pic>
        <p:nvPicPr>
          <p:cNvPr id="14"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2157" y="1295400"/>
            <a:ext cx="3115043" cy="2488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1295400"/>
            <a:ext cx="3152894" cy="25185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 name="Picture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3811224"/>
            <a:ext cx="3124200" cy="25750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 name="Picture 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62600" y="3828424"/>
            <a:ext cx="3136272" cy="25723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680339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 &amp; Summary</a:t>
            </a:r>
            <a:endParaRPr lang="en-US" dirty="0"/>
          </a:p>
        </p:txBody>
      </p:sp>
      <p:sp>
        <p:nvSpPr>
          <p:cNvPr id="3" name="Content Placeholder 2"/>
          <p:cNvSpPr>
            <a:spLocks noGrp="1"/>
          </p:cNvSpPr>
          <p:nvPr>
            <p:ph idx="1"/>
          </p:nvPr>
        </p:nvSpPr>
        <p:spPr/>
        <p:txBody>
          <a:bodyPr/>
          <a:lstStyle/>
          <a:p>
            <a:r>
              <a:rPr lang="en-US" sz="1800" b="0" dirty="0" smtClean="0"/>
              <a:t>Very high </a:t>
            </a:r>
            <a:r>
              <a:rPr lang="en-US" sz="1800" b="0" dirty="0"/>
              <a:t>j</a:t>
            </a:r>
            <a:r>
              <a:rPr lang="en-US" sz="1800" b="0" dirty="0" smtClean="0"/>
              <a:t>oint MU gains are still maintained even at the </a:t>
            </a:r>
            <a:r>
              <a:rPr lang="en-US" sz="1800" b="0" dirty="0" err="1" smtClean="0"/>
              <a:t>20dB</a:t>
            </a:r>
            <a:r>
              <a:rPr lang="en-US" sz="1800" b="0" dirty="0" smtClean="0"/>
              <a:t> asymmetric link level. This is due to the fact that gains come from the increased number of spatial streams (and not just array gain as in the case of joint SU beamforming).</a:t>
            </a:r>
          </a:p>
          <a:p>
            <a:endParaRPr lang="en-US" sz="1800" b="0" dirty="0" smtClean="0"/>
          </a:p>
          <a:p>
            <a:r>
              <a:rPr lang="en-US" sz="1800" b="0" dirty="0" smtClean="0"/>
              <a:t>The impact of slave to master phase drift is </a:t>
            </a:r>
            <a:r>
              <a:rPr lang="en-US" sz="1800" b="0" u="sng" dirty="0" smtClean="0"/>
              <a:t>reduced</a:t>
            </a:r>
            <a:r>
              <a:rPr lang="en-US" sz="1800" b="0" dirty="0" smtClean="0"/>
              <a:t> with increasingly weaker links which actually helps lessen the degradation in performance. In other words the dispersion between 0 degrees error and 8 degrees error is reduced substantially in some cases with the performance of 8 degrees error very stable for different values of X.</a:t>
            </a:r>
            <a:r>
              <a:rPr lang="en-US" sz="1400" b="0" dirty="0" smtClean="0"/>
              <a:t> </a:t>
            </a:r>
          </a:p>
          <a:p>
            <a:endParaRPr lang="en-US" sz="1800" b="0" dirty="0"/>
          </a:p>
          <a:p>
            <a:r>
              <a:rPr lang="en-US" sz="1800" b="0" dirty="0" smtClean="0"/>
              <a:t>The proposed scheme generally seems robust to various configurations, so there appears no need to perfectly tailor its use to only specific set of good scenarios. </a:t>
            </a:r>
            <a:endParaRPr lang="en-US" sz="1600" dirty="0"/>
          </a:p>
        </p:txBody>
      </p:sp>
      <p:sp>
        <p:nvSpPr>
          <p:cNvPr id="5" name="Footer Placeholder 4"/>
          <p:cNvSpPr>
            <a:spLocks noGrp="1"/>
          </p:cNvSpPr>
          <p:nvPr>
            <p:ph type="ftr" sz="quarter" idx="11"/>
          </p:nvPr>
        </p:nvSpPr>
        <p:spPr/>
        <p:txBody>
          <a:bodyPr/>
          <a:lstStyle/>
          <a:p>
            <a:pPr>
              <a:defRPr/>
            </a:pPr>
            <a:r>
              <a:rPr lang="en-US" smtClean="0"/>
              <a:t>Ron Porat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7" name="Date Placeholder 6"/>
          <p:cNvSpPr>
            <a:spLocks noGrp="1"/>
          </p:cNvSpPr>
          <p:nvPr>
            <p:ph type="dt" sz="half" idx="10"/>
          </p:nvPr>
        </p:nvSpPr>
        <p:spPr/>
        <p:txBody>
          <a:bodyPr/>
          <a:lstStyle/>
          <a:p>
            <a:pPr>
              <a:defRPr/>
            </a:pPr>
            <a:r>
              <a:rPr lang="en-US" smtClean="0"/>
              <a:t>March 2019</a:t>
            </a:r>
            <a:endParaRPr lang="en-US" dirty="0"/>
          </a:p>
        </p:txBody>
      </p:sp>
    </p:spTree>
    <p:extLst>
      <p:ext uri="{BB962C8B-B14F-4D97-AF65-F5344CB8AC3E}">
        <p14:creationId xmlns:p14="http://schemas.microsoft.com/office/powerpoint/2010/main" val="69331883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322701</TotalTime>
  <Words>680</Words>
  <Application>Microsoft Office PowerPoint</Application>
  <PresentationFormat>On-screen Show (4:3)</PresentationFormat>
  <Paragraphs>181</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802-11-Submission</vt:lpstr>
      <vt:lpstr>Joint Processing MU-MIMO – Update</vt:lpstr>
      <vt:lpstr>Abstract </vt:lpstr>
      <vt:lpstr>Simulation Description (1) </vt:lpstr>
      <vt:lpstr>Simulation Description (2) </vt:lpstr>
      <vt:lpstr>Baseline Tput</vt:lpstr>
      <vt:lpstr>Joint 2AP Results</vt:lpstr>
      <vt:lpstr>Joint 4AP Results</vt:lpstr>
      <vt:lpstr>Observations &amp; Summary</vt:lpstr>
    </vt:vector>
  </TitlesOfParts>
  <Manager>ron.porat@broadcom.com</Manager>
  <Company>Broadcom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Tx EVM</dc:title>
  <dc:creator>ron.porat@broadcom.com</dc:creator>
  <cp:keywords>September 2017</cp:keywords>
  <cp:lastModifiedBy>Ron Porat</cp:lastModifiedBy>
  <cp:revision>1345</cp:revision>
  <cp:lastPrinted>1998-02-10T13:28:06Z</cp:lastPrinted>
  <dcterms:created xsi:type="dcterms:W3CDTF">2007-05-21T21:00:37Z</dcterms:created>
  <dcterms:modified xsi:type="dcterms:W3CDTF">2019-03-09T00:19:53Z</dcterms:modified>
  <cp:category>Submission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