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67" r:id="rId4"/>
    <p:sldId id="271" r:id="rId5"/>
    <p:sldId id="272" r:id="rId6"/>
    <p:sldId id="274" r:id="rId7"/>
    <p:sldId id="269" r:id="rId8"/>
    <p:sldId id="273" r:id="rId9"/>
    <p:sldId id="270" r:id="rId10"/>
    <p:sldId id="264"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4" autoAdjust="0"/>
    <p:restoredTop sz="84136" autoAdjust="0"/>
  </p:normalViewPr>
  <p:slideViewPr>
    <p:cSldViewPr>
      <p:cViewPr varScale="1">
        <p:scale>
          <a:sx n="80" d="100"/>
          <a:sy n="80" d="100"/>
        </p:scale>
        <p:origin x="132"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5/10/2019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2019</a:t>
            </a:r>
            <a:endParaRPr lang="en-GB" dirty="0"/>
          </a:p>
        </p:txBody>
      </p:sp>
      <p:sp>
        <p:nvSpPr>
          <p:cNvPr id="5" name="Footer Placeholder 4"/>
          <p:cNvSpPr>
            <a:spLocks noGrp="1"/>
          </p:cNvSpPr>
          <p:nvPr>
            <p:ph type="ftr" idx="11"/>
          </p:nvPr>
        </p:nvSpPr>
        <p:spPr/>
        <p:txBody>
          <a:bodyPr/>
          <a:lstStyle>
            <a:lvl1pPr>
              <a:defRPr/>
            </a:lvl1pPr>
          </a:lstStyle>
          <a:p>
            <a:r>
              <a:rPr lang="en-GB" dirty="0"/>
              <a:t>James Lepp, BlackBerry</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John Doe, Some Company</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January 2019</a:t>
            </a:r>
            <a:endParaRPr lang="en-GB" dirty="0"/>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2019</a:t>
            </a:r>
            <a:endParaRPr lang="en-GB" dirty="0"/>
          </a:p>
        </p:txBody>
      </p:sp>
      <p:sp>
        <p:nvSpPr>
          <p:cNvPr id="6" name="Footer Placeholder 5"/>
          <p:cNvSpPr>
            <a:spLocks noGrp="1"/>
          </p:cNvSpPr>
          <p:nvPr>
            <p:ph type="ftr" idx="11"/>
          </p:nvPr>
        </p:nvSpPr>
        <p:spPr/>
        <p:txBody>
          <a:bodyPr/>
          <a:lstStyle>
            <a:lvl1pPr>
              <a:defRPr/>
            </a:lvl1pPr>
          </a:lstStyle>
          <a:p>
            <a:r>
              <a:rPr lang="en-GB"/>
              <a:t>John Doe, Some Company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John Doe, Some Company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dirty="0"/>
              <a:t>March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James Lepp, BlackBerry</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802.11-19/0376r1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development.standards.ieee.org/P1080000033/par"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ieee802.org/secmail/msg23166.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Rate Buckets in P802.11bd</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2019-05-10</a:t>
            </a:r>
          </a:p>
        </p:txBody>
      </p:sp>
      <p:sp>
        <p:nvSpPr>
          <p:cNvPr id="6" name="Date Placeholder 3"/>
          <p:cNvSpPr>
            <a:spLocks noGrp="1"/>
          </p:cNvSpPr>
          <p:nvPr>
            <p:ph type="dt" idx="10"/>
          </p:nvPr>
        </p:nvSpPr>
        <p:spPr/>
        <p:txBody>
          <a:bodyPr/>
          <a:lstStyle/>
          <a:p>
            <a:r>
              <a:rPr lang="en-US" dirty="0"/>
              <a:t>May 2019</a:t>
            </a:r>
            <a:endParaRPr lang="en-GB" dirty="0"/>
          </a:p>
        </p:txBody>
      </p:sp>
      <p:sp>
        <p:nvSpPr>
          <p:cNvPr id="7" name="Footer Placeholder 4"/>
          <p:cNvSpPr>
            <a:spLocks noGrp="1"/>
          </p:cNvSpPr>
          <p:nvPr>
            <p:ph type="ftr" idx="11"/>
          </p:nvPr>
        </p:nvSpPr>
        <p:spPr/>
        <p:txBody>
          <a:bodyPr/>
          <a:lstStyle/>
          <a:p>
            <a:r>
              <a:rPr lang="en-GB" dirty="0"/>
              <a:t>James Lepp, BlackBerry</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39157140"/>
              </p:ext>
            </p:extLst>
          </p:nvPr>
        </p:nvGraphicFramePr>
        <p:xfrm>
          <a:off x="1785938" y="2484438"/>
          <a:ext cx="8466137" cy="2497137"/>
        </p:xfrm>
        <a:graphic>
          <a:graphicData uri="http://schemas.openxmlformats.org/presentationml/2006/ole">
            <mc:AlternateContent xmlns:mc="http://schemas.openxmlformats.org/markup-compatibility/2006">
              <mc:Choice xmlns:v="urn:schemas-microsoft-com:vml" Requires="v">
                <p:oleObj spid="_x0000_s3142" name="Document" r:id="rId4" imgW="8567992" imgH="2543441" progId="Word.Document.8">
                  <p:embed/>
                </p:oleObj>
              </mc:Choice>
              <mc:Fallback>
                <p:oleObj name="Document" r:id="rId4" imgW="8567992" imgH="2543441" progId="Word.Document.8">
                  <p:embed/>
                  <p:pic>
                    <p:nvPicPr>
                      <p:cNvPr id="0" name="Picture 3"/>
                      <p:cNvPicPr>
                        <a:picLocks noChangeAspect="1" noChangeArrowheads="1"/>
                      </p:cNvPicPr>
                      <p:nvPr/>
                    </p:nvPicPr>
                    <p:blipFill>
                      <a:blip r:embed="rId5"/>
                      <a:srcRect/>
                      <a:stretch>
                        <a:fillRect/>
                      </a:stretch>
                    </p:blipFill>
                    <p:spPr bwMode="auto">
                      <a:xfrm>
                        <a:off x="1785938" y="2484438"/>
                        <a:ext cx="8466137" cy="2497137"/>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pPr marL="457200" indent="-457200">
              <a:buAutoNum type="arabicParenR"/>
            </a:pPr>
            <a:endParaRPr lang="en-CA" dirty="0"/>
          </a:p>
          <a:p>
            <a:pPr marL="457200" indent="-457200">
              <a:buAutoNum type="arabicParenR"/>
            </a:pPr>
            <a:r>
              <a:rPr lang="en-CA" dirty="0"/>
              <a:t>IEEE P802.11bd PAR </a:t>
            </a:r>
            <a:r>
              <a:rPr lang="en-CA" dirty="0">
                <a:solidFill>
                  <a:schemeClr val="accent2"/>
                </a:solidFill>
                <a:hlinkClick r:id="rId3">
                  <a:extLst>
                    <a:ext uri="{A12FA001-AC4F-418D-AE19-62706E023703}">
                      <ahyp:hlinkClr xmlns:ahyp="http://schemas.microsoft.com/office/drawing/2018/hyperlinkcolor" val="tx"/>
                    </a:ext>
                  </a:extLst>
                </a:hlinkClick>
              </a:rPr>
              <a:t>https://development.standards.ieee.org/P1080000033/par</a:t>
            </a:r>
            <a:r>
              <a:rPr lang="en-CA" dirty="0">
                <a:solidFill>
                  <a:schemeClr val="accent2"/>
                </a:solidFill>
              </a:rPr>
              <a:t> </a:t>
            </a:r>
          </a:p>
          <a:p>
            <a:pPr marL="457200" indent="-457200">
              <a:buAutoNum type="arabicParenR"/>
            </a:pPr>
            <a:r>
              <a:rPr lang="en-CA" dirty="0"/>
              <a:t>IEEE 802.11-2016 - Table 17-4</a:t>
            </a:r>
          </a:p>
          <a:p>
            <a:pPr marL="457200" indent="-457200">
              <a:buAutoNum type="arabicParenR"/>
            </a:pPr>
            <a:endParaRPr lang="en-CA"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a:t>
            </a:fld>
            <a:endParaRPr lang="en-GB"/>
          </a:p>
        </p:txBody>
      </p:sp>
      <p:sp>
        <p:nvSpPr>
          <p:cNvPr id="5" name="Footer Placeholder 4"/>
          <p:cNvSpPr>
            <a:spLocks noGrp="1"/>
          </p:cNvSpPr>
          <p:nvPr>
            <p:ph type="ftr" idx="14"/>
          </p:nvPr>
        </p:nvSpPr>
        <p:spPr/>
        <p:txBody>
          <a:bodyPr/>
          <a:lstStyle/>
          <a:p>
            <a:r>
              <a:rPr lang="en-GB" dirty="0"/>
              <a:t>James Lepp, BlackBerry</a:t>
            </a:r>
          </a:p>
        </p:txBody>
      </p:sp>
      <p:sp>
        <p:nvSpPr>
          <p:cNvPr id="4" name="Date Placeholder 3"/>
          <p:cNvSpPr>
            <a:spLocks noGrp="1"/>
          </p:cNvSpPr>
          <p:nvPr>
            <p:ph type="dt" idx="15"/>
          </p:nvPr>
        </p:nvSpPr>
        <p:spPr/>
        <p:txBody>
          <a:bodyPr/>
          <a:lstStyle/>
          <a:p>
            <a:r>
              <a:rPr lang="en-US" dirty="0"/>
              <a:t>May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t>802.11bd will continue to allow the legacy 802.11p rates for backwards compatibility</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t>802.11bd PAR has two differing goals that may lead to two different new PPDU formats</a:t>
            </a:r>
          </a:p>
          <a:p>
            <a:pPr lvl="2">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Longer Range</a:t>
            </a:r>
          </a:p>
          <a:p>
            <a:pPr lvl="2">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t>Highly Robust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James Lepp, BlackBerry</a:t>
            </a:r>
          </a:p>
        </p:txBody>
      </p:sp>
      <p:sp>
        <p:nvSpPr>
          <p:cNvPr id="4" name="Date Placeholder 3"/>
          <p:cNvSpPr>
            <a:spLocks noGrp="1"/>
          </p:cNvSpPr>
          <p:nvPr>
            <p:ph type="dt" idx="15"/>
          </p:nvPr>
        </p:nvSpPr>
        <p:spPr/>
        <p:txBody>
          <a:bodyPr/>
          <a:lstStyle/>
          <a:p>
            <a:r>
              <a:rPr lang="en-US" dirty="0"/>
              <a:t>March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0A1A7-C1B5-43B9-B21E-F5E9822AB685}"/>
              </a:ext>
            </a:extLst>
          </p:cNvPr>
          <p:cNvSpPr>
            <a:spLocks noGrp="1"/>
          </p:cNvSpPr>
          <p:nvPr>
            <p:ph type="title"/>
          </p:nvPr>
        </p:nvSpPr>
        <p:spPr/>
        <p:txBody>
          <a:bodyPr/>
          <a:lstStyle/>
          <a:p>
            <a:r>
              <a:rPr lang="en-CA" dirty="0"/>
              <a:t>PAR [1]</a:t>
            </a:r>
            <a:endParaRPr lang="en-US" dirty="0"/>
          </a:p>
        </p:txBody>
      </p:sp>
      <p:sp>
        <p:nvSpPr>
          <p:cNvPr id="3" name="Content Placeholder 2">
            <a:extLst>
              <a:ext uri="{FF2B5EF4-FFF2-40B4-BE49-F238E27FC236}">
                <a16:creationId xmlns:a16="http://schemas.microsoft.com/office/drawing/2014/main" id="{AC938436-FA1F-4327-8605-2C55DC88DEFA}"/>
              </a:ext>
            </a:extLst>
          </p:cNvPr>
          <p:cNvSpPr>
            <a:spLocks noGrp="1"/>
          </p:cNvSpPr>
          <p:nvPr>
            <p:ph idx="1"/>
          </p:nvPr>
        </p:nvSpPr>
        <p:spPr>
          <a:xfrm>
            <a:off x="914401" y="1676400"/>
            <a:ext cx="10361084" cy="4113213"/>
          </a:xfrm>
        </p:spPr>
        <p:txBody>
          <a:bodyPr/>
          <a:lstStyle/>
          <a:p>
            <a:pPr marL="0" indent="0"/>
            <a:r>
              <a:rPr lang="en-CA" sz="1600" dirty="0"/>
              <a:t>5.2.b. Scope of the project: </a:t>
            </a:r>
            <a:r>
              <a:rPr lang="en-CA" sz="1600" b="0" dirty="0"/>
              <a:t>This amendment defines modifications to both the IEEE 802.11 Medium Access Control layer (MAC) and Physical Layers (PHY) for vehicle to everything (V2X) communications for 5.9 GHz band as defined in clauses E.2.3 and E.2.4 of IEEE Std 802.11(TM)-2016; and, optionally, in the 60 GHz frequency band (57 GHz to 71 GHz) as defined in clause E.1 of IEEE Std 802.11(TM)-2016.</a:t>
            </a:r>
            <a:br>
              <a:rPr lang="en-CA" sz="1600" dirty="0"/>
            </a:br>
            <a:br>
              <a:rPr lang="en-CA" sz="1600" dirty="0"/>
            </a:br>
            <a:r>
              <a:rPr lang="en-CA" sz="1600" b="0" dirty="0"/>
              <a:t>This amendment defines </a:t>
            </a:r>
            <a:r>
              <a:rPr lang="en-CA" sz="1600" b="0" dirty="0">
                <a:highlight>
                  <a:srgbClr val="FFFF00"/>
                </a:highlight>
              </a:rPr>
              <a:t>at least one mode that achieves at least 2 times higher throughput </a:t>
            </a:r>
            <a:r>
              <a:rPr lang="en-CA" sz="1600" b="0" dirty="0"/>
              <a:t>(measured at the MAC data service access point) than as in IEEE Std 802.11(TM)-2016 operating at maximum mandatory data rate as defined in the 5.9 GHz band (12 Mb/s in a 10 MHz channel), in high mobility channel environments at vehicle speeds up to 250 km/h (closing speeds up to 500 km/h); this amendment also defines </a:t>
            </a:r>
            <a:r>
              <a:rPr lang="en-CA" sz="1600" b="0" dirty="0">
                <a:highlight>
                  <a:srgbClr val="FFFF00"/>
                </a:highlight>
              </a:rPr>
              <a:t>at least one mode that achieves at least 3dB lower sensitivity level (longer range)</a:t>
            </a:r>
            <a:r>
              <a:rPr lang="en-CA" sz="1600" b="0" dirty="0"/>
              <a:t>, than that of the lowest data rate defined in IEEE Std 802.11(TM)-2016 operating in 5.9 GHz band (3 Mb/s in a 10 MHz channel); and this amendment defines procedures for at least one form of positioning in conjunction with V2X communications.</a:t>
            </a:r>
            <a:br>
              <a:rPr lang="en-CA" sz="1600" dirty="0"/>
            </a:br>
            <a:br>
              <a:rPr lang="en-CA" sz="1600" dirty="0"/>
            </a:br>
            <a:r>
              <a:rPr lang="en-CA" sz="1600" b="0" dirty="0"/>
              <a:t>This amendment shall provide interoperability, coexistence, </a:t>
            </a:r>
            <a:r>
              <a:rPr lang="en-CA" sz="1600" b="0" dirty="0">
                <a:highlight>
                  <a:srgbClr val="FFFF00"/>
                </a:highlight>
              </a:rPr>
              <a:t>backward compatibility</a:t>
            </a:r>
            <a:r>
              <a:rPr lang="en-CA" sz="1600" b="0" dirty="0"/>
              <a:t>, and fairness with deployed OCB (Outside the Context of a BSS) devices.</a:t>
            </a:r>
          </a:p>
        </p:txBody>
      </p:sp>
      <p:sp>
        <p:nvSpPr>
          <p:cNvPr id="4" name="Slide Number Placeholder 3">
            <a:extLst>
              <a:ext uri="{FF2B5EF4-FFF2-40B4-BE49-F238E27FC236}">
                <a16:creationId xmlns:a16="http://schemas.microsoft.com/office/drawing/2014/main" id="{302E359A-90B4-4FD4-B4A7-857FAE8941B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74F45B79-924A-4AC5-8B8A-E73F0B1D6A4A}"/>
              </a:ext>
            </a:extLst>
          </p:cNvPr>
          <p:cNvSpPr>
            <a:spLocks noGrp="1"/>
          </p:cNvSpPr>
          <p:nvPr>
            <p:ph type="ftr" idx="14"/>
          </p:nvPr>
        </p:nvSpPr>
        <p:spPr/>
        <p:txBody>
          <a:bodyPr/>
          <a:lstStyle/>
          <a:p>
            <a:r>
              <a:rPr lang="en-GB" dirty="0"/>
              <a:t>James Lepp, BlackBerry</a:t>
            </a:r>
          </a:p>
        </p:txBody>
      </p:sp>
      <p:sp>
        <p:nvSpPr>
          <p:cNvPr id="6" name="Date Placeholder 5">
            <a:extLst>
              <a:ext uri="{FF2B5EF4-FFF2-40B4-BE49-F238E27FC236}">
                <a16:creationId xmlns:a16="http://schemas.microsoft.com/office/drawing/2014/main" id="{DC3CF8D2-2CEB-4968-98FE-822AB2CB87C9}"/>
              </a:ext>
            </a:extLst>
          </p:cNvPr>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890107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0A1A7-C1B5-43B9-B21E-F5E9822AB685}"/>
              </a:ext>
            </a:extLst>
          </p:cNvPr>
          <p:cNvSpPr>
            <a:spLocks noGrp="1"/>
          </p:cNvSpPr>
          <p:nvPr>
            <p:ph type="title"/>
          </p:nvPr>
        </p:nvSpPr>
        <p:spPr/>
        <p:txBody>
          <a:bodyPr/>
          <a:lstStyle/>
          <a:p>
            <a:r>
              <a:rPr lang="en-CA" dirty="0"/>
              <a:t>Discussion</a:t>
            </a:r>
            <a:endParaRPr lang="en-US" dirty="0"/>
          </a:p>
        </p:txBody>
      </p:sp>
      <p:sp>
        <p:nvSpPr>
          <p:cNvPr id="3" name="Content Placeholder 2">
            <a:extLst>
              <a:ext uri="{FF2B5EF4-FFF2-40B4-BE49-F238E27FC236}">
                <a16:creationId xmlns:a16="http://schemas.microsoft.com/office/drawing/2014/main" id="{AC938436-FA1F-4327-8605-2C55DC88DEFA}"/>
              </a:ext>
            </a:extLst>
          </p:cNvPr>
          <p:cNvSpPr>
            <a:spLocks noGrp="1"/>
          </p:cNvSpPr>
          <p:nvPr>
            <p:ph idx="1"/>
          </p:nvPr>
        </p:nvSpPr>
        <p:spPr>
          <a:xfrm>
            <a:off x="914401" y="1676400"/>
            <a:ext cx="10361084" cy="4113213"/>
          </a:xfrm>
        </p:spPr>
        <p:txBody>
          <a:bodyPr/>
          <a:lstStyle/>
          <a:p>
            <a:pPr marL="0" indent="0"/>
            <a:r>
              <a:rPr lang="en-CA" sz="2800" dirty="0"/>
              <a:t>At least 3 modes … at least 3 PPDU types</a:t>
            </a:r>
          </a:p>
          <a:p>
            <a:pPr>
              <a:buFont typeface="Arial" panose="020B0604020202020204" pitchFamily="34" charset="0"/>
              <a:buChar char="•"/>
            </a:pPr>
            <a:r>
              <a:rPr lang="en-CA" sz="2800" b="0" dirty="0"/>
              <a:t>Legacy PPDU (802.11p)</a:t>
            </a:r>
          </a:p>
          <a:p>
            <a:pPr>
              <a:buFont typeface="Arial" panose="020B0604020202020204" pitchFamily="34" charset="0"/>
              <a:buChar char="•"/>
            </a:pPr>
            <a:r>
              <a:rPr lang="en-CA" sz="2800" b="0" dirty="0"/>
              <a:t>High throughput PPDU (802.11bd mode A)</a:t>
            </a:r>
          </a:p>
          <a:p>
            <a:pPr>
              <a:buFont typeface="Arial" panose="020B0604020202020204" pitchFamily="34" charset="0"/>
              <a:buChar char="•"/>
            </a:pPr>
            <a:r>
              <a:rPr lang="en-CA" sz="2800" b="0" dirty="0"/>
              <a:t>Long range PPDU (802.11bd mode B)</a:t>
            </a:r>
          </a:p>
        </p:txBody>
      </p:sp>
      <p:sp>
        <p:nvSpPr>
          <p:cNvPr id="4" name="Slide Number Placeholder 3">
            <a:extLst>
              <a:ext uri="{FF2B5EF4-FFF2-40B4-BE49-F238E27FC236}">
                <a16:creationId xmlns:a16="http://schemas.microsoft.com/office/drawing/2014/main" id="{302E359A-90B4-4FD4-B4A7-857FAE8941BD}"/>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4F45B79-924A-4AC5-8B8A-E73F0B1D6A4A}"/>
              </a:ext>
            </a:extLst>
          </p:cNvPr>
          <p:cNvSpPr>
            <a:spLocks noGrp="1"/>
          </p:cNvSpPr>
          <p:nvPr>
            <p:ph type="ftr" idx="14"/>
          </p:nvPr>
        </p:nvSpPr>
        <p:spPr/>
        <p:txBody>
          <a:bodyPr/>
          <a:lstStyle/>
          <a:p>
            <a:r>
              <a:rPr lang="en-GB" dirty="0"/>
              <a:t>James Lepp, BlackBerry</a:t>
            </a:r>
          </a:p>
        </p:txBody>
      </p:sp>
      <p:sp>
        <p:nvSpPr>
          <p:cNvPr id="6" name="Date Placeholder 5">
            <a:extLst>
              <a:ext uri="{FF2B5EF4-FFF2-40B4-BE49-F238E27FC236}">
                <a16:creationId xmlns:a16="http://schemas.microsoft.com/office/drawing/2014/main" id="{DC3CF8D2-2CEB-4968-98FE-822AB2CB87C9}"/>
              </a:ext>
            </a:extLst>
          </p:cNvPr>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3133530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0A1A7-C1B5-43B9-B21E-F5E9822AB685}"/>
              </a:ext>
            </a:extLst>
          </p:cNvPr>
          <p:cNvSpPr>
            <a:spLocks noGrp="1"/>
          </p:cNvSpPr>
          <p:nvPr>
            <p:ph type="title"/>
          </p:nvPr>
        </p:nvSpPr>
        <p:spPr/>
        <p:txBody>
          <a:bodyPr/>
          <a:lstStyle/>
          <a:p>
            <a:r>
              <a:rPr lang="en-CA" dirty="0"/>
              <a:t>Target </a:t>
            </a:r>
            <a:r>
              <a:rPr lang="en-CA" dirty="0" err="1"/>
              <a:t>Ratesets</a:t>
            </a:r>
            <a:endParaRPr lang="en-US" dirty="0"/>
          </a:p>
        </p:txBody>
      </p:sp>
      <p:sp>
        <p:nvSpPr>
          <p:cNvPr id="3" name="Content Placeholder 2">
            <a:extLst>
              <a:ext uri="{FF2B5EF4-FFF2-40B4-BE49-F238E27FC236}">
                <a16:creationId xmlns:a16="http://schemas.microsoft.com/office/drawing/2014/main" id="{AC938436-FA1F-4327-8605-2C55DC88DEFA}"/>
              </a:ext>
            </a:extLst>
          </p:cNvPr>
          <p:cNvSpPr>
            <a:spLocks noGrp="1"/>
          </p:cNvSpPr>
          <p:nvPr>
            <p:ph idx="1"/>
          </p:nvPr>
        </p:nvSpPr>
        <p:spPr>
          <a:xfrm>
            <a:off x="914401" y="1676400"/>
            <a:ext cx="10361084" cy="4113213"/>
          </a:xfrm>
        </p:spPr>
        <p:txBody>
          <a:bodyPr/>
          <a:lstStyle/>
          <a:p>
            <a:pPr marL="0" indent="0"/>
            <a:r>
              <a:rPr lang="en-CA" sz="2000" b="0" dirty="0"/>
              <a:t>Legacy 802.11p[2] PPDU (any new text needed?)</a:t>
            </a:r>
          </a:p>
          <a:p>
            <a:pPr marL="0" indent="0"/>
            <a:endParaRPr lang="en-CA" sz="2000" b="0" dirty="0"/>
          </a:p>
          <a:p>
            <a:pPr marL="0" indent="0"/>
            <a:endParaRPr lang="en-CA" sz="2000" b="0" dirty="0"/>
          </a:p>
          <a:p>
            <a:pPr marL="0" indent="0"/>
            <a:r>
              <a:rPr lang="en-CA" sz="2000" b="0" dirty="0"/>
              <a:t>802.11bd High Throughput PPDU (Actual rates are TBD)</a:t>
            </a:r>
          </a:p>
          <a:p>
            <a:pPr marL="0" indent="0"/>
            <a:endParaRPr lang="en-CA" sz="2000" b="0" dirty="0"/>
          </a:p>
          <a:p>
            <a:pPr marL="0" indent="0"/>
            <a:endParaRPr lang="en-CA" sz="2000" b="0" dirty="0"/>
          </a:p>
          <a:p>
            <a:pPr marL="0" indent="0"/>
            <a:r>
              <a:rPr lang="en-CA" sz="2000" b="0" dirty="0"/>
              <a:t>802.11bd Long Range PPDU (Target the same rates?)</a:t>
            </a:r>
          </a:p>
          <a:p>
            <a:pPr marL="0" indent="0"/>
            <a:endParaRPr lang="en-CA" sz="2000" b="0" dirty="0"/>
          </a:p>
          <a:p>
            <a:pPr marL="0" indent="0"/>
            <a:endParaRPr lang="en-CA" sz="2000" b="0" dirty="0"/>
          </a:p>
          <a:p>
            <a:pPr marL="0" indent="0"/>
            <a:endParaRPr lang="en-CA" sz="2000" b="0" dirty="0"/>
          </a:p>
          <a:p>
            <a:pPr marL="0" indent="0"/>
            <a:r>
              <a:rPr lang="en-CA" sz="2000" b="0" dirty="0"/>
              <a:t>*All still assuming 10MHz channels in 5.9GHz band</a:t>
            </a:r>
          </a:p>
        </p:txBody>
      </p:sp>
      <p:sp>
        <p:nvSpPr>
          <p:cNvPr id="4" name="Slide Number Placeholder 3">
            <a:extLst>
              <a:ext uri="{FF2B5EF4-FFF2-40B4-BE49-F238E27FC236}">
                <a16:creationId xmlns:a16="http://schemas.microsoft.com/office/drawing/2014/main" id="{302E359A-90B4-4FD4-B4A7-857FAE8941B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74F45B79-924A-4AC5-8B8A-E73F0B1D6A4A}"/>
              </a:ext>
            </a:extLst>
          </p:cNvPr>
          <p:cNvSpPr>
            <a:spLocks noGrp="1"/>
          </p:cNvSpPr>
          <p:nvPr>
            <p:ph type="ftr" idx="14"/>
          </p:nvPr>
        </p:nvSpPr>
        <p:spPr/>
        <p:txBody>
          <a:bodyPr/>
          <a:lstStyle/>
          <a:p>
            <a:r>
              <a:rPr lang="en-GB" dirty="0"/>
              <a:t>James Lepp, BlackBerry</a:t>
            </a:r>
          </a:p>
        </p:txBody>
      </p:sp>
      <p:sp>
        <p:nvSpPr>
          <p:cNvPr id="6" name="Date Placeholder 5">
            <a:extLst>
              <a:ext uri="{FF2B5EF4-FFF2-40B4-BE49-F238E27FC236}">
                <a16:creationId xmlns:a16="http://schemas.microsoft.com/office/drawing/2014/main" id="{DC3CF8D2-2CEB-4968-98FE-822AB2CB87C9}"/>
              </a:ext>
            </a:extLst>
          </p:cNvPr>
          <p:cNvSpPr>
            <a:spLocks noGrp="1"/>
          </p:cNvSpPr>
          <p:nvPr>
            <p:ph type="dt" idx="15"/>
          </p:nvPr>
        </p:nvSpPr>
        <p:spPr/>
        <p:txBody>
          <a:bodyPr/>
          <a:lstStyle/>
          <a:p>
            <a:r>
              <a:rPr lang="en-US" dirty="0"/>
              <a:t>May 2019</a:t>
            </a:r>
            <a:endParaRPr lang="en-GB" dirty="0"/>
          </a:p>
        </p:txBody>
      </p:sp>
      <p:graphicFrame>
        <p:nvGraphicFramePr>
          <p:cNvPr id="7" name="Table 6">
            <a:extLst>
              <a:ext uri="{FF2B5EF4-FFF2-40B4-BE49-F238E27FC236}">
                <a16:creationId xmlns:a16="http://schemas.microsoft.com/office/drawing/2014/main" id="{B4279944-DEBC-4EC3-A357-D9D0D1179BEE}"/>
              </a:ext>
            </a:extLst>
          </p:cNvPr>
          <p:cNvGraphicFramePr>
            <a:graphicFrameLocks noGrp="1"/>
          </p:cNvGraphicFramePr>
          <p:nvPr>
            <p:extLst>
              <p:ext uri="{D42A27DB-BD31-4B8C-83A1-F6EECF244321}">
                <p14:modId xmlns:p14="http://schemas.microsoft.com/office/powerpoint/2010/main" val="2868031649"/>
              </p:ext>
            </p:extLst>
          </p:nvPr>
        </p:nvGraphicFramePr>
        <p:xfrm>
          <a:off x="1524000" y="2251395"/>
          <a:ext cx="8128000" cy="37084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3872695896"/>
                    </a:ext>
                  </a:extLst>
                </a:gridCol>
                <a:gridCol w="1016000">
                  <a:extLst>
                    <a:ext uri="{9D8B030D-6E8A-4147-A177-3AD203B41FA5}">
                      <a16:colId xmlns:a16="http://schemas.microsoft.com/office/drawing/2014/main" val="960988132"/>
                    </a:ext>
                  </a:extLst>
                </a:gridCol>
                <a:gridCol w="1016000">
                  <a:extLst>
                    <a:ext uri="{9D8B030D-6E8A-4147-A177-3AD203B41FA5}">
                      <a16:colId xmlns:a16="http://schemas.microsoft.com/office/drawing/2014/main" val="3180527805"/>
                    </a:ext>
                  </a:extLst>
                </a:gridCol>
                <a:gridCol w="1016000">
                  <a:extLst>
                    <a:ext uri="{9D8B030D-6E8A-4147-A177-3AD203B41FA5}">
                      <a16:colId xmlns:a16="http://schemas.microsoft.com/office/drawing/2014/main" val="2137741214"/>
                    </a:ext>
                  </a:extLst>
                </a:gridCol>
                <a:gridCol w="1016000">
                  <a:extLst>
                    <a:ext uri="{9D8B030D-6E8A-4147-A177-3AD203B41FA5}">
                      <a16:colId xmlns:a16="http://schemas.microsoft.com/office/drawing/2014/main" val="1424174724"/>
                    </a:ext>
                  </a:extLst>
                </a:gridCol>
                <a:gridCol w="1016000">
                  <a:extLst>
                    <a:ext uri="{9D8B030D-6E8A-4147-A177-3AD203B41FA5}">
                      <a16:colId xmlns:a16="http://schemas.microsoft.com/office/drawing/2014/main" val="4157186158"/>
                    </a:ext>
                  </a:extLst>
                </a:gridCol>
                <a:gridCol w="1016000">
                  <a:extLst>
                    <a:ext uri="{9D8B030D-6E8A-4147-A177-3AD203B41FA5}">
                      <a16:colId xmlns:a16="http://schemas.microsoft.com/office/drawing/2014/main" val="2791483391"/>
                    </a:ext>
                  </a:extLst>
                </a:gridCol>
                <a:gridCol w="1016000">
                  <a:extLst>
                    <a:ext uri="{9D8B030D-6E8A-4147-A177-3AD203B41FA5}">
                      <a16:colId xmlns:a16="http://schemas.microsoft.com/office/drawing/2014/main" val="2988294349"/>
                    </a:ext>
                  </a:extLst>
                </a:gridCol>
              </a:tblGrid>
              <a:tr h="370840">
                <a:tc>
                  <a:txBody>
                    <a:bodyPr/>
                    <a:lstStyle/>
                    <a:p>
                      <a:pPr algn="ctr"/>
                      <a:r>
                        <a:rPr lang="en-CA" dirty="0">
                          <a:solidFill>
                            <a:schemeClr val="tx1"/>
                          </a:solidFill>
                        </a:rPr>
                        <a:t>3</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CA" dirty="0">
                          <a:solidFill>
                            <a:schemeClr val="tx1"/>
                          </a:solidFill>
                        </a:rPr>
                        <a:t>4.5</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CA" dirty="0">
                          <a:solidFill>
                            <a:schemeClr val="tx1"/>
                          </a:solidFill>
                        </a:rPr>
                        <a:t>6</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CA" dirty="0">
                          <a:solidFill>
                            <a:schemeClr val="tx1"/>
                          </a:solidFill>
                        </a:rPr>
                        <a:t>9</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CA" dirty="0">
                          <a:solidFill>
                            <a:schemeClr val="tx1"/>
                          </a:solidFill>
                        </a:rPr>
                        <a:t>12</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CA" dirty="0">
                          <a:solidFill>
                            <a:schemeClr val="tx1"/>
                          </a:solidFill>
                        </a:rPr>
                        <a:t>18</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CA" dirty="0">
                          <a:solidFill>
                            <a:schemeClr val="tx1"/>
                          </a:solidFill>
                        </a:rPr>
                        <a:t>24</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CA" dirty="0">
                          <a:solidFill>
                            <a:schemeClr val="tx1"/>
                          </a:solidFill>
                        </a:rPr>
                        <a:t>27</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72461562"/>
                  </a:ext>
                </a:extLst>
              </a:tr>
            </a:tbl>
          </a:graphicData>
        </a:graphic>
      </p:graphicFrame>
      <p:graphicFrame>
        <p:nvGraphicFramePr>
          <p:cNvPr id="8" name="Table 7">
            <a:extLst>
              <a:ext uri="{FF2B5EF4-FFF2-40B4-BE49-F238E27FC236}">
                <a16:creationId xmlns:a16="http://schemas.microsoft.com/office/drawing/2014/main" id="{355EF00E-600D-4676-9B61-449ECC7687EF}"/>
              </a:ext>
            </a:extLst>
          </p:cNvPr>
          <p:cNvGraphicFramePr>
            <a:graphicFrameLocks noGrp="1"/>
          </p:cNvGraphicFramePr>
          <p:nvPr>
            <p:extLst>
              <p:ext uri="{D42A27DB-BD31-4B8C-83A1-F6EECF244321}">
                <p14:modId xmlns:p14="http://schemas.microsoft.com/office/powerpoint/2010/main" val="3679410053"/>
              </p:ext>
            </p:extLst>
          </p:nvPr>
        </p:nvGraphicFramePr>
        <p:xfrm>
          <a:off x="1535723" y="4592858"/>
          <a:ext cx="8128000" cy="37084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3872695896"/>
                    </a:ext>
                  </a:extLst>
                </a:gridCol>
                <a:gridCol w="1016000">
                  <a:extLst>
                    <a:ext uri="{9D8B030D-6E8A-4147-A177-3AD203B41FA5}">
                      <a16:colId xmlns:a16="http://schemas.microsoft.com/office/drawing/2014/main" val="960988132"/>
                    </a:ext>
                  </a:extLst>
                </a:gridCol>
                <a:gridCol w="1016000">
                  <a:extLst>
                    <a:ext uri="{9D8B030D-6E8A-4147-A177-3AD203B41FA5}">
                      <a16:colId xmlns:a16="http://schemas.microsoft.com/office/drawing/2014/main" val="3180527805"/>
                    </a:ext>
                  </a:extLst>
                </a:gridCol>
                <a:gridCol w="1016000">
                  <a:extLst>
                    <a:ext uri="{9D8B030D-6E8A-4147-A177-3AD203B41FA5}">
                      <a16:colId xmlns:a16="http://schemas.microsoft.com/office/drawing/2014/main" val="2137741214"/>
                    </a:ext>
                  </a:extLst>
                </a:gridCol>
                <a:gridCol w="1016000">
                  <a:extLst>
                    <a:ext uri="{9D8B030D-6E8A-4147-A177-3AD203B41FA5}">
                      <a16:colId xmlns:a16="http://schemas.microsoft.com/office/drawing/2014/main" val="1424174724"/>
                    </a:ext>
                  </a:extLst>
                </a:gridCol>
                <a:gridCol w="1016000">
                  <a:extLst>
                    <a:ext uri="{9D8B030D-6E8A-4147-A177-3AD203B41FA5}">
                      <a16:colId xmlns:a16="http://schemas.microsoft.com/office/drawing/2014/main" val="4157186158"/>
                    </a:ext>
                  </a:extLst>
                </a:gridCol>
                <a:gridCol w="1016000">
                  <a:extLst>
                    <a:ext uri="{9D8B030D-6E8A-4147-A177-3AD203B41FA5}">
                      <a16:colId xmlns:a16="http://schemas.microsoft.com/office/drawing/2014/main" val="2791483391"/>
                    </a:ext>
                  </a:extLst>
                </a:gridCol>
                <a:gridCol w="1016000">
                  <a:extLst>
                    <a:ext uri="{9D8B030D-6E8A-4147-A177-3AD203B41FA5}">
                      <a16:colId xmlns:a16="http://schemas.microsoft.com/office/drawing/2014/main" val="2988294349"/>
                    </a:ext>
                  </a:extLst>
                </a:gridCol>
              </a:tblGrid>
              <a:tr h="370840">
                <a:tc>
                  <a:txBody>
                    <a:bodyPr/>
                    <a:lstStyle/>
                    <a:p>
                      <a:pPr algn="ctr"/>
                      <a:r>
                        <a:rPr lang="en-CA" dirty="0">
                          <a:solidFill>
                            <a:schemeClr val="tx1"/>
                          </a:solidFill>
                        </a:rPr>
                        <a:t>3</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CA" dirty="0">
                          <a:solidFill>
                            <a:schemeClr val="tx1"/>
                          </a:solidFill>
                        </a:rPr>
                        <a:t>4.5</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CA" dirty="0">
                          <a:solidFill>
                            <a:schemeClr val="tx1"/>
                          </a:solidFill>
                        </a:rPr>
                        <a:t>6</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CA" dirty="0">
                          <a:solidFill>
                            <a:schemeClr val="tx1"/>
                          </a:solidFill>
                        </a:rPr>
                        <a:t>9</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CA" dirty="0">
                          <a:solidFill>
                            <a:schemeClr val="tx1"/>
                          </a:solidFill>
                        </a:rPr>
                        <a:t>12</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CA" dirty="0">
                          <a:solidFill>
                            <a:schemeClr val="tx1"/>
                          </a:solidFill>
                        </a:rPr>
                        <a:t>18</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CA" dirty="0">
                          <a:solidFill>
                            <a:schemeClr val="tx1"/>
                          </a:solidFill>
                        </a:rPr>
                        <a:t>24</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CA" dirty="0">
                          <a:solidFill>
                            <a:schemeClr val="tx1"/>
                          </a:solidFill>
                        </a:rPr>
                        <a:t>27</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72461562"/>
                  </a:ext>
                </a:extLst>
              </a:tr>
            </a:tbl>
          </a:graphicData>
        </a:graphic>
      </p:graphicFrame>
      <p:graphicFrame>
        <p:nvGraphicFramePr>
          <p:cNvPr id="9" name="Table 8">
            <a:extLst>
              <a:ext uri="{FF2B5EF4-FFF2-40B4-BE49-F238E27FC236}">
                <a16:creationId xmlns:a16="http://schemas.microsoft.com/office/drawing/2014/main" id="{EEE57D03-E759-4B2D-90E0-1134922A055A}"/>
              </a:ext>
            </a:extLst>
          </p:cNvPr>
          <p:cNvGraphicFramePr>
            <a:graphicFrameLocks noGrp="1"/>
          </p:cNvGraphicFramePr>
          <p:nvPr>
            <p:extLst>
              <p:ext uri="{D42A27DB-BD31-4B8C-83A1-F6EECF244321}">
                <p14:modId xmlns:p14="http://schemas.microsoft.com/office/powerpoint/2010/main" val="1357488915"/>
              </p:ext>
            </p:extLst>
          </p:nvPr>
        </p:nvGraphicFramePr>
        <p:xfrm>
          <a:off x="1524000" y="3399473"/>
          <a:ext cx="8128000" cy="37084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3872695896"/>
                    </a:ext>
                  </a:extLst>
                </a:gridCol>
                <a:gridCol w="1016000">
                  <a:extLst>
                    <a:ext uri="{9D8B030D-6E8A-4147-A177-3AD203B41FA5}">
                      <a16:colId xmlns:a16="http://schemas.microsoft.com/office/drawing/2014/main" val="960988132"/>
                    </a:ext>
                  </a:extLst>
                </a:gridCol>
                <a:gridCol w="1016000">
                  <a:extLst>
                    <a:ext uri="{9D8B030D-6E8A-4147-A177-3AD203B41FA5}">
                      <a16:colId xmlns:a16="http://schemas.microsoft.com/office/drawing/2014/main" val="3180527805"/>
                    </a:ext>
                  </a:extLst>
                </a:gridCol>
                <a:gridCol w="1016000">
                  <a:extLst>
                    <a:ext uri="{9D8B030D-6E8A-4147-A177-3AD203B41FA5}">
                      <a16:colId xmlns:a16="http://schemas.microsoft.com/office/drawing/2014/main" val="2137741214"/>
                    </a:ext>
                  </a:extLst>
                </a:gridCol>
                <a:gridCol w="1016000">
                  <a:extLst>
                    <a:ext uri="{9D8B030D-6E8A-4147-A177-3AD203B41FA5}">
                      <a16:colId xmlns:a16="http://schemas.microsoft.com/office/drawing/2014/main" val="1424174724"/>
                    </a:ext>
                  </a:extLst>
                </a:gridCol>
                <a:gridCol w="1016000">
                  <a:extLst>
                    <a:ext uri="{9D8B030D-6E8A-4147-A177-3AD203B41FA5}">
                      <a16:colId xmlns:a16="http://schemas.microsoft.com/office/drawing/2014/main" val="4157186158"/>
                    </a:ext>
                  </a:extLst>
                </a:gridCol>
                <a:gridCol w="1016000">
                  <a:extLst>
                    <a:ext uri="{9D8B030D-6E8A-4147-A177-3AD203B41FA5}">
                      <a16:colId xmlns:a16="http://schemas.microsoft.com/office/drawing/2014/main" val="2791483391"/>
                    </a:ext>
                  </a:extLst>
                </a:gridCol>
                <a:gridCol w="1016000">
                  <a:extLst>
                    <a:ext uri="{9D8B030D-6E8A-4147-A177-3AD203B41FA5}">
                      <a16:colId xmlns:a16="http://schemas.microsoft.com/office/drawing/2014/main" val="2988294349"/>
                    </a:ext>
                  </a:extLst>
                </a:gridCol>
              </a:tblGrid>
              <a:tr h="370840">
                <a:tc>
                  <a:txBody>
                    <a:bodyPr/>
                    <a:lstStyle/>
                    <a:p>
                      <a:pPr algn="ctr"/>
                      <a:r>
                        <a:rPr lang="en-CA" dirty="0">
                          <a:solidFill>
                            <a:schemeClr val="tx1"/>
                          </a:solidFill>
                        </a:rPr>
                        <a:t>6</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CA" dirty="0">
                          <a:solidFill>
                            <a:schemeClr val="tx1"/>
                          </a:solidFill>
                        </a:rPr>
                        <a:t>?</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CA" dirty="0">
                          <a:solidFill>
                            <a:schemeClr val="tx1"/>
                          </a:solidFill>
                        </a:rPr>
                        <a:t>?</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CA" dirty="0">
                          <a:solidFill>
                            <a:schemeClr val="tx1"/>
                          </a:solidFill>
                        </a:rPr>
                        <a:t>?</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CA" dirty="0">
                          <a:solidFill>
                            <a:schemeClr val="tx1"/>
                          </a:solidFill>
                        </a:rPr>
                        <a:t>?</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CA" dirty="0">
                          <a:solidFill>
                            <a:schemeClr val="tx1"/>
                          </a:solidFill>
                        </a:rPr>
                        <a:t>?</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CA" dirty="0">
                          <a:solidFill>
                            <a:schemeClr val="tx1"/>
                          </a:solidFill>
                        </a:rPr>
                        <a:t>54?</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CA" dirty="0">
                          <a:solidFill>
                            <a:schemeClr val="tx1"/>
                          </a:solidFill>
                        </a:rPr>
                        <a:t>100?</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72461562"/>
                  </a:ext>
                </a:extLst>
              </a:tr>
            </a:tbl>
          </a:graphicData>
        </a:graphic>
      </p:graphicFrame>
    </p:spTree>
    <p:extLst>
      <p:ext uri="{BB962C8B-B14F-4D97-AF65-F5344CB8AC3E}">
        <p14:creationId xmlns:p14="http://schemas.microsoft.com/office/powerpoint/2010/main" val="750100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DC1BD-4A0C-4F2A-98A3-6E4DA46EE310}"/>
              </a:ext>
            </a:extLst>
          </p:cNvPr>
          <p:cNvSpPr>
            <a:spLocks noGrp="1"/>
          </p:cNvSpPr>
          <p:nvPr>
            <p:ph type="title"/>
          </p:nvPr>
        </p:nvSpPr>
        <p:spPr/>
        <p:txBody>
          <a:bodyPr/>
          <a:lstStyle/>
          <a:p>
            <a:r>
              <a:rPr lang="en-CA" dirty="0"/>
              <a:t>Open issues</a:t>
            </a:r>
            <a:endParaRPr lang="en-US" dirty="0"/>
          </a:p>
        </p:txBody>
      </p:sp>
      <p:sp>
        <p:nvSpPr>
          <p:cNvPr id="3" name="Content Placeholder 2">
            <a:extLst>
              <a:ext uri="{FF2B5EF4-FFF2-40B4-BE49-F238E27FC236}">
                <a16:creationId xmlns:a16="http://schemas.microsoft.com/office/drawing/2014/main" id="{145F2B6B-A13E-4DC4-AC50-23139BE193BE}"/>
              </a:ext>
            </a:extLst>
          </p:cNvPr>
          <p:cNvSpPr>
            <a:spLocks noGrp="1"/>
          </p:cNvSpPr>
          <p:nvPr>
            <p:ph idx="1"/>
          </p:nvPr>
        </p:nvSpPr>
        <p:spPr/>
        <p:txBody>
          <a:bodyPr/>
          <a:lstStyle/>
          <a:p>
            <a:pPr marL="457200" indent="-457200">
              <a:buAutoNum type="arabicParenR"/>
            </a:pPr>
            <a:r>
              <a:rPr lang="en-CA" dirty="0"/>
              <a:t>Any chance we can retroactively rename the legacy rate set (802.11a 10MHz aka 802.11p)?</a:t>
            </a:r>
          </a:p>
          <a:p>
            <a:pPr marL="400050" lvl="1" indent="0"/>
            <a:r>
              <a:rPr lang="en-CA" dirty="0"/>
              <a:t>Note </a:t>
            </a:r>
            <a:r>
              <a:rPr lang="en-CA" dirty="0">
                <a:solidFill>
                  <a:schemeClr val="accent2"/>
                </a:solidFill>
                <a:hlinkClick r:id="rId2">
                  <a:extLst>
                    <a:ext uri="{A12FA001-AC4F-418D-AE19-62706E023703}">
                      <ahyp:hlinkClr xmlns:ahyp="http://schemas.microsoft.com/office/drawing/2018/hyperlinkcolor" val="tx"/>
                    </a:ext>
                  </a:extLst>
                </a:hlinkClick>
              </a:rPr>
              <a:t>802 EC objections</a:t>
            </a:r>
            <a:r>
              <a:rPr lang="en-CA" dirty="0">
                <a:hlinkClick r:id="rId2">
                  <a:extLst>
                    <a:ext uri="{A12FA001-AC4F-418D-AE19-62706E023703}">
                      <ahyp:hlinkClr xmlns:ahyp="http://schemas.microsoft.com/office/drawing/2018/hyperlinkcolor" val="tx"/>
                    </a:ext>
                  </a:extLst>
                </a:hlinkClick>
              </a:rPr>
              <a:t> </a:t>
            </a:r>
            <a:r>
              <a:rPr lang="en-CA" dirty="0"/>
              <a:t>to “referencing obsolete amendments”.</a:t>
            </a:r>
          </a:p>
          <a:p>
            <a:pPr marL="400050" lvl="1" indent="0"/>
            <a:r>
              <a:rPr lang="en-CA" dirty="0"/>
              <a:t>However the industry still calls it 802.11n, 802.11ac, etc.</a:t>
            </a:r>
          </a:p>
          <a:p>
            <a:pPr marL="400050" lvl="1" indent="0"/>
            <a:r>
              <a:rPr lang="en-CA" dirty="0"/>
              <a:t>Need to treat this issue carefully either way.</a:t>
            </a:r>
          </a:p>
          <a:p>
            <a:pPr marL="400050" lvl="1" indent="0"/>
            <a:endParaRPr lang="en-CA" dirty="0"/>
          </a:p>
          <a:p>
            <a:r>
              <a:rPr lang="en-CA" dirty="0"/>
              <a:t>2) How do we enable the upper layer application to choose the </a:t>
            </a:r>
            <a:r>
              <a:rPr lang="en-CA" dirty="0" err="1"/>
              <a:t>rateset</a:t>
            </a:r>
            <a:r>
              <a:rPr lang="en-CA" dirty="0"/>
              <a:t> and rate that it needs? (legacy, high throughput, or long range)</a:t>
            </a:r>
          </a:p>
          <a:p>
            <a:pPr lvl="1"/>
            <a:r>
              <a:rPr lang="en-CA" dirty="0"/>
              <a:t>For example choosing 6Mbps legacy PPDU for transmitting BSM, 6Mbps long range PPDU for sending Platooning Discovery messages and high throughput 100Mbps PPDU for sensor sharing.</a:t>
            </a:r>
            <a:endParaRPr lang="en-US" dirty="0"/>
          </a:p>
        </p:txBody>
      </p:sp>
      <p:sp>
        <p:nvSpPr>
          <p:cNvPr id="4" name="Slide Number Placeholder 3">
            <a:extLst>
              <a:ext uri="{FF2B5EF4-FFF2-40B4-BE49-F238E27FC236}">
                <a16:creationId xmlns:a16="http://schemas.microsoft.com/office/drawing/2014/main" id="{4A3A12B2-5C7A-4D91-9409-1ED70645BF4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94007D6D-4DB1-4C9E-80D2-6D08CBC1451F}"/>
              </a:ext>
            </a:extLst>
          </p:cNvPr>
          <p:cNvSpPr>
            <a:spLocks noGrp="1"/>
          </p:cNvSpPr>
          <p:nvPr>
            <p:ph type="ftr" idx="14"/>
          </p:nvPr>
        </p:nvSpPr>
        <p:spPr/>
        <p:txBody>
          <a:bodyPr/>
          <a:lstStyle/>
          <a:p>
            <a:r>
              <a:rPr lang="en-GB" dirty="0"/>
              <a:t>James Lepp, BlackBerry</a:t>
            </a:r>
          </a:p>
        </p:txBody>
      </p:sp>
      <p:sp>
        <p:nvSpPr>
          <p:cNvPr id="6" name="Date Placeholder 5">
            <a:extLst>
              <a:ext uri="{FF2B5EF4-FFF2-40B4-BE49-F238E27FC236}">
                <a16:creationId xmlns:a16="http://schemas.microsoft.com/office/drawing/2014/main" id="{32FC511A-93CB-42C1-AF08-38AE4D5C6299}"/>
              </a:ext>
            </a:extLst>
          </p:cNvPr>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9892496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0A1A7-C1B5-43B9-B21E-F5E9822AB685}"/>
              </a:ext>
            </a:extLst>
          </p:cNvPr>
          <p:cNvSpPr>
            <a:spLocks noGrp="1"/>
          </p:cNvSpPr>
          <p:nvPr>
            <p:ph type="title"/>
          </p:nvPr>
        </p:nvSpPr>
        <p:spPr/>
        <p:txBody>
          <a:bodyPr/>
          <a:lstStyle/>
          <a:p>
            <a:r>
              <a:rPr lang="en-CA" dirty="0"/>
              <a:t>Straw poll 1</a:t>
            </a:r>
            <a:endParaRPr lang="en-US" dirty="0"/>
          </a:p>
        </p:txBody>
      </p:sp>
      <p:sp>
        <p:nvSpPr>
          <p:cNvPr id="3" name="Content Placeholder 2">
            <a:extLst>
              <a:ext uri="{FF2B5EF4-FFF2-40B4-BE49-F238E27FC236}">
                <a16:creationId xmlns:a16="http://schemas.microsoft.com/office/drawing/2014/main" id="{AC938436-FA1F-4327-8605-2C55DC88DEFA}"/>
              </a:ext>
            </a:extLst>
          </p:cNvPr>
          <p:cNvSpPr>
            <a:spLocks noGrp="1"/>
          </p:cNvSpPr>
          <p:nvPr>
            <p:ph idx="1"/>
          </p:nvPr>
        </p:nvSpPr>
        <p:spPr/>
        <p:txBody>
          <a:bodyPr/>
          <a:lstStyle/>
          <a:p>
            <a:pPr>
              <a:buFont typeface="Arial" panose="020B0604020202020204" pitchFamily="34" charset="0"/>
              <a:buChar char="•"/>
            </a:pPr>
            <a:r>
              <a:rPr lang="en-CA" dirty="0"/>
              <a:t>Should 802.11bd consider multiple PPDU formats?</a:t>
            </a:r>
          </a:p>
          <a:p>
            <a:pPr>
              <a:buFont typeface="Arial" panose="020B0604020202020204" pitchFamily="34" charset="0"/>
              <a:buChar char="•"/>
            </a:pPr>
            <a:endParaRPr lang="en-CA" dirty="0"/>
          </a:p>
          <a:p>
            <a:pPr marL="457200" indent="-457200">
              <a:buFont typeface="+mj-lt"/>
              <a:buAutoNum type="arabicPeriod"/>
            </a:pPr>
            <a:r>
              <a:rPr lang="en-CA" dirty="0"/>
              <a:t>Yes</a:t>
            </a:r>
          </a:p>
          <a:p>
            <a:pPr marL="457200" indent="-457200">
              <a:buFont typeface="+mj-lt"/>
              <a:buAutoNum type="arabicPeriod"/>
            </a:pPr>
            <a:r>
              <a:rPr lang="en-CA" dirty="0"/>
              <a:t>No</a:t>
            </a:r>
          </a:p>
          <a:p>
            <a:pPr marL="457200" indent="-457200">
              <a:buFont typeface="+mj-lt"/>
              <a:buAutoNum type="arabicPeriod"/>
            </a:pPr>
            <a:r>
              <a:rPr lang="en-CA" dirty="0"/>
              <a:t>Abstain</a:t>
            </a:r>
          </a:p>
        </p:txBody>
      </p:sp>
      <p:sp>
        <p:nvSpPr>
          <p:cNvPr id="4" name="Slide Number Placeholder 3">
            <a:extLst>
              <a:ext uri="{FF2B5EF4-FFF2-40B4-BE49-F238E27FC236}">
                <a16:creationId xmlns:a16="http://schemas.microsoft.com/office/drawing/2014/main" id="{302E359A-90B4-4FD4-B4A7-857FAE8941B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4F45B79-924A-4AC5-8B8A-E73F0B1D6A4A}"/>
              </a:ext>
            </a:extLst>
          </p:cNvPr>
          <p:cNvSpPr>
            <a:spLocks noGrp="1"/>
          </p:cNvSpPr>
          <p:nvPr>
            <p:ph type="ftr" idx="14"/>
          </p:nvPr>
        </p:nvSpPr>
        <p:spPr/>
        <p:txBody>
          <a:bodyPr/>
          <a:lstStyle/>
          <a:p>
            <a:r>
              <a:rPr lang="en-GB" dirty="0"/>
              <a:t>James Lepp, BlackBerry</a:t>
            </a:r>
          </a:p>
        </p:txBody>
      </p:sp>
      <p:sp>
        <p:nvSpPr>
          <p:cNvPr id="6" name="Date Placeholder 5">
            <a:extLst>
              <a:ext uri="{FF2B5EF4-FFF2-40B4-BE49-F238E27FC236}">
                <a16:creationId xmlns:a16="http://schemas.microsoft.com/office/drawing/2014/main" id="{DC3CF8D2-2CEB-4968-98FE-822AB2CB87C9}"/>
              </a:ext>
            </a:extLst>
          </p:cNvPr>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29401283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0A1A7-C1B5-43B9-B21E-F5E9822AB685}"/>
              </a:ext>
            </a:extLst>
          </p:cNvPr>
          <p:cNvSpPr>
            <a:spLocks noGrp="1"/>
          </p:cNvSpPr>
          <p:nvPr>
            <p:ph type="title"/>
          </p:nvPr>
        </p:nvSpPr>
        <p:spPr/>
        <p:txBody>
          <a:bodyPr/>
          <a:lstStyle/>
          <a:p>
            <a:r>
              <a:rPr lang="en-CA" dirty="0"/>
              <a:t>Straw poll 2</a:t>
            </a:r>
            <a:endParaRPr lang="en-US" dirty="0"/>
          </a:p>
        </p:txBody>
      </p:sp>
      <p:sp>
        <p:nvSpPr>
          <p:cNvPr id="3" name="Content Placeholder 2">
            <a:extLst>
              <a:ext uri="{FF2B5EF4-FFF2-40B4-BE49-F238E27FC236}">
                <a16:creationId xmlns:a16="http://schemas.microsoft.com/office/drawing/2014/main" id="{AC938436-FA1F-4327-8605-2C55DC88DEFA}"/>
              </a:ext>
            </a:extLst>
          </p:cNvPr>
          <p:cNvSpPr>
            <a:spLocks noGrp="1"/>
          </p:cNvSpPr>
          <p:nvPr>
            <p:ph idx="1"/>
          </p:nvPr>
        </p:nvSpPr>
        <p:spPr/>
        <p:txBody>
          <a:bodyPr/>
          <a:lstStyle/>
          <a:p>
            <a:pPr>
              <a:buFont typeface="Arial" panose="020B0604020202020204" pitchFamily="34" charset="0"/>
              <a:buChar char="•"/>
            </a:pPr>
            <a:r>
              <a:rPr lang="en-CA" dirty="0"/>
              <a:t>What kind of rates should the 802.11bd </a:t>
            </a:r>
            <a:r>
              <a:rPr lang="en-CA" i="1" dirty="0"/>
              <a:t>long range PPDU </a:t>
            </a:r>
            <a:r>
              <a:rPr lang="en-CA" dirty="0"/>
              <a:t>target?</a:t>
            </a:r>
          </a:p>
          <a:p>
            <a:pPr>
              <a:buFont typeface="Arial" panose="020B0604020202020204" pitchFamily="34" charset="0"/>
              <a:buChar char="•"/>
            </a:pPr>
            <a:endParaRPr lang="en-CA" dirty="0"/>
          </a:p>
          <a:p>
            <a:pPr marL="457200" indent="-457200">
              <a:buFont typeface="+mj-lt"/>
              <a:buAutoNum type="arabicPeriod"/>
            </a:pPr>
            <a:r>
              <a:rPr lang="en-CA" dirty="0"/>
              <a:t>Same rates as 802.11p</a:t>
            </a:r>
          </a:p>
          <a:p>
            <a:pPr marL="457200" indent="-457200">
              <a:buFont typeface="+mj-lt"/>
              <a:buAutoNum type="arabicPeriod"/>
            </a:pPr>
            <a:r>
              <a:rPr lang="en-CA" dirty="0"/>
              <a:t>Mostly the same plus some lower rates</a:t>
            </a:r>
          </a:p>
          <a:p>
            <a:pPr marL="457200" indent="-457200">
              <a:buFont typeface="+mj-lt"/>
              <a:buAutoNum type="arabicPeriod"/>
            </a:pPr>
            <a:r>
              <a:rPr lang="en-CA" dirty="0"/>
              <a:t>Mostly the same plus some higher rates</a:t>
            </a:r>
          </a:p>
          <a:p>
            <a:pPr marL="457200" indent="-457200">
              <a:buFont typeface="+mj-lt"/>
              <a:buAutoNum type="arabicPeriod"/>
            </a:pPr>
            <a:r>
              <a:rPr lang="en-CA" dirty="0"/>
              <a:t>Abstain</a:t>
            </a:r>
          </a:p>
        </p:txBody>
      </p:sp>
      <p:sp>
        <p:nvSpPr>
          <p:cNvPr id="4" name="Slide Number Placeholder 3">
            <a:extLst>
              <a:ext uri="{FF2B5EF4-FFF2-40B4-BE49-F238E27FC236}">
                <a16:creationId xmlns:a16="http://schemas.microsoft.com/office/drawing/2014/main" id="{302E359A-90B4-4FD4-B4A7-857FAE8941B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74F45B79-924A-4AC5-8B8A-E73F0B1D6A4A}"/>
              </a:ext>
            </a:extLst>
          </p:cNvPr>
          <p:cNvSpPr>
            <a:spLocks noGrp="1"/>
          </p:cNvSpPr>
          <p:nvPr>
            <p:ph type="ftr" idx="14"/>
          </p:nvPr>
        </p:nvSpPr>
        <p:spPr/>
        <p:txBody>
          <a:bodyPr/>
          <a:lstStyle/>
          <a:p>
            <a:r>
              <a:rPr lang="en-GB" dirty="0"/>
              <a:t>James Lepp, BlackBerry</a:t>
            </a:r>
          </a:p>
        </p:txBody>
      </p:sp>
      <p:sp>
        <p:nvSpPr>
          <p:cNvPr id="6" name="Date Placeholder 5">
            <a:extLst>
              <a:ext uri="{FF2B5EF4-FFF2-40B4-BE49-F238E27FC236}">
                <a16:creationId xmlns:a16="http://schemas.microsoft.com/office/drawing/2014/main" id="{DC3CF8D2-2CEB-4968-98FE-822AB2CB87C9}"/>
              </a:ext>
            </a:extLst>
          </p:cNvPr>
          <p:cNvSpPr>
            <a:spLocks noGrp="1"/>
          </p:cNvSpPr>
          <p:nvPr>
            <p:ph type="dt" idx="15"/>
          </p:nvPr>
        </p:nvSpPr>
        <p:spPr/>
        <p:txBody>
          <a:bodyPr/>
          <a:lstStyle/>
          <a:p>
            <a:r>
              <a:rPr lang="en-US" dirty="0"/>
              <a:t>May 2019</a:t>
            </a:r>
            <a:endParaRPr lang="en-GB" dirty="0"/>
          </a:p>
        </p:txBody>
      </p:sp>
      <p:graphicFrame>
        <p:nvGraphicFramePr>
          <p:cNvPr id="7" name="Table 6">
            <a:extLst>
              <a:ext uri="{FF2B5EF4-FFF2-40B4-BE49-F238E27FC236}">
                <a16:creationId xmlns:a16="http://schemas.microsoft.com/office/drawing/2014/main" id="{95650AC0-198E-4CDD-AC8A-F2D6758C8901}"/>
              </a:ext>
            </a:extLst>
          </p:cNvPr>
          <p:cNvGraphicFramePr>
            <a:graphicFrameLocks noGrp="1"/>
          </p:cNvGraphicFramePr>
          <p:nvPr>
            <p:extLst>
              <p:ext uri="{D42A27DB-BD31-4B8C-83A1-F6EECF244321}">
                <p14:modId xmlns:p14="http://schemas.microsoft.com/office/powerpoint/2010/main" val="3463459294"/>
              </p:ext>
            </p:extLst>
          </p:nvPr>
        </p:nvGraphicFramePr>
        <p:xfrm>
          <a:off x="4534349" y="2895600"/>
          <a:ext cx="4724400" cy="365760"/>
        </p:xfrm>
        <a:graphic>
          <a:graphicData uri="http://schemas.openxmlformats.org/drawingml/2006/table">
            <a:tbl>
              <a:tblPr firstRow="1" bandRow="1">
                <a:tableStyleId>{5C22544A-7EE6-4342-B048-85BDC9FD1C3A}</a:tableStyleId>
              </a:tblPr>
              <a:tblGrid>
                <a:gridCol w="590550">
                  <a:extLst>
                    <a:ext uri="{9D8B030D-6E8A-4147-A177-3AD203B41FA5}">
                      <a16:colId xmlns:a16="http://schemas.microsoft.com/office/drawing/2014/main" val="3872695896"/>
                    </a:ext>
                  </a:extLst>
                </a:gridCol>
                <a:gridCol w="590550">
                  <a:extLst>
                    <a:ext uri="{9D8B030D-6E8A-4147-A177-3AD203B41FA5}">
                      <a16:colId xmlns:a16="http://schemas.microsoft.com/office/drawing/2014/main" val="960988132"/>
                    </a:ext>
                  </a:extLst>
                </a:gridCol>
                <a:gridCol w="590550">
                  <a:extLst>
                    <a:ext uri="{9D8B030D-6E8A-4147-A177-3AD203B41FA5}">
                      <a16:colId xmlns:a16="http://schemas.microsoft.com/office/drawing/2014/main" val="3180527805"/>
                    </a:ext>
                  </a:extLst>
                </a:gridCol>
                <a:gridCol w="590550">
                  <a:extLst>
                    <a:ext uri="{9D8B030D-6E8A-4147-A177-3AD203B41FA5}">
                      <a16:colId xmlns:a16="http://schemas.microsoft.com/office/drawing/2014/main" val="2137741214"/>
                    </a:ext>
                  </a:extLst>
                </a:gridCol>
                <a:gridCol w="590550">
                  <a:extLst>
                    <a:ext uri="{9D8B030D-6E8A-4147-A177-3AD203B41FA5}">
                      <a16:colId xmlns:a16="http://schemas.microsoft.com/office/drawing/2014/main" val="1424174724"/>
                    </a:ext>
                  </a:extLst>
                </a:gridCol>
                <a:gridCol w="590550">
                  <a:extLst>
                    <a:ext uri="{9D8B030D-6E8A-4147-A177-3AD203B41FA5}">
                      <a16:colId xmlns:a16="http://schemas.microsoft.com/office/drawing/2014/main" val="4157186158"/>
                    </a:ext>
                  </a:extLst>
                </a:gridCol>
                <a:gridCol w="590550">
                  <a:extLst>
                    <a:ext uri="{9D8B030D-6E8A-4147-A177-3AD203B41FA5}">
                      <a16:colId xmlns:a16="http://schemas.microsoft.com/office/drawing/2014/main" val="2791483391"/>
                    </a:ext>
                  </a:extLst>
                </a:gridCol>
                <a:gridCol w="590550">
                  <a:extLst>
                    <a:ext uri="{9D8B030D-6E8A-4147-A177-3AD203B41FA5}">
                      <a16:colId xmlns:a16="http://schemas.microsoft.com/office/drawing/2014/main" val="2988294349"/>
                    </a:ext>
                  </a:extLst>
                </a:gridCol>
              </a:tblGrid>
              <a:tr h="218440">
                <a:tc>
                  <a:txBody>
                    <a:bodyPr/>
                    <a:lstStyle/>
                    <a:p>
                      <a:pPr algn="ctr"/>
                      <a:r>
                        <a:rPr lang="en-CA" dirty="0">
                          <a:solidFill>
                            <a:schemeClr val="tx1"/>
                          </a:solidFill>
                        </a:rPr>
                        <a:t>3</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CA" dirty="0">
                          <a:solidFill>
                            <a:schemeClr val="tx1"/>
                          </a:solidFill>
                        </a:rPr>
                        <a:t>4.5</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CA" dirty="0">
                          <a:solidFill>
                            <a:schemeClr val="tx1"/>
                          </a:solidFill>
                        </a:rPr>
                        <a:t>6</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CA" dirty="0">
                          <a:solidFill>
                            <a:schemeClr val="tx1"/>
                          </a:solidFill>
                        </a:rPr>
                        <a:t>9</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CA" dirty="0">
                          <a:solidFill>
                            <a:schemeClr val="tx1"/>
                          </a:solidFill>
                        </a:rPr>
                        <a:t>12</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CA" dirty="0">
                          <a:solidFill>
                            <a:schemeClr val="tx1"/>
                          </a:solidFill>
                        </a:rPr>
                        <a:t>18</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CA" dirty="0">
                          <a:solidFill>
                            <a:schemeClr val="tx1"/>
                          </a:solidFill>
                        </a:rPr>
                        <a:t>24</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CA" dirty="0">
                          <a:solidFill>
                            <a:schemeClr val="tx1"/>
                          </a:solidFill>
                        </a:rPr>
                        <a:t>27</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72461562"/>
                  </a:ext>
                </a:extLst>
              </a:tr>
            </a:tbl>
          </a:graphicData>
        </a:graphic>
      </p:graphicFrame>
    </p:spTree>
    <p:extLst>
      <p:ext uri="{BB962C8B-B14F-4D97-AF65-F5344CB8AC3E}">
        <p14:creationId xmlns:p14="http://schemas.microsoft.com/office/powerpoint/2010/main" val="9587734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0A1A7-C1B5-43B9-B21E-F5E9822AB685}"/>
              </a:ext>
            </a:extLst>
          </p:cNvPr>
          <p:cNvSpPr>
            <a:spLocks noGrp="1"/>
          </p:cNvSpPr>
          <p:nvPr>
            <p:ph type="title"/>
          </p:nvPr>
        </p:nvSpPr>
        <p:spPr/>
        <p:txBody>
          <a:bodyPr/>
          <a:lstStyle/>
          <a:p>
            <a:r>
              <a:rPr lang="en-CA" dirty="0"/>
              <a:t>Straw poll 3</a:t>
            </a:r>
            <a:endParaRPr lang="en-US" dirty="0"/>
          </a:p>
        </p:txBody>
      </p:sp>
      <p:sp>
        <p:nvSpPr>
          <p:cNvPr id="3" name="Content Placeholder 2">
            <a:extLst>
              <a:ext uri="{FF2B5EF4-FFF2-40B4-BE49-F238E27FC236}">
                <a16:creationId xmlns:a16="http://schemas.microsoft.com/office/drawing/2014/main" id="{AC938436-FA1F-4327-8605-2C55DC88DEFA}"/>
              </a:ext>
            </a:extLst>
          </p:cNvPr>
          <p:cNvSpPr>
            <a:spLocks noGrp="1"/>
          </p:cNvSpPr>
          <p:nvPr>
            <p:ph idx="1"/>
          </p:nvPr>
        </p:nvSpPr>
        <p:spPr/>
        <p:txBody>
          <a:bodyPr/>
          <a:lstStyle/>
          <a:p>
            <a:pPr>
              <a:buFont typeface="Arial" panose="020B0604020202020204" pitchFamily="34" charset="0"/>
              <a:buChar char="•"/>
            </a:pPr>
            <a:r>
              <a:rPr lang="en-CA" dirty="0"/>
              <a:t>Should the 802.11bd MAC provide multiple rate buckets to the upper layer based on the features such as “legacy compatibility”, “high throughput” and “long range”?</a:t>
            </a:r>
          </a:p>
          <a:p>
            <a:pPr>
              <a:buFont typeface="Arial" panose="020B0604020202020204" pitchFamily="34" charset="0"/>
              <a:buChar char="•"/>
            </a:pPr>
            <a:endParaRPr lang="en-CA" dirty="0"/>
          </a:p>
          <a:p>
            <a:pPr marL="457200" indent="-457200">
              <a:buFont typeface="+mj-lt"/>
              <a:buAutoNum type="arabicPeriod"/>
            </a:pPr>
            <a:r>
              <a:rPr lang="en-CA" dirty="0"/>
              <a:t>Yes</a:t>
            </a:r>
          </a:p>
          <a:p>
            <a:pPr marL="457200" indent="-457200">
              <a:buFont typeface="+mj-lt"/>
              <a:buAutoNum type="arabicPeriod"/>
            </a:pPr>
            <a:r>
              <a:rPr lang="en-CA" dirty="0"/>
              <a:t>No</a:t>
            </a:r>
          </a:p>
          <a:p>
            <a:pPr marL="457200" indent="-457200">
              <a:buFont typeface="+mj-lt"/>
              <a:buAutoNum type="arabicPeriod"/>
            </a:pPr>
            <a:r>
              <a:rPr lang="en-CA" dirty="0"/>
              <a:t>Abstain</a:t>
            </a:r>
          </a:p>
        </p:txBody>
      </p:sp>
      <p:sp>
        <p:nvSpPr>
          <p:cNvPr id="4" name="Slide Number Placeholder 3">
            <a:extLst>
              <a:ext uri="{FF2B5EF4-FFF2-40B4-BE49-F238E27FC236}">
                <a16:creationId xmlns:a16="http://schemas.microsoft.com/office/drawing/2014/main" id="{302E359A-90B4-4FD4-B4A7-857FAE8941BD}"/>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74F45B79-924A-4AC5-8B8A-E73F0B1D6A4A}"/>
              </a:ext>
            </a:extLst>
          </p:cNvPr>
          <p:cNvSpPr>
            <a:spLocks noGrp="1"/>
          </p:cNvSpPr>
          <p:nvPr>
            <p:ph type="ftr" idx="14"/>
          </p:nvPr>
        </p:nvSpPr>
        <p:spPr/>
        <p:txBody>
          <a:bodyPr/>
          <a:lstStyle/>
          <a:p>
            <a:r>
              <a:rPr lang="en-GB" dirty="0"/>
              <a:t>James Lepp, BlackBerry</a:t>
            </a:r>
          </a:p>
        </p:txBody>
      </p:sp>
      <p:sp>
        <p:nvSpPr>
          <p:cNvPr id="6" name="Date Placeholder 5">
            <a:extLst>
              <a:ext uri="{FF2B5EF4-FFF2-40B4-BE49-F238E27FC236}">
                <a16:creationId xmlns:a16="http://schemas.microsoft.com/office/drawing/2014/main" id="{DC3CF8D2-2CEB-4968-98FE-822AB2CB87C9}"/>
              </a:ext>
            </a:extLst>
          </p:cNvPr>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74372905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2279</TotalTime>
  <Words>501</Words>
  <Application>Microsoft Office PowerPoint</Application>
  <PresentationFormat>Widescreen</PresentationFormat>
  <Paragraphs>132</Paragraphs>
  <Slides>10</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6" baseType="lpstr">
      <vt:lpstr>Arial Unicode MS</vt:lpstr>
      <vt:lpstr>MS Gothic</vt:lpstr>
      <vt:lpstr>Arial</vt:lpstr>
      <vt:lpstr>Times New Roman</vt:lpstr>
      <vt:lpstr>Office Theme</vt:lpstr>
      <vt:lpstr>Document</vt:lpstr>
      <vt:lpstr>Rate Buckets in P802.11bd</vt:lpstr>
      <vt:lpstr>Abstract</vt:lpstr>
      <vt:lpstr>PAR [1]</vt:lpstr>
      <vt:lpstr>Discussion</vt:lpstr>
      <vt:lpstr>Target Ratesets</vt:lpstr>
      <vt:lpstr>Open issues</vt:lpstr>
      <vt:lpstr>Straw poll 1</vt:lpstr>
      <vt:lpstr>Straw poll 2</vt:lpstr>
      <vt:lpstr>Straw poll 3</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Decoding the NGV PAR</dc:title>
  <dc:creator>James Lepp</dc:creator>
  <cp:lastModifiedBy>James Lepp</cp:lastModifiedBy>
  <cp:revision>73</cp:revision>
  <cp:lastPrinted>1601-01-01T00:00:00Z</cp:lastPrinted>
  <dcterms:created xsi:type="dcterms:W3CDTF">2018-11-06T13:50:40Z</dcterms:created>
  <dcterms:modified xsi:type="dcterms:W3CDTF">2019-05-10T19:59:38Z</dcterms:modified>
</cp:coreProperties>
</file>