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940" autoAdjust="0"/>
  </p:normalViewPr>
  <p:slideViewPr>
    <p:cSldViewPr>
      <p:cViewPr varScale="1">
        <p:scale>
          <a:sx n="120" d="100"/>
          <a:sy n="120" d="100"/>
        </p:scale>
        <p:origin x="120" y="36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2" d="100"/>
          <a:sy n="102" d="100"/>
        </p:scale>
        <p:origin x="350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816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014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7206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2587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9471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4660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38819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7804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5195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0521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067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US" altLang="zh-CN" dirty="0" err="1"/>
              <a:t>Alessio</a:t>
            </a:r>
            <a:r>
              <a:rPr lang="en-US" altLang="zh-CN" dirty="0"/>
              <a:t> </a:t>
            </a:r>
            <a:r>
              <a:rPr lang="en-US" altLang="zh-CN" dirty="0" err="1"/>
              <a:t>Filippi</a:t>
            </a:r>
            <a:r>
              <a:rPr lang="en-GB" altLang="zh-CN" dirty="0"/>
              <a:t>,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Alessio</a:t>
            </a:r>
            <a:r>
              <a:rPr lang="en-US" altLang="zh-CN" dirty="0"/>
              <a:t> </a:t>
            </a:r>
            <a:r>
              <a:rPr lang="en-US" altLang="zh-CN" dirty="0" err="1"/>
              <a:t>Filippi</a:t>
            </a:r>
            <a:r>
              <a:rPr lang="en-GB" altLang="zh-CN" dirty="0"/>
              <a:t>, NXP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err="1"/>
              <a:t>Alessio</a:t>
            </a:r>
            <a:r>
              <a:rPr lang="en-US" altLang="zh-CN" dirty="0"/>
              <a:t> </a:t>
            </a:r>
            <a:r>
              <a:rPr lang="en-US" altLang="zh-CN" dirty="0" err="1"/>
              <a:t>Filippi</a:t>
            </a:r>
            <a:r>
              <a:rPr lang="en-GB" dirty="0"/>
              <a:t>,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802.11-19/0371r0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Fading Channel Models for 5.9 GHz NGV simulations</a:t>
            </a:r>
            <a:endParaRPr lang="en-GB" dirty="0"/>
          </a:p>
        </p:txBody>
      </p:sp>
      <p:sp>
        <p:nvSpPr>
          <p:cNvPr id="3074" name="Rectangle 2"/>
          <p:cNvSpPr>
            <a:spLocks noGrp="1" noChangeArrowheads="1"/>
          </p:cNvSpPr>
          <p:nvPr>
            <p:ph type="subTitle" idx="1"/>
          </p:nvPr>
        </p:nvSpPr>
        <p:spPr>
          <a:xfrm>
            <a:off x="1828800" y="172861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2019-03-08</a:t>
            </a:r>
          </a:p>
        </p:txBody>
      </p:sp>
      <p:sp>
        <p:nvSpPr>
          <p:cNvPr id="6" name="Date Placeholder 3"/>
          <p:cNvSpPr>
            <a:spLocks noGrp="1"/>
          </p:cNvSpPr>
          <p:nvPr>
            <p:ph type="dt" idx="10"/>
          </p:nvPr>
        </p:nvSpPr>
        <p:spPr/>
        <p:txBody>
          <a:bodyPr/>
          <a:lstStyle/>
          <a:p>
            <a:r>
              <a:rPr lang="en-US" dirty="0"/>
              <a:t>March 2019</a:t>
            </a:r>
            <a:endParaRPr lang="en-GB" dirty="0"/>
          </a:p>
        </p:txBody>
      </p:sp>
      <p:sp>
        <p:nvSpPr>
          <p:cNvPr id="7" name="Footer Placeholder 4"/>
          <p:cNvSpPr>
            <a:spLocks noGrp="1"/>
          </p:cNvSpPr>
          <p:nvPr>
            <p:ph type="ftr" idx="11"/>
          </p:nvPr>
        </p:nvSpPr>
        <p:spPr/>
        <p:txBody>
          <a:bodyPr/>
          <a:lstStyle/>
          <a:p>
            <a:r>
              <a:rPr lang="en-GB" dirty="0" err="1"/>
              <a:t>Cohda</a:t>
            </a:r>
            <a:r>
              <a:rPr lang="en-GB" dirty="0"/>
              <a:t> Wireless,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F203BEED-24D8-4A16-9502-0003093834A5}"/>
              </a:ext>
            </a:extLst>
          </p:cNvPr>
          <p:cNvGraphicFramePr>
            <a:graphicFrameLocks noChangeAspect="1"/>
          </p:cNvGraphicFramePr>
          <p:nvPr>
            <p:extLst>
              <p:ext uri="{D42A27DB-BD31-4B8C-83A1-F6EECF244321}">
                <p14:modId xmlns:p14="http://schemas.microsoft.com/office/powerpoint/2010/main" val="3036550800"/>
              </p:ext>
            </p:extLst>
          </p:nvPr>
        </p:nvGraphicFramePr>
        <p:xfrm>
          <a:off x="990600" y="2425700"/>
          <a:ext cx="10160000" cy="3175000"/>
        </p:xfrm>
        <a:graphic>
          <a:graphicData uri="http://schemas.openxmlformats.org/presentationml/2006/ole">
            <mc:AlternateContent xmlns:mc="http://schemas.openxmlformats.org/markup-compatibility/2006">
              <mc:Choice xmlns:v="urn:schemas-microsoft-com:vml" Requires="v">
                <p:oleObj spid="_x0000_s3091" name="Document" r:id="rId4" imgW="10439485" imgH="3271684" progId="Word.Document.8">
                  <p:embed/>
                </p:oleObj>
              </mc:Choice>
              <mc:Fallback>
                <p:oleObj name="Document" r:id="rId4" imgW="10439485" imgH="3271684" progId="Word.Document.8">
                  <p:embed/>
                  <p:pic>
                    <p:nvPicPr>
                      <p:cNvPr id="3075" name="Object 3"/>
                      <p:cNvPicPr>
                        <a:picLocks noChangeAspect="1" noChangeArrowheads="1"/>
                      </p:cNvPicPr>
                      <p:nvPr/>
                    </p:nvPicPr>
                    <p:blipFill>
                      <a:blip r:embed="rId5"/>
                      <a:srcRect/>
                      <a:stretch>
                        <a:fillRect/>
                      </a:stretch>
                    </p:blipFill>
                    <p:spPr bwMode="auto">
                      <a:xfrm>
                        <a:off x="990600" y="2425700"/>
                        <a:ext cx="10160000" cy="317500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altLang="en-US" dirty="0"/>
              <a:t>Doppler Spectra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7" name="Content Placeholder 2">
            <a:extLst>
              <a:ext uri="{FF2B5EF4-FFF2-40B4-BE49-F238E27FC236}">
                <a16:creationId xmlns:a16="http://schemas.microsoft.com/office/drawing/2014/main" id="{866F1862-06C6-49E9-B91F-A8C8C217E9F3}"/>
              </a:ext>
            </a:extLst>
          </p:cNvPr>
          <p:cNvSpPr txBox="1">
            <a:spLocks noChangeArrowheads="1"/>
          </p:cNvSpPr>
          <p:nvPr/>
        </p:nvSpPr>
        <p:spPr bwMode="auto">
          <a:xfrm>
            <a:off x="457200" y="1676400"/>
            <a:ext cx="11430000" cy="422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AU" altLang="en-US" sz="2000" b="0" i="0" u="none" strike="noStrike" kern="0" cap="none" spc="0" normalizeH="0" baseline="0" noProof="0" dirty="0">
                <a:ln>
                  <a:noFill/>
                </a:ln>
                <a:solidFill>
                  <a:srgbClr val="000000"/>
                </a:solidFill>
                <a:effectLst/>
                <a:uLnTx/>
                <a:uFillTx/>
                <a:latin typeface="Times New Roman"/>
                <a:ea typeface="+mn-ea"/>
                <a:cs typeface="+mn-cs"/>
              </a:rPr>
              <a:t>The Delay and Mean Power of the taps is a strong function of the environment whereas the Doppler frequencies can scale with speed stipulated as part of the scenario.</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AU" altLang="en-US" sz="2000" b="0" i="0" u="none" strike="noStrike" kern="0" cap="none" spc="0" normalizeH="0" baseline="0" noProof="0" dirty="0">
                <a:ln>
                  <a:noFill/>
                </a:ln>
                <a:solidFill>
                  <a:srgbClr val="000000"/>
                </a:solidFill>
                <a:effectLst/>
                <a:uLnTx/>
                <a:uFillTx/>
                <a:latin typeface="Times New Roman"/>
                <a:ea typeface="+mn-ea"/>
                <a:cs typeface="+mn-cs"/>
              </a:rPr>
              <a:t>We want asymmetric spectra, and thus the Doppler spectra is specified as half-bath tub.  Other options are a uniform offset Classic Bathtub.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AU" altLang="en-US" sz="2000" b="0" i="0" u="none" strike="noStrike" kern="0" cap="none" spc="0" normalizeH="0" baseline="0" noProof="0" dirty="0">
                <a:ln>
                  <a:noFill/>
                </a:ln>
                <a:solidFill>
                  <a:srgbClr val="000000"/>
                </a:solidFill>
                <a:effectLst/>
                <a:uLnTx/>
                <a:uFillTx/>
                <a:latin typeface="Times New Roman"/>
                <a:ea typeface="+mn-ea"/>
                <a:cs typeface="+mn-cs"/>
              </a:rPr>
              <a:t>The key attributes of these Doppler spectra are that they induce a significant bias to the instantaneous Doppler consistent with the constant macro dynamics of the scenario.</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AU" altLang="en-US" sz="2000" b="0" i="0" u="none" strike="noStrike" kern="0" cap="none" spc="0" normalizeH="0" baseline="0" noProof="0" dirty="0">
                <a:ln>
                  <a:noFill/>
                </a:ln>
                <a:solidFill>
                  <a:srgbClr val="000000"/>
                </a:solidFill>
                <a:effectLst/>
                <a:uLnTx/>
                <a:uFillTx/>
                <a:latin typeface="Times New Roman"/>
                <a:ea typeface="+mn-ea"/>
                <a:cs typeface="+mn-cs"/>
              </a:rPr>
              <a:t>For example two cars approaching a blind intersection will tend to compress frequency on the direct path but may stretch frequency on a reflected path of a following truck.</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AU" altLang="en-US" sz="2000" b="0" i="0" u="none" strike="noStrike" kern="0" cap="none" spc="0" normalizeH="0" baseline="0" noProof="0" dirty="0">
              <a:ln>
                <a:noFill/>
              </a:ln>
              <a:solidFill>
                <a:srgbClr val="000000"/>
              </a:solidFill>
              <a:effectLst/>
              <a:uLnTx/>
              <a:uFillTx/>
              <a:latin typeface="Times New Roman"/>
              <a:ea typeface="+mn-ea"/>
              <a:cs typeface="+mn-cs"/>
            </a:endParaRPr>
          </a:p>
        </p:txBody>
      </p:sp>
      <p:grpSp>
        <p:nvGrpSpPr>
          <p:cNvPr id="8" name="Group 7">
            <a:extLst>
              <a:ext uri="{FF2B5EF4-FFF2-40B4-BE49-F238E27FC236}">
                <a16:creationId xmlns:a16="http://schemas.microsoft.com/office/drawing/2014/main" id="{5D244C79-43C1-4AE1-A1EB-4FC239E04466}"/>
              </a:ext>
            </a:extLst>
          </p:cNvPr>
          <p:cNvGrpSpPr/>
          <p:nvPr/>
        </p:nvGrpSpPr>
        <p:grpSpPr>
          <a:xfrm>
            <a:off x="3027363" y="4525962"/>
            <a:ext cx="6937375" cy="1809750"/>
            <a:chOff x="3027363" y="4525962"/>
            <a:chExt cx="6937375" cy="1809750"/>
          </a:xfrm>
        </p:grpSpPr>
        <p:sp>
          <p:nvSpPr>
            <p:cNvPr id="9" name="Freeform 4">
              <a:extLst>
                <a:ext uri="{FF2B5EF4-FFF2-40B4-BE49-F238E27FC236}">
                  <a16:creationId xmlns:a16="http://schemas.microsoft.com/office/drawing/2014/main" id="{BA796BB0-9098-461D-94E8-81F1CDDBED2C}"/>
                </a:ext>
              </a:extLst>
            </p:cNvPr>
            <p:cNvSpPr>
              <a:spLocks/>
            </p:cNvSpPr>
            <p:nvPr/>
          </p:nvSpPr>
          <p:spPr bwMode="auto">
            <a:xfrm>
              <a:off x="4572000" y="5029200"/>
              <a:ext cx="1790700" cy="993775"/>
            </a:xfrm>
            <a:custGeom>
              <a:avLst/>
              <a:gdLst>
                <a:gd name="T0" fmla="*/ 0 w 1790700"/>
                <a:gd name="T1" fmla="*/ 999726 h 993116"/>
                <a:gd name="T2" fmla="*/ 9525 w 1790700"/>
                <a:gd name="T3" fmla="*/ 12121 h 993116"/>
                <a:gd name="T4" fmla="*/ 352425 w 1790700"/>
                <a:gd name="T5" fmla="*/ 481953 h 993116"/>
                <a:gd name="T6" fmla="*/ 1466850 w 1790700"/>
                <a:gd name="T7" fmla="*/ 491541 h 993116"/>
                <a:gd name="T8" fmla="*/ 1790700 w 1790700"/>
                <a:gd name="T9" fmla="*/ 21706 h 993116"/>
                <a:gd name="T10" fmla="*/ 1790700 w 1790700"/>
                <a:gd name="T11" fmla="*/ 999726 h 993116"/>
                <a:gd name="T12" fmla="*/ 0 w 1790700"/>
                <a:gd name="T13" fmla="*/ 999726 h 993116"/>
                <a:gd name="T14" fmla="*/ 0 60000 65536"/>
                <a:gd name="T15" fmla="*/ 0 60000 65536"/>
                <a:gd name="T16" fmla="*/ 0 60000 65536"/>
                <a:gd name="T17" fmla="*/ 0 60000 65536"/>
                <a:gd name="T18" fmla="*/ 0 60000 65536"/>
                <a:gd name="T19" fmla="*/ 0 60000 65536"/>
                <a:gd name="T20" fmla="*/ 0 60000 65536"/>
                <a:gd name="T21" fmla="*/ 0 w 1790700"/>
                <a:gd name="T22" fmla="*/ 0 h 993116"/>
                <a:gd name="T23" fmla="*/ 1790700 w 1790700"/>
                <a:gd name="T24" fmla="*/ 993116 h 993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0700" h="993116">
                  <a:moveTo>
                    <a:pt x="0" y="993116"/>
                  </a:moveTo>
                  <a:lnTo>
                    <a:pt x="9525" y="12041"/>
                  </a:lnTo>
                  <a:cubicBezTo>
                    <a:pt x="50800" y="-81621"/>
                    <a:pt x="109538" y="399391"/>
                    <a:pt x="352425" y="478766"/>
                  </a:cubicBezTo>
                  <a:cubicBezTo>
                    <a:pt x="595313" y="558141"/>
                    <a:pt x="1227138" y="564491"/>
                    <a:pt x="1466850" y="488291"/>
                  </a:cubicBezTo>
                  <a:cubicBezTo>
                    <a:pt x="1706562" y="412091"/>
                    <a:pt x="1762125" y="-72097"/>
                    <a:pt x="1790700" y="21566"/>
                  </a:cubicBezTo>
                  <a:lnTo>
                    <a:pt x="1790700" y="993116"/>
                  </a:lnTo>
                  <a:lnTo>
                    <a:pt x="0" y="993116"/>
                  </a:lnTo>
                  <a:close/>
                </a:path>
              </a:pathLst>
            </a:custGeom>
            <a:solidFill>
              <a:srgbClr val="92D05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defTabSz="914400">
                <a:buClrTx/>
                <a:buSzTx/>
                <a:buFontTx/>
                <a:buNone/>
              </a:pPr>
              <a:endParaRPr lang="en-US" sz="1200">
                <a:solidFill>
                  <a:srgbClr val="000000"/>
                </a:solidFill>
                <a:latin typeface="Times New Roman" panose="02020603050405020304" pitchFamily="18" charset="0"/>
                <a:ea typeface="+mn-ea"/>
                <a:cs typeface="Arial" panose="020B0604020202020204" pitchFamily="34" charset="0"/>
              </a:endParaRPr>
            </a:p>
          </p:txBody>
        </p:sp>
        <p:cxnSp>
          <p:nvCxnSpPr>
            <p:cNvPr id="10" name="Straight Arrow Connector 6">
              <a:extLst>
                <a:ext uri="{FF2B5EF4-FFF2-40B4-BE49-F238E27FC236}">
                  <a16:creationId xmlns:a16="http://schemas.microsoft.com/office/drawing/2014/main" id="{8C3F77D6-11C2-41AF-9D1F-2A222B954566}"/>
                </a:ext>
              </a:extLst>
            </p:cNvPr>
            <p:cNvCxnSpPr>
              <a:cxnSpLocks noChangeShapeType="1"/>
              <a:stCxn id="9" idx="0"/>
            </p:cNvCxnSpPr>
            <p:nvPr/>
          </p:nvCxnSpPr>
          <p:spPr bwMode="auto">
            <a:xfrm flipV="1">
              <a:off x="4572000" y="4525962"/>
              <a:ext cx="0" cy="1497013"/>
            </a:xfrm>
            <a:prstGeom prst="straightConnector1">
              <a:avLst/>
            </a:prstGeom>
            <a:noFill/>
            <a:ln w="254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 name="Straight Arrow Connector 8">
              <a:extLst>
                <a:ext uri="{FF2B5EF4-FFF2-40B4-BE49-F238E27FC236}">
                  <a16:creationId xmlns:a16="http://schemas.microsoft.com/office/drawing/2014/main" id="{32983163-22EA-4D81-BC50-C26495DD4C49}"/>
                </a:ext>
              </a:extLst>
            </p:cNvPr>
            <p:cNvCxnSpPr>
              <a:cxnSpLocks noChangeShapeType="1"/>
            </p:cNvCxnSpPr>
            <p:nvPr/>
          </p:nvCxnSpPr>
          <p:spPr bwMode="auto">
            <a:xfrm flipV="1">
              <a:off x="5467350" y="4994275"/>
              <a:ext cx="0" cy="993775"/>
            </a:xfrm>
            <a:prstGeom prst="straightConnector1">
              <a:avLst/>
            </a:prstGeom>
            <a:noFill/>
            <a:ln w="25400"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12" name="TextBox 10">
              <a:extLst>
                <a:ext uri="{FF2B5EF4-FFF2-40B4-BE49-F238E27FC236}">
                  <a16:creationId xmlns:a16="http://schemas.microsoft.com/office/drawing/2014/main" id="{10DEA3F7-9D3F-4BB3-887C-D4269C1F9A7C}"/>
                </a:ext>
              </a:extLst>
            </p:cNvPr>
            <p:cNvSpPr txBox="1">
              <a:spLocks noChangeArrowheads="1"/>
            </p:cNvSpPr>
            <p:nvPr/>
          </p:nvSpPr>
          <p:spPr bwMode="auto">
            <a:xfrm>
              <a:off x="6149975" y="5995987"/>
              <a:ext cx="3556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fd</a:t>
              </a:r>
            </a:p>
          </p:txBody>
        </p:sp>
        <p:sp>
          <p:nvSpPr>
            <p:cNvPr id="13" name="TextBox 11">
              <a:extLst>
                <a:ext uri="{FF2B5EF4-FFF2-40B4-BE49-F238E27FC236}">
                  <a16:creationId xmlns:a16="http://schemas.microsoft.com/office/drawing/2014/main" id="{BCC79D92-3151-4462-93EB-E317AE112DA5}"/>
                </a:ext>
              </a:extLst>
            </p:cNvPr>
            <p:cNvSpPr txBox="1">
              <a:spLocks noChangeArrowheads="1"/>
            </p:cNvSpPr>
            <p:nvPr/>
          </p:nvSpPr>
          <p:spPr bwMode="auto">
            <a:xfrm>
              <a:off x="4351338" y="5988050"/>
              <a:ext cx="4254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-fd</a:t>
              </a:r>
            </a:p>
          </p:txBody>
        </p:sp>
        <p:sp>
          <p:nvSpPr>
            <p:cNvPr id="14" name="TextBox 12">
              <a:extLst>
                <a:ext uri="{FF2B5EF4-FFF2-40B4-BE49-F238E27FC236}">
                  <a16:creationId xmlns:a16="http://schemas.microsoft.com/office/drawing/2014/main" id="{46522413-4F98-4D75-9D25-9272A8BF8B06}"/>
                </a:ext>
              </a:extLst>
            </p:cNvPr>
            <p:cNvSpPr txBox="1">
              <a:spLocks noChangeArrowheads="1"/>
            </p:cNvSpPr>
            <p:nvPr/>
          </p:nvSpPr>
          <p:spPr bwMode="auto">
            <a:xfrm>
              <a:off x="5295900" y="5995987"/>
              <a:ext cx="2984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0</a:t>
              </a:r>
            </a:p>
          </p:txBody>
        </p:sp>
        <p:cxnSp>
          <p:nvCxnSpPr>
            <p:cNvPr id="15" name="Straight Arrow Connector 13">
              <a:extLst>
                <a:ext uri="{FF2B5EF4-FFF2-40B4-BE49-F238E27FC236}">
                  <a16:creationId xmlns:a16="http://schemas.microsoft.com/office/drawing/2014/main" id="{A8416940-8F63-4D11-87BE-9D4170CD21E6}"/>
                </a:ext>
              </a:extLst>
            </p:cNvPr>
            <p:cNvCxnSpPr>
              <a:cxnSpLocks noChangeShapeType="1"/>
            </p:cNvCxnSpPr>
            <p:nvPr/>
          </p:nvCxnSpPr>
          <p:spPr bwMode="auto">
            <a:xfrm flipV="1">
              <a:off x="4032250" y="5988050"/>
              <a:ext cx="3024188" cy="7937"/>
            </a:xfrm>
            <a:prstGeom prst="straightConnector1">
              <a:avLst/>
            </a:prstGeom>
            <a:noFill/>
            <a:ln w="25400" algn="ctr">
              <a:solidFill>
                <a:srgbClr val="000000"/>
              </a:solidFill>
              <a:round/>
              <a:headEnd type="arrow" w="med" len="med"/>
              <a:tailEnd type="arrow" w="med" len="med"/>
            </a:ln>
            <a:extLst>
              <a:ext uri="{909E8E84-426E-40DD-AFC4-6F175D3DCCD1}">
                <a14:hiddenFill xmlns:a14="http://schemas.microsoft.com/office/drawing/2010/main">
                  <a:noFill/>
                </a14:hiddenFill>
              </a:ext>
            </a:extLst>
          </p:spPr>
        </p:cxnSp>
        <p:sp>
          <p:nvSpPr>
            <p:cNvPr id="16" name="TextBox 18">
              <a:extLst>
                <a:ext uri="{FF2B5EF4-FFF2-40B4-BE49-F238E27FC236}">
                  <a16:creationId xmlns:a16="http://schemas.microsoft.com/office/drawing/2014/main" id="{9474CF37-CDDF-454C-BF09-C89D55A69852}"/>
                </a:ext>
              </a:extLst>
            </p:cNvPr>
            <p:cNvSpPr txBox="1">
              <a:spLocks noChangeArrowheads="1"/>
            </p:cNvSpPr>
            <p:nvPr/>
          </p:nvSpPr>
          <p:spPr bwMode="auto">
            <a:xfrm>
              <a:off x="7034213" y="5764212"/>
              <a:ext cx="13128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Doppler freq</a:t>
              </a:r>
            </a:p>
          </p:txBody>
        </p:sp>
        <p:sp>
          <p:nvSpPr>
            <p:cNvPr id="17" name="TextBox 19">
              <a:extLst>
                <a:ext uri="{FF2B5EF4-FFF2-40B4-BE49-F238E27FC236}">
                  <a16:creationId xmlns:a16="http://schemas.microsoft.com/office/drawing/2014/main" id="{DD6209B0-4F7E-4CA3-8DA8-B4E31BBDC0B2}"/>
                </a:ext>
              </a:extLst>
            </p:cNvPr>
            <p:cNvSpPr txBox="1">
              <a:spLocks noChangeArrowheads="1"/>
            </p:cNvSpPr>
            <p:nvPr/>
          </p:nvSpPr>
          <p:spPr bwMode="auto">
            <a:xfrm>
              <a:off x="3027363" y="5046662"/>
              <a:ext cx="9017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Pure</a:t>
              </a:r>
              <a:br>
                <a:rPr lang="en-AU" altLang="en-US" sz="1600" b="0">
                  <a:solidFill>
                    <a:srgbClr val="000000"/>
                  </a:solidFill>
                  <a:ea typeface="+mn-ea"/>
                  <a:cs typeface="Arial" panose="020B0604020202020204" pitchFamily="34" charset="0"/>
                </a:rPr>
              </a:br>
              <a:r>
                <a:rPr lang="en-AU" altLang="en-US" sz="1600" b="0">
                  <a:solidFill>
                    <a:srgbClr val="000000"/>
                  </a:solidFill>
                  <a:ea typeface="+mn-ea"/>
                  <a:cs typeface="Arial" panose="020B0604020202020204" pitchFamily="34" charset="0"/>
                </a:rPr>
                <a:t>Doppler</a:t>
              </a:r>
            </a:p>
          </p:txBody>
        </p:sp>
        <p:sp>
          <p:nvSpPr>
            <p:cNvPr id="18" name="TextBox 20">
              <a:extLst>
                <a:ext uri="{FF2B5EF4-FFF2-40B4-BE49-F238E27FC236}">
                  <a16:creationId xmlns:a16="http://schemas.microsoft.com/office/drawing/2014/main" id="{7EA7C8FB-8844-4522-88EA-9898C6C184B3}"/>
                </a:ext>
              </a:extLst>
            </p:cNvPr>
            <p:cNvSpPr txBox="1">
              <a:spLocks noChangeArrowheads="1"/>
            </p:cNvSpPr>
            <p:nvPr/>
          </p:nvSpPr>
          <p:spPr bwMode="auto">
            <a:xfrm>
              <a:off x="6372225" y="4589462"/>
              <a:ext cx="26638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Classic Bath Tub</a:t>
              </a:r>
            </a:p>
          </p:txBody>
        </p:sp>
        <p:sp>
          <p:nvSpPr>
            <p:cNvPr id="19" name="Freeform 21">
              <a:extLst>
                <a:ext uri="{FF2B5EF4-FFF2-40B4-BE49-F238E27FC236}">
                  <a16:creationId xmlns:a16="http://schemas.microsoft.com/office/drawing/2014/main" id="{00261C71-7E45-477D-AB06-BF65EF1A893F}"/>
                </a:ext>
              </a:extLst>
            </p:cNvPr>
            <p:cNvSpPr>
              <a:spLocks/>
            </p:cNvSpPr>
            <p:nvPr/>
          </p:nvSpPr>
          <p:spPr bwMode="auto">
            <a:xfrm>
              <a:off x="5699125" y="4794250"/>
              <a:ext cx="723900" cy="723900"/>
            </a:xfrm>
            <a:custGeom>
              <a:avLst/>
              <a:gdLst>
                <a:gd name="T0" fmla="*/ 723900 w 723900"/>
                <a:gd name="T1" fmla="*/ 0 h 723900"/>
                <a:gd name="T2" fmla="*/ 0 w 723900"/>
                <a:gd name="T3" fmla="*/ 723900 h 723900"/>
                <a:gd name="T4" fmla="*/ 0 60000 65536"/>
                <a:gd name="T5" fmla="*/ 0 60000 65536"/>
                <a:gd name="T6" fmla="*/ 0 w 723900"/>
                <a:gd name="T7" fmla="*/ 0 h 723900"/>
                <a:gd name="T8" fmla="*/ 723900 w 723900"/>
                <a:gd name="T9" fmla="*/ 723900 h 723900"/>
              </a:gdLst>
              <a:ahLst/>
              <a:cxnLst>
                <a:cxn ang="T4">
                  <a:pos x="T0" y="T1"/>
                </a:cxn>
                <a:cxn ang="T5">
                  <a:pos x="T2" y="T3"/>
                </a:cxn>
              </a:cxnLst>
              <a:rect l="T6" t="T7" r="T8" b="T9"/>
              <a:pathLst>
                <a:path w="723900" h="723900">
                  <a:moveTo>
                    <a:pt x="723900" y="0"/>
                  </a:moveTo>
                  <a:cubicBezTo>
                    <a:pt x="417512" y="41275"/>
                    <a:pt x="215900" y="377825"/>
                    <a:pt x="0" y="723900"/>
                  </a:cubicBezTo>
                </a:path>
              </a:pathLst>
            </a:custGeom>
            <a:noFill/>
            <a:ln w="19050" cap="flat" cmpd="sng" algn="ctr">
              <a:solidFill>
                <a:srgbClr val="000000"/>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0" name="Freeform 24">
              <a:extLst>
                <a:ext uri="{FF2B5EF4-FFF2-40B4-BE49-F238E27FC236}">
                  <a16:creationId xmlns:a16="http://schemas.microsoft.com/office/drawing/2014/main" id="{FD67693C-92B1-4A4A-826B-567C0349DA8B}"/>
                </a:ext>
              </a:extLst>
            </p:cNvPr>
            <p:cNvSpPr>
              <a:spLocks/>
            </p:cNvSpPr>
            <p:nvPr/>
          </p:nvSpPr>
          <p:spPr bwMode="auto">
            <a:xfrm>
              <a:off x="3698875" y="4811712"/>
              <a:ext cx="828675" cy="444500"/>
            </a:xfrm>
            <a:custGeom>
              <a:avLst/>
              <a:gdLst>
                <a:gd name="T0" fmla="*/ 0 w 828675"/>
                <a:gd name="T1" fmla="*/ 441193 h 444869"/>
                <a:gd name="T2" fmla="*/ 828675 w 828675"/>
                <a:gd name="T3" fmla="*/ 6659 h 444869"/>
                <a:gd name="T4" fmla="*/ 0 60000 65536"/>
                <a:gd name="T5" fmla="*/ 0 60000 65536"/>
                <a:gd name="T6" fmla="*/ 0 w 828675"/>
                <a:gd name="T7" fmla="*/ 0 h 444869"/>
                <a:gd name="T8" fmla="*/ 828675 w 828675"/>
                <a:gd name="T9" fmla="*/ 444869 h 444869"/>
              </a:gdLst>
              <a:ahLst/>
              <a:cxnLst>
                <a:cxn ang="T4">
                  <a:pos x="T0" y="T1"/>
                </a:cxn>
                <a:cxn ang="T5">
                  <a:pos x="T2" y="T3"/>
                </a:cxn>
              </a:cxnLst>
              <a:rect l="T6" t="T7" r="T8" b="T9"/>
              <a:pathLst>
                <a:path w="828675" h="444869">
                  <a:moveTo>
                    <a:pt x="0" y="444869"/>
                  </a:moveTo>
                  <a:cubicBezTo>
                    <a:pt x="131762" y="114669"/>
                    <a:pt x="577850" y="-34556"/>
                    <a:pt x="828675" y="6719"/>
                  </a:cubicBezTo>
                </a:path>
              </a:pathLst>
            </a:custGeom>
            <a:noFill/>
            <a:ln w="19050" cap="flat" cmpd="sng" algn="ctr">
              <a:solidFill>
                <a:srgbClr val="000000"/>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1" name="TextBox 25">
              <a:extLst>
                <a:ext uri="{FF2B5EF4-FFF2-40B4-BE49-F238E27FC236}">
                  <a16:creationId xmlns:a16="http://schemas.microsoft.com/office/drawing/2014/main" id="{F7F89334-EE32-4068-8355-0D07CA19C12D}"/>
                </a:ext>
              </a:extLst>
            </p:cNvPr>
            <p:cNvSpPr txBox="1">
              <a:spLocks noChangeArrowheads="1"/>
            </p:cNvSpPr>
            <p:nvPr/>
          </p:nvSpPr>
          <p:spPr bwMode="auto">
            <a:xfrm>
              <a:off x="5075238" y="4645025"/>
              <a:ext cx="7651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Power</a:t>
              </a:r>
            </a:p>
          </p:txBody>
        </p:sp>
        <p:sp>
          <p:nvSpPr>
            <p:cNvPr id="22" name="Rectangle 26">
              <a:extLst>
                <a:ext uri="{FF2B5EF4-FFF2-40B4-BE49-F238E27FC236}">
                  <a16:creationId xmlns:a16="http://schemas.microsoft.com/office/drawing/2014/main" id="{CF00C053-362D-4081-9E4D-116BF03147AF}"/>
                </a:ext>
              </a:extLst>
            </p:cNvPr>
            <p:cNvSpPr>
              <a:spLocks noChangeArrowheads="1"/>
            </p:cNvSpPr>
            <p:nvPr/>
          </p:nvSpPr>
          <p:spPr bwMode="auto">
            <a:xfrm>
              <a:off x="6048375" y="5278437"/>
              <a:ext cx="314325" cy="708025"/>
            </a:xfrm>
            <a:prstGeom prst="rect">
              <a:avLst/>
            </a:prstGeom>
            <a:solidFill>
              <a:srgbClr val="FF0000">
                <a:alpha val="38823"/>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endParaRPr lang="en-AU" altLang="en-US" sz="1600" b="0">
                <a:solidFill>
                  <a:srgbClr val="000000"/>
                </a:solidFill>
                <a:ea typeface="+mn-ea"/>
                <a:cs typeface="Arial" panose="020B0604020202020204" pitchFamily="34" charset="0"/>
              </a:endParaRPr>
            </a:p>
          </p:txBody>
        </p:sp>
        <p:sp>
          <p:nvSpPr>
            <p:cNvPr id="23" name="TextBox 27">
              <a:extLst>
                <a:ext uri="{FF2B5EF4-FFF2-40B4-BE49-F238E27FC236}">
                  <a16:creationId xmlns:a16="http://schemas.microsoft.com/office/drawing/2014/main" id="{D1E8FF85-DEEF-46C0-AF86-9DCD4E37EE7A}"/>
                </a:ext>
              </a:extLst>
            </p:cNvPr>
            <p:cNvSpPr txBox="1">
              <a:spLocks noChangeArrowheads="1"/>
            </p:cNvSpPr>
            <p:nvPr/>
          </p:nvSpPr>
          <p:spPr bwMode="auto">
            <a:xfrm>
              <a:off x="7299325" y="4989512"/>
              <a:ext cx="26654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defTabSz="914400" eaLnBrk="1" hangingPunct="1">
                <a:spcBef>
                  <a:spcPct val="0"/>
                </a:spcBef>
                <a:buClrTx/>
                <a:buSzTx/>
                <a:buFontTx/>
                <a:buNone/>
              </a:pPr>
              <a:r>
                <a:rPr lang="en-AU" altLang="en-US" sz="1600" b="0">
                  <a:solidFill>
                    <a:srgbClr val="000000"/>
                  </a:solidFill>
                  <a:ea typeface="+mn-ea"/>
                  <a:cs typeface="Arial" panose="020B0604020202020204" pitchFamily="34" charset="0"/>
                </a:rPr>
                <a:t>Asymmetric Uniform</a:t>
              </a:r>
            </a:p>
          </p:txBody>
        </p:sp>
        <p:sp>
          <p:nvSpPr>
            <p:cNvPr id="24" name="Freeform 28">
              <a:extLst>
                <a:ext uri="{FF2B5EF4-FFF2-40B4-BE49-F238E27FC236}">
                  <a16:creationId xmlns:a16="http://schemas.microsoft.com/office/drawing/2014/main" id="{0EC62A94-A3D4-4842-994C-0B3F2704CB23}"/>
                </a:ext>
              </a:extLst>
            </p:cNvPr>
            <p:cNvSpPr>
              <a:spLocks/>
            </p:cNvSpPr>
            <p:nvPr/>
          </p:nvSpPr>
          <p:spPr bwMode="auto">
            <a:xfrm>
              <a:off x="6384925" y="5156200"/>
              <a:ext cx="914400" cy="476250"/>
            </a:xfrm>
            <a:custGeom>
              <a:avLst/>
              <a:gdLst>
                <a:gd name="T0" fmla="*/ 914400 w 914400"/>
                <a:gd name="T1" fmla="*/ 0 h 476250"/>
                <a:gd name="T2" fmla="*/ 0 w 914400"/>
                <a:gd name="T3" fmla="*/ 476250 h 476250"/>
                <a:gd name="T4" fmla="*/ 0 60000 65536"/>
                <a:gd name="T5" fmla="*/ 0 60000 65536"/>
                <a:gd name="T6" fmla="*/ 0 w 914400"/>
                <a:gd name="T7" fmla="*/ 0 h 476250"/>
                <a:gd name="T8" fmla="*/ 914400 w 914400"/>
                <a:gd name="T9" fmla="*/ 476250 h 476250"/>
              </a:gdLst>
              <a:ahLst/>
              <a:cxnLst>
                <a:cxn ang="T4">
                  <a:pos x="T0" y="T1"/>
                </a:cxn>
                <a:cxn ang="T5">
                  <a:pos x="T2" y="T3"/>
                </a:cxn>
              </a:cxnLst>
              <a:rect l="T6" t="T7" r="T8" b="T9"/>
              <a:pathLst>
                <a:path w="914400" h="476250">
                  <a:moveTo>
                    <a:pt x="914400" y="0"/>
                  </a:moveTo>
                  <a:cubicBezTo>
                    <a:pt x="608012" y="41275"/>
                    <a:pt x="377825" y="406400"/>
                    <a:pt x="0" y="476250"/>
                  </a:cubicBezTo>
                </a:path>
              </a:pathLst>
            </a:custGeom>
            <a:noFill/>
            <a:ln w="19050" cap="flat" cmpd="sng" algn="ctr">
              <a:solidFill>
                <a:srgbClr val="000000"/>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grpSp>
    </p:spTree>
    <p:extLst>
      <p:ext uri="{BB962C8B-B14F-4D97-AF65-F5344CB8AC3E}">
        <p14:creationId xmlns:p14="http://schemas.microsoft.com/office/powerpoint/2010/main" val="1620736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 Enhanced » TDL models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7" name="Rectangle 6">
            <a:extLst>
              <a:ext uri="{FF2B5EF4-FFF2-40B4-BE49-F238E27FC236}">
                <a16:creationId xmlns:a16="http://schemas.microsoft.com/office/drawing/2014/main" id="{3BA80C5C-8B76-4566-803B-00076BBAB7B7}"/>
              </a:ext>
            </a:extLst>
          </p:cNvPr>
          <p:cNvSpPr/>
          <p:nvPr/>
        </p:nvSpPr>
        <p:spPr>
          <a:xfrm>
            <a:off x="825501" y="1830390"/>
            <a:ext cx="10985499" cy="2523768"/>
          </a:xfrm>
          <a:prstGeom prst="rect">
            <a:avLst/>
          </a:prstGeom>
        </p:spPr>
        <p:txBody>
          <a:bodyPr wrap="square">
            <a:spAutoFit/>
          </a:bodyPr>
          <a:lstStyle/>
          <a:p>
            <a:pPr marL="285750" indent="-285750">
              <a:buFont typeface="Arial" panose="020B0604020202020204" pitchFamily="34" charset="0"/>
              <a:buChar char="•"/>
            </a:pPr>
            <a:r>
              <a:rPr lang="en-US" sz="2000" dirty="0">
                <a:solidFill>
                  <a:schemeClr val="tx1"/>
                </a:solidFill>
              </a:rPr>
              <a:t>Enhanced V2V channel profile is still a tapped delay line model, same as the originally Car2Car channel profile.</a:t>
            </a:r>
          </a:p>
          <a:p>
            <a:pPr marL="285750" indent="-285750">
              <a:buFont typeface="Arial" panose="020B0604020202020204" pitchFamily="34" charset="0"/>
              <a:buChar char="•"/>
            </a:pPr>
            <a:r>
              <a:rPr lang="en-US" sz="2000" dirty="0">
                <a:solidFill>
                  <a:schemeClr val="tx1"/>
                </a:solidFill>
              </a:rPr>
              <a:t>However, more taps with longer delay spread and higher Doppler are added to reflect more challenging fading channel environments.</a:t>
            </a:r>
          </a:p>
          <a:p>
            <a:pPr marL="285750" indent="-285750">
              <a:buFont typeface="Arial" panose="020B0604020202020204" pitchFamily="34" charset="0"/>
              <a:buChar char="•"/>
            </a:pPr>
            <a:r>
              <a:rPr lang="en-US" sz="2000" dirty="0">
                <a:solidFill>
                  <a:schemeClr val="tx1"/>
                </a:solidFill>
              </a:rPr>
              <a:t>The resulting channel characteristics (e.g., delay spread, Doppler) were intended to match real-world channel characteristics </a:t>
            </a:r>
            <a:r>
              <a:rPr lang="en-US" sz="1800" dirty="0">
                <a:solidFill>
                  <a:schemeClr val="tx1"/>
                </a:solidFill>
              </a:rPr>
              <a:t>reported in empirical measurement campaigns conducted in US and Europe [1][3].</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2000" dirty="0">
                <a:solidFill>
                  <a:schemeClr val="tx1"/>
                </a:solidFill>
              </a:rPr>
              <a:t>These enhanced models can be used in addition to the “classical” models, for more stringent channels.</a:t>
            </a:r>
          </a:p>
        </p:txBody>
      </p:sp>
      <p:sp>
        <p:nvSpPr>
          <p:cNvPr id="9" name="Rectangle 2">
            <a:extLst>
              <a:ext uri="{FF2B5EF4-FFF2-40B4-BE49-F238E27FC236}">
                <a16:creationId xmlns:a16="http://schemas.microsoft.com/office/drawing/2014/main" id="{20D2FCFD-93FA-4441-9C0C-098CDD879FC5}"/>
              </a:ext>
            </a:extLst>
          </p:cNvPr>
          <p:cNvSpPr>
            <a:spLocks noGrp="1" noChangeArrowheads="1"/>
          </p:cNvSpPr>
          <p:nvPr>
            <p:ph idx="1"/>
          </p:nvPr>
        </p:nvSpPr>
        <p:spPr>
          <a:xfrm>
            <a:off x="1317625" y="4354158"/>
            <a:ext cx="10361084" cy="1676403"/>
          </a:xfrm>
          <a:ln/>
        </p:spPr>
        <p:txBody>
          <a:bodyPr/>
          <a:lstStyle/>
          <a:p>
            <a:pPr marL="0" fontAlgn="t">
              <a:lnSpc>
                <a:spcPct val="115000"/>
              </a:lnSpc>
              <a:spcBef>
                <a:spcPts val="0"/>
              </a:spcBef>
              <a:spcAft>
                <a:spcPts val="0"/>
              </a:spcAft>
              <a:buFont typeface="Arial" panose="020B0604020202020204" pitchFamily="34" charset="0"/>
              <a:buChar char="•"/>
            </a:pPr>
            <a:r>
              <a:rPr lang="en-US" sz="1800" b="0" kern="1200" dirty="0">
                <a:solidFill>
                  <a:schemeClr val="tx1"/>
                </a:solidFill>
                <a:latin typeface="+mj-lt"/>
              </a:rPr>
              <a:t>Enhanced Rural LOS</a:t>
            </a:r>
            <a:endParaRPr lang="en-US" sz="1800"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US" sz="1800" b="0" kern="1200" dirty="0">
                <a:solidFill>
                  <a:schemeClr val="tx1"/>
                </a:solidFill>
              </a:rPr>
              <a:t>Enhanced </a:t>
            </a:r>
            <a:r>
              <a:rPr lang="en-US" sz="1800" b="0" kern="1200" dirty="0">
                <a:solidFill>
                  <a:schemeClr val="tx1"/>
                </a:solidFill>
                <a:latin typeface="+mj-lt"/>
              </a:rPr>
              <a:t>Urban Approaching LOS</a:t>
            </a:r>
            <a:endParaRPr lang="en-US" sz="1800"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US" sz="1800" b="0" kern="1200" dirty="0">
                <a:solidFill>
                  <a:schemeClr val="tx1"/>
                </a:solidFill>
              </a:rPr>
              <a:t>Enhanced Urban </a:t>
            </a:r>
            <a:r>
              <a:rPr lang="en-US" sz="1800" b="0" kern="1200" dirty="0">
                <a:solidFill>
                  <a:schemeClr val="tx1"/>
                </a:solidFill>
                <a:latin typeface="+mj-lt"/>
              </a:rPr>
              <a:t>Crossing NLOS</a:t>
            </a:r>
            <a:endParaRPr lang="en-US" sz="1800"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US" sz="1800" b="0" kern="1200" dirty="0">
                <a:solidFill>
                  <a:schemeClr val="tx1"/>
                </a:solidFill>
              </a:rPr>
              <a:t>Enhanced </a:t>
            </a:r>
            <a:r>
              <a:rPr lang="en-US" sz="1800" b="0" kern="1200" dirty="0">
                <a:solidFill>
                  <a:schemeClr val="tx1"/>
                </a:solidFill>
                <a:latin typeface="+mj-lt"/>
              </a:rPr>
              <a:t>Highway LOS</a:t>
            </a:r>
            <a:endParaRPr lang="en-US" sz="1800"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US" sz="1800" b="0" kern="1200" dirty="0">
                <a:solidFill>
                  <a:schemeClr val="tx1"/>
                </a:solidFill>
              </a:rPr>
              <a:t>Enhanced </a:t>
            </a:r>
            <a:r>
              <a:rPr lang="en-US" sz="1800" b="0" kern="1200" dirty="0">
                <a:solidFill>
                  <a:schemeClr val="tx1"/>
                </a:solidFill>
                <a:latin typeface="+mj-lt"/>
              </a:rPr>
              <a:t>Highway NLOS</a:t>
            </a:r>
            <a:endParaRPr lang="en-US" sz="1800" b="0" dirty="0">
              <a:solidFill>
                <a:schemeClr val="tx1"/>
              </a:solidFill>
              <a:latin typeface="+mj-lt"/>
            </a:endParaRPr>
          </a:p>
          <a:p>
            <a:pPr lvl="0">
              <a:buFont typeface="Arial" panose="020B0604020202020204" pitchFamily="34" charset="0"/>
              <a:buChar char="•"/>
            </a:pPr>
            <a:endParaRPr lang="en-US" sz="1800" b="0" dirty="0">
              <a:solidFill>
                <a:schemeClr val="tx1"/>
              </a:solidFill>
              <a:latin typeface="+mj-lt"/>
            </a:endParaRPr>
          </a:p>
          <a:p>
            <a:pPr lvl="1">
              <a:buFont typeface="Arial" panose="020B0604020202020204" pitchFamily="34" charset="0"/>
              <a:buChar char="•"/>
            </a:pPr>
            <a:endParaRPr lang="en-US" sz="1800" dirty="0">
              <a:solidFill>
                <a:schemeClr val="tx1"/>
              </a:solidFill>
              <a:latin typeface="+mj-lt"/>
            </a:endParaRPr>
          </a:p>
        </p:txBody>
      </p:sp>
    </p:spTree>
    <p:extLst>
      <p:ext uri="{BB962C8B-B14F-4D97-AF65-F5344CB8AC3E}">
        <p14:creationId xmlns:p14="http://schemas.microsoft.com/office/powerpoint/2010/main" val="356731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t>« </a:t>
            </a:r>
            <a:r>
              <a:rPr lang="fr-FR" dirty="0" err="1"/>
              <a:t>Enhanced</a:t>
            </a:r>
            <a:r>
              <a:rPr lang="fr-FR" dirty="0"/>
              <a:t>»</a:t>
            </a:r>
            <a:r>
              <a:rPr lang="en-US" dirty="0"/>
              <a:t> TDL models: parameters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graphicFrame>
        <p:nvGraphicFramePr>
          <p:cNvPr id="7" name="Table 6">
            <a:extLst>
              <a:ext uri="{FF2B5EF4-FFF2-40B4-BE49-F238E27FC236}">
                <a16:creationId xmlns:a16="http://schemas.microsoft.com/office/drawing/2014/main" id="{51827A6E-5EA7-4E0F-B7EF-64E1DC2CACE2}"/>
              </a:ext>
            </a:extLst>
          </p:cNvPr>
          <p:cNvGraphicFramePr>
            <a:graphicFrameLocks noGrp="1"/>
          </p:cNvGraphicFramePr>
          <p:nvPr>
            <p:extLst>
              <p:ext uri="{D42A27DB-BD31-4B8C-83A1-F6EECF244321}">
                <p14:modId xmlns:p14="http://schemas.microsoft.com/office/powerpoint/2010/main" val="3528917313"/>
              </p:ext>
            </p:extLst>
          </p:nvPr>
        </p:nvGraphicFramePr>
        <p:xfrm>
          <a:off x="2397098" y="1524000"/>
          <a:ext cx="7497288" cy="4534262"/>
        </p:xfrm>
        <a:graphic>
          <a:graphicData uri="http://schemas.openxmlformats.org/drawingml/2006/table">
            <a:tbl>
              <a:tblPr firstRow="1" firstCol="1" bandRow="1"/>
              <a:tblGrid>
                <a:gridCol w="1679260">
                  <a:extLst>
                    <a:ext uri="{9D8B030D-6E8A-4147-A177-3AD203B41FA5}">
                      <a16:colId xmlns:a16="http://schemas.microsoft.com/office/drawing/2014/main" val="4230164044"/>
                    </a:ext>
                  </a:extLst>
                </a:gridCol>
                <a:gridCol w="1161734">
                  <a:extLst>
                    <a:ext uri="{9D8B030D-6E8A-4147-A177-3AD203B41FA5}">
                      <a16:colId xmlns:a16="http://schemas.microsoft.com/office/drawing/2014/main" val="3453737970"/>
                    </a:ext>
                  </a:extLst>
                </a:gridCol>
                <a:gridCol w="1161734">
                  <a:extLst>
                    <a:ext uri="{9D8B030D-6E8A-4147-A177-3AD203B41FA5}">
                      <a16:colId xmlns:a16="http://schemas.microsoft.com/office/drawing/2014/main" val="2943553275"/>
                    </a:ext>
                  </a:extLst>
                </a:gridCol>
                <a:gridCol w="1166053">
                  <a:extLst>
                    <a:ext uri="{9D8B030D-6E8A-4147-A177-3AD203B41FA5}">
                      <a16:colId xmlns:a16="http://schemas.microsoft.com/office/drawing/2014/main" val="601832036"/>
                    </a:ext>
                  </a:extLst>
                </a:gridCol>
                <a:gridCol w="1166053">
                  <a:extLst>
                    <a:ext uri="{9D8B030D-6E8A-4147-A177-3AD203B41FA5}">
                      <a16:colId xmlns:a16="http://schemas.microsoft.com/office/drawing/2014/main" val="3190853669"/>
                    </a:ext>
                  </a:extLst>
                </a:gridCol>
                <a:gridCol w="1162454">
                  <a:extLst>
                    <a:ext uri="{9D8B030D-6E8A-4147-A177-3AD203B41FA5}">
                      <a16:colId xmlns:a16="http://schemas.microsoft.com/office/drawing/2014/main" val="1420837166"/>
                    </a:ext>
                  </a:extLst>
                </a:gridCol>
              </a:tblGrid>
              <a:tr h="197630">
                <a:tc gridSpan="2">
                  <a:txBody>
                    <a:bodyPr/>
                    <a:lstStyle/>
                    <a:p>
                      <a:pPr marL="0" marR="0" hangingPunct="0">
                        <a:spcBef>
                          <a:spcPts val="0"/>
                        </a:spcBef>
                        <a:spcAft>
                          <a:spcPts val="0"/>
                        </a:spcAft>
                      </a:pPr>
                      <a:r>
                        <a:rPr lang="en-GB" sz="12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n-US"/>
                    </a:p>
                  </a:txBody>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Power [dB]</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Delay [ns]</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Doppler [Hz]</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Profile</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55943"/>
                  </a:ext>
                </a:extLst>
              </a:tr>
              <a:tr h="208110">
                <a:tc rowSpan="4">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Enhanced Urban approaching 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a:effectLst/>
                          <a:latin typeface="Arial" panose="020B0604020202020204" pitchFamily="34" charset="0"/>
                          <a:ea typeface="Times New Roman" panose="02020603050405020304" pitchFamily="18" charset="0"/>
                        </a:rPr>
                        <a:t>Static</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9569993"/>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222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224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134948"/>
                  </a:ext>
                </a:extLst>
              </a:tr>
              <a:tr h="20361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334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1173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922680"/>
                  </a:ext>
                </a:extLst>
              </a:tr>
              <a:tr h="205865">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533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588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678852"/>
                  </a:ext>
                </a:extLst>
              </a:tr>
              <a:tr h="208110">
                <a:tc rowSpan="5">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Enhanced Urban crossing NLOS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85861"/>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220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-142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7173655"/>
                  </a:ext>
                </a:extLst>
              </a:tr>
              <a:tr h="203619">
                <a:tc vMerge="1">
                  <a:txBody>
                    <a:bodyPr/>
                    <a:lstStyle/>
                    <a:p>
                      <a:endParaRPr lang="en-US"/>
                    </a:p>
                  </a:txBody>
                  <a:tcPr/>
                </a:tc>
                <a:tc>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Tap 3</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266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-542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9551723"/>
                  </a:ext>
                </a:extLst>
              </a:tr>
              <a:tr h="203619">
                <a:tc vMerge="1">
                  <a:txBody>
                    <a:bodyPr/>
                    <a:lstStyle/>
                    <a:p>
                      <a:endParaRPr lang="en-US"/>
                    </a:p>
                  </a:txBody>
                  <a:tcPr/>
                </a:tc>
                <a:tc>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Tap 4</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475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-155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4584853"/>
                  </a:ext>
                </a:extLst>
              </a:tr>
              <a:tr h="205865">
                <a:tc vMerge="1">
                  <a:txBody>
                    <a:bodyPr/>
                    <a:lstStyle/>
                    <a:p>
                      <a:endParaRPr lang="en-US"/>
                    </a:p>
                  </a:txBody>
                  <a:tcPr/>
                </a:tc>
                <a:tc>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Tap 5</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630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320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4101472"/>
                  </a:ext>
                </a:extLst>
              </a:tr>
              <a:tr h="206613">
                <a:tc rowSpan="3">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Enhanced Rural 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Tap 1</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4588586"/>
                  </a:ext>
                </a:extLst>
              </a:tr>
              <a:tr h="198379">
                <a:tc vMerge="1">
                  <a:txBody>
                    <a:bodyPr/>
                    <a:lstStyle/>
                    <a:p>
                      <a:endParaRPr lang="en-US"/>
                    </a:p>
                  </a:txBody>
                  <a:tcPr/>
                </a:tc>
                <a:tc>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Tap 2</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84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94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9490412"/>
                  </a:ext>
                </a:extLst>
              </a:tr>
              <a:tr h="212602">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183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-1176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1453214"/>
                  </a:ext>
                </a:extLst>
              </a:tr>
              <a:tr h="208110">
                <a:tc rowSpan="4">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Enhanced Highway 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220968"/>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167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1941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8999501"/>
                  </a:ext>
                </a:extLst>
              </a:tr>
              <a:tr h="20361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433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-1176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1025792"/>
                  </a:ext>
                </a:extLst>
              </a:tr>
              <a:tr h="205865">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600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-391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9780688"/>
                  </a:ext>
                </a:extLst>
              </a:tr>
              <a:tr h="208110">
                <a:tc rowSpan="5">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Enhanced Highway NLOS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8990954"/>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chemeClr val="tx1"/>
                          </a:solidFill>
                          <a:effectLst/>
                          <a:latin typeface="Arial" panose="020B060402020202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100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chemeClr val="tx1"/>
                          </a:solidFill>
                          <a:effectLst/>
                          <a:latin typeface="Arial" panose="020B0604020202020204" pitchFamily="34" charset="0"/>
                        </a:rPr>
                        <a:t>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271895"/>
                  </a:ext>
                </a:extLst>
              </a:tr>
              <a:tr h="20361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-5</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500</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1157</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9375195"/>
                  </a:ext>
                </a:extLst>
              </a:tr>
              <a:tr h="203619">
                <a:tc vMerge="1">
                  <a:txBody>
                    <a:bodyPr/>
                    <a:lstStyle/>
                    <a:p>
                      <a:endParaRPr lang="en-US"/>
                    </a:p>
                  </a:txBody>
                  <a:tcPr/>
                </a:tc>
                <a:tc>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Tap 4</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-7</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867</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-2352</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4041057"/>
                  </a:ext>
                </a:extLst>
              </a:tr>
              <a:tr h="205865">
                <a:tc vMerge="1">
                  <a:txBody>
                    <a:bodyPr/>
                    <a:lstStyle/>
                    <a:p>
                      <a:endParaRPr lang="en-US"/>
                    </a:p>
                  </a:txBody>
                  <a:tcPr/>
                </a:tc>
                <a:tc>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Tap 5</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-15</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1152</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fontAlgn="ctr"/>
                      <a:r>
                        <a:rPr lang="fr-FR" sz="1200" b="0" i="0" u="none" strike="noStrike" dirty="0">
                          <a:solidFill>
                            <a:schemeClr val="tx1"/>
                          </a:solidFill>
                          <a:effectLst/>
                          <a:latin typeface="Arial" panose="020B0604020202020204" pitchFamily="34" charset="0"/>
                        </a:rPr>
                        <a:t>1573</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4617965"/>
                  </a:ext>
                </a:extLst>
              </a:tr>
            </a:tbl>
          </a:graphicData>
        </a:graphic>
      </p:graphicFrame>
      <p:sp>
        <p:nvSpPr>
          <p:cNvPr id="8" name="TextBox 21">
            <a:extLst>
              <a:ext uri="{FF2B5EF4-FFF2-40B4-BE49-F238E27FC236}">
                <a16:creationId xmlns:a16="http://schemas.microsoft.com/office/drawing/2014/main" id="{3FC15984-568C-4B6A-BADD-3B3A5F61900A}"/>
              </a:ext>
            </a:extLst>
          </p:cNvPr>
          <p:cNvSpPr txBox="1">
            <a:spLocks noChangeArrowheads="1"/>
          </p:cNvSpPr>
          <p:nvPr/>
        </p:nvSpPr>
        <p:spPr bwMode="auto">
          <a:xfrm>
            <a:off x="509340" y="4408385"/>
            <a:ext cx="1850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571 km/hr max differential</a:t>
            </a:r>
          </a:p>
        </p:txBody>
      </p:sp>
      <p:sp>
        <p:nvSpPr>
          <p:cNvPr id="9" name="TextBox 21">
            <a:extLst>
              <a:ext uri="{FF2B5EF4-FFF2-40B4-BE49-F238E27FC236}">
                <a16:creationId xmlns:a16="http://schemas.microsoft.com/office/drawing/2014/main" id="{9AAB042F-AA9B-4551-8948-890D6866C864}"/>
              </a:ext>
            </a:extLst>
          </p:cNvPr>
          <p:cNvSpPr txBox="1">
            <a:spLocks noChangeArrowheads="1"/>
          </p:cNvSpPr>
          <p:nvPr/>
        </p:nvSpPr>
        <p:spPr bwMode="auto">
          <a:xfrm>
            <a:off x="509340" y="5410200"/>
            <a:ext cx="1850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718 km/hr max differential</a:t>
            </a:r>
          </a:p>
        </p:txBody>
      </p:sp>
      <p:sp>
        <p:nvSpPr>
          <p:cNvPr id="10" name="TextBox 21">
            <a:extLst>
              <a:ext uri="{FF2B5EF4-FFF2-40B4-BE49-F238E27FC236}">
                <a16:creationId xmlns:a16="http://schemas.microsoft.com/office/drawing/2014/main" id="{808CAA71-B57F-4574-9E37-1AD939B35E66}"/>
              </a:ext>
            </a:extLst>
          </p:cNvPr>
          <p:cNvSpPr txBox="1">
            <a:spLocks noChangeArrowheads="1"/>
          </p:cNvSpPr>
          <p:nvPr/>
        </p:nvSpPr>
        <p:spPr bwMode="auto">
          <a:xfrm>
            <a:off x="509340" y="3756204"/>
            <a:ext cx="1850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232 km/hr max differential</a:t>
            </a:r>
          </a:p>
        </p:txBody>
      </p:sp>
      <p:sp>
        <p:nvSpPr>
          <p:cNvPr id="11" name="TextBox 21">
            <a:extLst>
              <a:ext uri="{FF2B5EF4-FFF2-40B4-BE49-F238E27FC236}">
                <a16:creationId xmlns:a16="http://schemas.microsoft.com/office/drawing/2014/main" id="{0DA8F86B-7304-4653-8D0D-73443930060D}"/>
              </a:ext>
            </a:extLst>
          </p:cNvPr>
          <p:cNvSpPr txBox="1">
            <a:spLocks noChangeArrowheads="1"/>
          </p:cNvSpPr>
          <p:nvPr/>
        </p:nvSpPr>
        <p:spPr bwMode="auto">
          <a:xfrm>
            <a:off x="509340" y="2978298"/>
            <a:ext cx="1850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158 km/hr max differential</a:t>
            </a:r>
          </a:p>
        </p:txBody>
      </p:sp>
      <p:sp>
        <p:nvSpPr>
          <p:cNvPr id="12" name="TextBox 11">
            <a:extLst>
              <a:ext uri="{FF2B5EF4-FFF2-40B4-BE49-F238E27FC236}">
                <a16:creationId xmlns:a16="http://schemas.microsoft.com/office/drawing/2014/main" id="{490A584B-B85A-4F98-BA87-6E36B0DE5363}"/>
              </a:ext>
            </a:extLst>
          </p:cNvPr>
          <p:cNvSpPr txBox="1">
            <a:spLocks noChangeArrowheads="1"/>
          </p:cNvSpPr>
          <p:nvPr/>
        </p:nvSpPr>
        <p:spPr bwMode="auto">
          <a:xfrm>
            <a:off x="509340" y="2016837"/>
            <a:ext cx="1850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215 km/hr max differential</a:t>
            </a:r>
          </a:p>
        </p:txBody>
      </p:sp>
    </p:spTree>
    <p:extLst>
      <p:ext uri="{BB962C8B-B14F-4D97-AF65-F5344CB8AC3E}">
        <p14:creationId xmlns:p14="http://schemas.microsoft.com/office/powerpoint/2010/main" val="9348010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Benefits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7" name="Content Placeholder 2">
            <a:extLst>
              <a:ext uri="{FF2B5EF4-FFF2-40B4-BE49-F238E27FC236}">
                <a16:creationId xmlns:a16="http://schemas.microsoft.com/office/drawing/2014/main" id="{EEE47FFA-2CC8-4C48-8E08-3613127FCACE}"/>
              </a:ext>
            </a:extLst>
          </p:cNvPr>
          <p:cNvSpPr>
            <a:spLocks noGrp="1"/>
          </p:cNvSpPr>
          <p:nvPr>
            <p:ph idx="1"/>
          </p:nvPr>
        </p:nvSpPr>
        <p:spPr>
          <a:xfrm>
            <a:off x="929217" y="1751014"/>
            <a:ext cx="10361084" cy="2057399"/>
          </a:xfrm>
        </p:spPr>
        <p:txBody>
          <a:bodyPr/>
          <a:lstStyle/>
          <a:p>
            <a:pPr lvl="0">
              <a:buFont typeface="Arial" panose="020B0604020202020204" pitchFamily="34" charset="0"/>
              <a:buChar char="•"/>
            </a:pPr>
            <a:r>
              <a:rPr lang="en-US" dirty="0"/>
              <a:t>Extensive and more than sufficient modelling work already carried out for V2X application in the 5.9 GHZ ITS band, originally for IEEE 802.11p standardization.</a:t>
            </a:r>
          </a:p>
          <a:p>
            <a:pPr lvl="0">
              <a:buFont typeface="Arial" panose="020B0604020202020204" pitchFamily="34" charset="0"/>
              <a:buChar char="•"/>
            </a:pPr>
            <a:r>
              <a:rPr lang="en-US" dirty="0"/>
              <a:t>We propose to re-use the five “classical” TDL models, and introduced their enhanced version for system testing and PHY link-level simulations.</a:t>
            </a:r>
          </a:p>
          <a:p>
            <a:pPr lvl="0">
              <a:buFont typeface="Arial" panose="020B0604020202020204" pitchFamily="34" charset="0"/>
              <a:buChar char="•"/>
            </a:pPr>
            <a:endParaRPr lang="en-US" dirty="0"/>
          </a:p>
        </p:txBody>
      </p:sp>
      <p:graphicFrame>
        <p:nvGraphicFramePr>
          <p:cNvPr id="8" name="Table 7">
            <a:extLst>
              <a:ext uri="{FF2B5EF4-FFF2-40B4-BE49-F238E27FC236}">
                <a16:creationId xmlns:a16="http://schemas.microsoft.com/office/drawing/2014/main" id="{FD136960-9BD1-4982-B695-428ABD4F0191}"/>
              </a:ext>
            </a:extLst>
          </p:cNvPr>
          <p:cNvGraphicFramePr>
            <a:graphicFrameLocks noGrp="1"/>
          </p:cNvGraphicFramePr>
          <p:nvPr>
            <p:extLst>
              <p:ext uri="{D42A27DB-BD31-4B8C-83A1-F6EECF244321}">
                <p14:modId xmlns:p14="http://schemas.microsoft.com/office/powerpoint/2010/main" val="1956301037"/>
              </p:ext>
            </p:extLst>
          </p:nvPr>
        </p:nvGraphicFramePr>
        <p:xfrm>
          <a:off x="1981200" y="4017670"/>
          <a:ext cx="7467600" cy="2225040"/>
        </p:xfrm>
        <a:graphic>
          <a:graphicData uri="http://schemas.openxmlformats.org/drawingml/2006/table">
            <a:tbl>
              <a:tblPr firstRow="1" bandRow="1">
                <a:tableStyleId>{5940675A-B579-460E-94D1-54222C63F5DA}</a:tableStyleId>
              </a:tblPr>
              <a:tblGrid>
                <a:gridCol w="3733800">
                  <a:extLst>
                    <a:ext uri="{9D8B030D-6E8A-4147-A177-3AD203B41FA5}">
                      <a16:colId xmlns:a16="http://schemas.microsoft.com/office/drawing/2014/main" val="920039327"/>
                    </a:ext>
                  </a:extLst>
                </a:gridCol>
                <a:gridCol w="3733800">
                  <a:extLst>
                    <a:ext uri="{9D8B030D-6E8A-4147-A177-3AD203B41FA5}">
                      <a16:colId xmlns:a16="http://schemas.microsoft.com/office/drawing/2014/main" val="1189859913"/>
                    </a:ext>
                  </a:extLst>
                </a:gridCol>
              </a:tblGrid>
              <a:tr h="370840">
                <a:tc>
                  <a:txBody>
                    <a:bodyPr/>
                    <a:lstStyle/>
                    <a:p>
                      <a:r>
                        <a:rPr lang="fr-FR" sz="1600" b="1" dirty="0">
                          <a:latin typeface="+mj-lt"/>
                        </a:rPr>
                        <a:t>« </a:t>
                      </a:r>
                      <a:r>
                        <a:rPr lang="fr-FR" sz="1600" b="1" dirty="0" err="1">
                          <a:latin typeface="+mj-lt"/>
                        </a:rPr>
                        <a:t>Classic</a:t>
                      </a:r>
                      <a:r>
                        <a:rPr lang="fr-FR" sz="1600" b="1" dirty="0">
                          <a:latin typeface="+mj-lt"/>
                        </a:rPr>
                        <a:t> » TDL </a:t>
                      </a:r>
                      <a:r>
                        <a:rPr lang="fr-FR" sz="1600" b="1" dirty="0" err="1">
                          <a:latin typeface="+mj-lt"/>
                        </a:rPr>
                        <a:t>models</a:t>
                      </a:r>
                      <a:endParaRPr lang="en-US" sz="1600" b="1" dirty="0">
                        <a:latin typeface="+mj-lt"/>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a:latin typeface="+mj-lt"/>
                        </a:rPr>
                        <a:t>« </a:t>
                      </a:r>
                      <a:r>
                        <a:rPr lang="fr-FR" sz="1600" b="1" dirty="0" err="1">
                          <a:latin typeface="+mj-lt"/>
                        </a:rPr>
                        <a:t>Enhanced</a:t>
                      </a:r>
                      <a:r>
                        <a:rPr lang="fr-FR" sz="1600" b="1" dirty="0">
                          <a:latin typeface="+mj-lt"/>
                        </a:rPr>
                        <a:t> » TDL </a:t>
                      </a:r>
                      <a:r>
                        <a:rPr lang="fr-FR" sz="1600" b="1" dirty="0" err="1">
                          <a:latin typeface="+mj-lt"/>
                        </a:rPr>
                        <a:t>models</a:t>
                      </a:r>
                      <a:endParaRPr lang="en-US" sz="1600" b="1" dirty="0">
                        <a:latin typeface="+mj-lt"/>
                      </a:endParaRPr>
                    </a:p>
                  </a:txBody>
                  <a:tcPr>
                    <a:solidFill>
                      <a:schemeClr val="bg1">
                        <a:lumMod val="85000"/>
                      </a:schemeClr>
                    </a:solidFill>
                  </a:tcPr>
                </a:tc>
                <a:extLst>
                  <a:ext uri="{0D108BD9-81ED-4DB2-BD59-A6C34878D82A}">
                    <a16:rowId xmlns:a16="http://schemas.microsoft.com/office/drawing/2014/main" val="1657978897"/>
                  </a:ext>
                </a:extLst>
              </a:tr>
              <a:tr h="370840">
                <a:tc>
                  <a:txBody>
                    <a:bodyPr/>
                    <a:lstStyle/>
                    <a:p>
                      <a:pPr marL="0" marR="0" hangingPunct="0">
                        <a:spcBef>
                          <a:spcPts val="0"/>
                        </a:spcBef>
                        <a:spcAft>
                          <a:spcPts val="0"/>
                        </a:spcAft>
                      </a:pPr>
                      <a:r>
                        <a:rPr lang="en-GB" sz="1600" b="0" dirty="0">
                          <a:effectLst/>
                          <a:latin typeface="+mj-lt"/>
                          <a:ea typeface="Times New Roman" panose="02020603050405020304" pitchFamily="18" charset="0"/>
                        </a:rPr>
                        <a:t>Urban approaching LOS</a:t>
                      </a:r>
                      <a:endParaRPr lang="en-US" sz="1600" b="0" dirty="0">
                        <a:effectLst/>
                        <a:latin typeface="+mj-lt"/>
                        <a:ea typeface="Times New Roman" panose="02020603050405020304" pitchFamily="18" charset="0"/>
                      </a:endParaRPr>
                    </a:p>
                  </a:txBody>
                  <a:tcPr marL="68580" marR="68580" marT="0" marB="0" anchor="ctr"/>
                </a:tc>
                <a:tc>
                  <a:txBody>
                    <a:bodyPr/>
                    <a:lstStyle/>
                    <a:p>
                      <a:pPr marL="0" marR="0" hangingPunct="0">
                        <a:spcBef>
                          <a:spcPts val="0"/>
                        </a:spcBef>
                        <a:spcAft>
                          <a:spcPts val="0"/>
                        </a:spcAft>
                      </a:pPr>
                      <a:r>
                        <a:rPr lang="en-GB" sz="1600" b="0" dirty="0">
                          <a:effectLst/>
                          <a:latin typeface="+mj-lt"/>
                          <a:ea typeface="Times New Roman" panose="02020603050405020304" pitchFamily="18" charset="0"/>
                        </a:rPr>
                        <a:t>Enhanced Urban approaching LOS</a:t>
                      </a:r>
                      <a:endParaRPr lang="en-US" sz="1600" b="0" dirty="0">
                        <a:effectLst/>
                        <a:latin typeface="+mj-lt"/>
                        <a:ea typeface="Times New Roman" panose="02020603050405020304" pitchFamily="18" charset="0"/>
                      </a:endParaRPr>
                    </a:p>
                  </a:txBody>
                  <a:tcPr marL="68580" marR="68580" marT="0" marB="0" anchor="ctr"/>
                </a:tc>
                <a:extLst>
                  <a:ext uri="{0D108BD9-81ED-4DB2-BD59-A6C34878D82A}">
                    <a16:rowId xmlns:a16="http://schemas.microsoft.com/office/drawing/2014/main" val="31912494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Urban crossing NLOS</a:t>
                      </a:r>
                      <a:endParaRPr lang="en-US" sz="1600" b="0" dirty="0">
                        <a:effectLst/>
                        <a:latin typeface="+mj-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Enhanced Urban crossing NLOS</a:t>
                      </a:r>
                      <a:endParaRPr lang="en-US" sz="1600" b="0" dirty="0">
                        <a:effectLst/>
                        <a:latin typeface="+mj-lt"/>
                        <a:ea typeface="Times New Roman" panose="02020603050405020304" pitchFamily="18" charset="0"/>
                      </a:endParaRPr>
                    </a:p>
                  </a:txBody>
                  <a:tcPr/>
                </a:tc>
                <a:extLst>
                  <a:ext uri="{0D108BD9-81ED-4DB2-BD59-A6C34878D82A}">
                    <a16:rowId xmlns:a16="http://schemas.microsoft.com/office/drawing/2014/main" val="32787317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Rural LOS</a:t>
                      </a:r>
                      <a:endParaRPr lang="en-US" sz="1600" b="0" dirty="0">
                        <a:effectLst/>
                        <a:latin typeface="+mj-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Enhanced Rural LOS</a:t>
                      </a:r>
                      <a:endParaRPr lang="en-US" sz="1600" b="0" dirty="0">
                        <a:effectLst/>
                        <a:latin typeface="+mj-lt"/>
                        <a:ea typeface="Times New Roman" panose="02020603050405020304" pitchFamily="18" charset="0"/>
                      </a:endParaRPr>
                    </a:p>
                  </a:txBody>
                  <a:tcPr/>
                </a:tc>
                <a:extLst>
                  <a:ext uri="{0D108BD9-81ED-4DB2-BD59-A6C34878D82A}">
                    <a16:rowId xmlns:a16="http://schemas.microsoft.com/office/drawing/2014/main" val="27881273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Highway LOS</a:t>
                      </a:r>
                      <a:endParaRPr lang="en-US" sz="1600" b="0" dirty="0">
                        <a:effectLst/>
                        <a:latin typeface="+mj-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Enhanced Highway LOS</a:t>
                      </a:r>
                      <a:endParaRPr lang="en-US" sz="1600" b="0" dirty="0">
                        <a:effectLst/>
                        <a:latin typeface="+mj-lt"/>
                        <a:ea typeface="Times New Roman" panose="02020603050405020304" pitchFamily="18" charset="0"/>
                      </a:endParaRPr>
                    </a:p>
                  </a:txBody>
                  <a:tcPr/>
                </a:tc>
                <a:extLst>
                  <a:ext uri="{0D108BD9-81ED-4DB2-BD59-A6C34878D82A}">
                    <a16:rowId xmlns:a16="http://schemas.microsoft.com/office/drawing/2014/main" val="993672728"/>
                  </a:ext>
                </a:extLst>
              </a:tr>
              <a:tr h="370840">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Highway NLOS</a:t>
                      </a:r>
                      <a:endParaRPr lang="en-US" sz="1600" b="0" dirty="0">
                        <a:effectLst/>
                        <a:latin typeface="+mj-lt"/>
                        <a:ea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GB" sz="1600" b="0" dirty="0">
                          <a:effectLst/>
                          <a:latin typeface="+mj-lt"/>
                          <a:ea typeface="Times New Roman" panose="02020603050405020304" pitchFamily="18" charset="0"/>
                        </a:rPr>
                        <a:t>Enhanced Highway NLOS</a:t>
                      </a:r>
                      <a:endParaRPr lang="en-US" sz="1600" b="0" dirty="0">
                        <a:effectLst/>
                        <a:latin typeface="+mj-lt"/>
                        <a:ea typeface="Times New Roman" panose="02020603050405020304" pitchFamily="18" charset="0"/>
                      </a:endParaRPr>
                    </a:p>
                  </a:txBody>
                  <a:tcPr marL="68580" marR="68580" marT="0" marB="0" anchor="ctr"/>
                </a:tc>
                <a:extLst>
                  <a:ext uri="{0D108BD9-81ED-4DB2-BD59-A6C34878D82A}">
                    <a16:rowId xmlns:a16="http://schemas.microsoft.com/office/drawing/2014/main" val="3011640470"/>
                  </a:ext>
                </a:extLst>
              </a:tr>
            </a:tbl>
          </a:graphicData>
        </a:graphic>
      </p:graphicFrame>
    </p:spTree>
    <p:extLst>
      <p:ext uri="{BB962C8B-B14F-4D97-AF65-F5344CB8AC3E}">
        <p14:creationId xmlns:p14="http://schemas.microsoft.com/office/powerpoint/2010/main" val="253169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Abstract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9" name="Rectangle 2">
            <a:extLst>
              <a:ext uri="{FF2B5EF4-FFF2-40B4-BE49-F238E27FC236}">
                <a16:creationId xmlns:a16="http://schemas.microsoft.com/office/drawing/2014/main" id="{4EE42F03-5871-4EC2-8D6B-F3ABB7E93C20}"/>
              </a:ext>
            </a:extLst>
          </p:cNvPr>
          <p:cNvSpPr>
            <a:spLocks noGrp="1" noChangeArrowheads="1"/>
          </p:cNvSpPr>
          <p:nvPr>
            <p:ph idx="1"/>
          </p:nvPr>
        </p:nvSpPr>
        <p:spPr>
          <a:xfrm>
            <a:off x="924619" y="1628800"/>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technical details on channel models for ITS-band at 5.9 GHz, for IEEE 802.11p and IEEE 802.11bd performance testing.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reviews the extensive and more than sufficient modelling work that has taken place in the past for V2X application in the 5.9 GHZ ITS band, originally for IEEE 802.11p standardization.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models presented in this submission are TDL (tap-delay-lines) models, and shall be used for device testing and PHY link-level simulations. This submission presents the « classical » models and the « enhanced » ones as well.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10" name="Rectangle 2">
            <a:extLst>
              <a:ext uri="{FF2B5EF4-FFF2-40B4-BE49-F238E27FC236}">
                <a16:creationId xmlns:a16="http://schemas.microsoft.com/office/drawing/2014/main" id="{DEC1C4A1-59AF-4734-9EA4-035ED3F95A6C}"/>
              </a:ext>
            </a:extLst>
          </p:cNvPr>
          <p:cNvSpPr>
            <a:spLocks noGrp="1" noChangeArrowheads="1"/>
          </p:cNvSpPr>
          <p:nvPr>
            <p:ph idx="1"/>
          </p:nvPr>
        </p:nvSpPr>
        <p:spPr>
          <a:xfrm>
            <a:off x="929216" y="1524000"/>
            <a:ext cx="10460567" cy="2518647"/>
          </a:xfrm>
          <a:ln/>
        </p:spPr>
        <p:txBody>
          <a:bodyPr/>
          <a:lstStyle/>
          <a:p>
            <a:pPr lvl="0">
              <a:buFont typeface="Arial" panose="020B0604020202020204" pitchFamily="34" charset="0"/>
              <a:buChar char="•"/>
            </a:pPr>
            <a:r>
              <a:rPr lang="en-US" b="0" dirty="0"/>
              <a:t>High-speed and rich multi-path fading are two key element of V2X communications in the 5.9 GHz ITS band, which is a challenging band (wavelength = 5cm)</a:t>
            </a:r>
          </a:p>
          <a:p>
            <a:pPr lvl="0">
              <a:buFont typeface="Arial" panose="020B0604020202020204" pitchFamily="34" charset="0"/>
              <a:buChar char="•"/>
            </a:pPr>
            <a:r>
              <a:rPr lang="en-US" b="0" dirty="0"/>
              <a:t>Multitude of driving conditions can occur for V2X communications, with LOS often obstructed by trucks, other vehicles, buildings, or road curvature</a:t>
            </a:r>
          </a:p>
          <a:p>
            <a:pPr lvl="0">
              <a:buFont typeface="Arial" panose="020B0604020202020204" pitchFamily="34" charset="0"/>
              <a:buChar char="•"/>
            </a:pPr>
            <a:r>
              <a:rPr lang="en-US" b="0" dirty="0"/>
              <a:t>Doppler effect is key element, where the fading channel state evolves rapidly.</a:t>
            </a:r>
          </a:p>
          <a:p>
            <a:pPr lvl="0">
              <a:buFont typeface="Arial" panose="020B0604020202020204" pitchFamily="34" charset="0"/>
              <a:buChar char="•"/>
            </a:pPr>
            <a:endParaRPr lang="en-US" b="0" dirty="0"/>
          </a:p>
          <a:p>
            <a:pPr marL="0" lvl="0" indent="0"/>
            <a:endParaRPr lang="en-US" dirty="0"/>
          </a:p>
        </p:txBody>
      </p:sp>
      <p:pic>
        <p:nvPicPr>
          <p:cNvPr id="11" name="Picture 10">
            <a:extLst>
              <a:ext uri="{FF2B5EF4-FFF2-40B4-BE49-F238E27FC236}">
                <a16:creationId xmlns:a16="http://schemas.microsoft.com/office/drawing/2014/main" id="{341A05E0-4370-4F6E-999D-18B1B5ECA652}"/>
              </a:ext>
            </a:extLst>
          </p:cNvPr>
          <p:cNvPicPr>
            <a:picLocks noChangeAspect="1"/>
          </p:cNvPicPr>
          <p:nvPr/>
        </p:nvPicPr>
        <p:blipFill>
          <a:blip r:embed="rId3"/>
          <a:stretch>
            <a:fillRect/>
          </a:stretch>
        </p:blipFill>
        <p:spPr>
          <a:xfrm>
            <a:off x="929216" y="4042647"/>
            <a:ext cx="6447692" cy="2252355"/>
          </a:xfrm>
          <a:prstGeom prst="rect">
            <a:avLst/>
          </a:prstGeom>
        </p:spPr>
      </p:pic>
      <p:sp>
        <p:nvSpPr>
          <p:cNvPr id="12" name="TextBox 11">
            <a:extLst>
              <a:ext uri="{FF2B5EF4-FFF2-40B4-BE49-F238E27FC236}">
                <a16:creationId xmlns:a16="http://schemas.microsoft.com/office/drawing/2014/main" id="{51464E77-ECC2-4DE6-9CEB-AD4FD135C831}"/>
              </a:ext>
            </a:extLst>
          </p:cNvPr>
          <p:cNvSpPr txBox="1"/>
          <p:nvPr/>
        </p:nvSpPr>
        <p:spPr>
          <a:xfrm>
            <a:off x="7286421" y="5334000"/>
            <a:ext cx="4193849" cy="830997"/>
          </a:xfrm>
          <a:prstGeom prst="rect">
            <a:avLst/>
          </a:prstGeom>
          <a:noFill/>
        </p:spPr>
        <p:txBody>
          <a:bodyPr wrap="square" rtlCol="0">
            <a:spAutoFit/>
          </a:bodyPr>
          <a:lstStyle/>
          <a:p>
            <a:r>
              <a:rPr lang="en-US" sz="1600" dirty="0">
                <a:solidFill>
                  <a:schemeClr val="tx1"/>
                </a:solidFill>
              </a:rPr>
              <a:t>[1]. P. Alexander, D. Haley and A. Grant, “Outdoor Mobile Broadband Access with 802.11”, IEEE </a:t>
            </a:r>
            <a:r>
              <a:rPr lang="en-US" sz="1600" dirty="0" err="1">
                <a:solidFill>
                  <a:schemeClr val="tx1"/>
                </a:solidFill>
              </a:rPr>
              <a:t>Comm</a:t>
            </a:r>
            <a:r>
              <a:rPr lang="en-US" sz="1600" dirty="0">
                <a:solidFill>
                  <a:schemeClr val="tx1"/>
                </a:solidFill>
              </a:rPr>
              <a:t> Mag, Nov. 2007</a:t>
            </a:r>
          </a:p>
        </p:txBody>
      </p:sp>
    </p:spTree>
    <p:extLst>
      <p:ext uri="{BB962C8B-B14F-4D97-AF65-F5344CB8AC3E}">
        <p14:creationId xmlns:p14="http://schemas.microsoft.com/office/powerpoint/2010/main" val="39938377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 (2)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10" name="Rectangle 2">
            <a:extLst>
              <a:ext uri="{FF2B5EF4-FFF2-40B4-BE49-F238E27FC236}">
                <a16:creationId xmlns:a16="http://schemas.microsoft.com/office/drawing/2014/main" id="{FD4F2A79-9ECE-4A29-8ADC-B2B8A911288C}"/>
              </a:ext>
            </a:extLst>
          </p:cNvPr>
          <p:cNvSpPr>
            <a:spLocks noGrp="1" noChangeArrowheads="1"/>
          </p:cNvSpPr>
          <p:nvPr>
            <p:ph idx="1"/>
          </p:nvPr>
        </p:nvSpPr>
        <p:spPr>
          <a:xfrm>
            <a:off x="929216" y="1524000"/>
            <a:ext cx="10460567" cy="4113213"/>
          </a:xfrm>
          <a:ln/>
        </p:spPr>
        <p:txBody>
          <a:bodyPr/>
          <a:lstStyle/>
          <a:p>
            <a:pPr lvl="0">
              <a:buFont typeface="Arial" panose="020B0604020202020204" pitchFamily="34" charset="0"/>
              <a:buChar char="•"/>
            </a:pPr>
            <a:endParaRPr lang="en-US" b="0" dirty="0"/>
          </a:p>
          <a:p>
            <a:pPr lvl="0">
              <a:buFont typeface="Arial" panose="020B0604020202020204" pitchFamily="34" charset="0"/>
              <a:buChar char="•"/>
            </a:pPr>
            <a:r>
              <a:rPr lang="en-US" b="0" dirty="0"/>
              <a:t>Studies have been carried out [1-2-3-5] to properly model such fading channels, and usually describe three main situations, with : Urban, Rural, Highway</a:t>
            </a:r>
          </a:p>
          <a:p>
            <a:pPr lvl="0">
              <a:buFont typeface="Arial" panose="020B0604020202020204" pitchFamily="34" charset="0"/>
              <a:buChar char="•"/>
            </a:pPr>
            <a:endParaRPr lang="en-US" b="0" dirty="0"/>
          </a:p>
          <a:p>
            <a:pPr>
              <a:buFont typeface="Arial" panose="020B0604020202020204" pitchFamily="34" charset="0"/>
              <a:buChar char="•"/>
            </a:pPr>
            <a:r>
              <a:rPr lang="en-US" b="0" dirty="0"/>
              <a:t>These scenarios are usually available in LOS and NLOS version [6-7].</a:t>
            </a:r>
          </a:p>
          <a:p>
            <a:pPr>
              <a:buFont typeface="Arial" panose="020B0604020202020204" pitchFamily="34" charset="0"/>
              <a:buChar char="•"/>
            </a:pPr>
            <a:endParaRPr lang="en-US" b="0" dirty="0"/>
          </a:p>
          <a:p>
            <a:pPr>
              <a:buFont typeface="Arial" panose="020B0604020202020204" pitchFamily="34" charset="0"/>
              <a:buChar char="•"/>
            </a:pPr>
            <a:r>
              <a:rPr lang="en-US" b="0" dirty="0"/>
              <a:t>ETSI ITS-G5 ETSI TS 103 257-1 (draft) specifies TDL channel models for V2X testing [7].</a:t>
            </a:r>
          </a:p>
          <a:p>
            <a:pPr>
              <a:buFont typeface="Arial" panose="020B0604020202020204" pitchFamily="34" charset="0"/>
              <a:buChar char="•"/>
            </a:pPr>
            <a:endParaRPr lang="en-US" b="0" dirty="0"/>
          </a:p>
          <a:p>
            <a:pPr marL="0" lvl="0" indent="0"/>
            <a:endParaRPr lang="en-US" b="0" dirty="0"/>
          </a:p>
        </p:txBody>
      </p:sp>
    </p:spTree>
    <p:extLst>
      <p:ext uri="{BB962C8B-B14F-4D97-AF65-F5344CB8AC3E}">
        <p14:creationId xmlns:p14="http://schemas.microsoft.com/office/powerpoint/2010/main" val="2474120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 (3)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7" name="Rectangle 2">
            <a:extLst>
              <a:ext uri="{FF2B5EF4-FFF2-40B4-BE49-F238E27FC236}">
                <a16:creationId xmlns:a16="http://schemas.microsoft.com/office/drawing/2014/main" id="{3F6C8E2F-31E6-4E6D-A43A-2B1961A60F47}"/>
              </a:ext>
            </a:extLst>
          </p:cNvPr>
          <p:cNvSpPr>
            <a:spLocks noGrp="1" noChangeArrowheads="1"/>
          </p:cNvSpPr>
          <p:nvPr>
            <p:ph idx="1"/>
          </p:nvPr>
        </p:nvSpPr>
        <p:spPr>
          <a:xfrm>
            <a:off x="914401" y="1716653"/>
            <a:ext cx="10361084" cy="4113213"/>
          </a:xfrm>
          <a:ln/>
        </p:spPr>
        <p:txBody>
          <a:bodyPr/>
          <a:lstStyle/>
          <a:p>
            <a:pPr lvl="0">
              <a:buFont typeface="Arial" panose="020B0604020202020204" pitchFamily="34" charset="0"/>
              <a:buChar char="•"/>
            </a:pPr>
            <a:r>
              <a:rPr lang="en-US" b="0" dirty="0"/>
              <a:t>Reference articles and submissions on this topic:</a:t>
            </a:r>
          </a:p>
          <a:p>
            <a:pPr lvl="1">
              <a:buFont typeface="Arial" panose="020B0604020202020204" pitchFamily="34" charset="0"/>
              <a:buChar char="•"/>
            </a:pPr>
            <a:r>
              <a:rPr lang="en-US" sz="1600" dirty="0"/>
              <a:t>[1] P. Alexander, D. Haley and A. Grant, “Outdoor Mobile Broadband Access with 802.11”, IEEE </a:t>
            </a:r>
            <a:r>
              <a:rPr lang="en-US" sz="1600" dirty="0" err="1"/>
              <a:t>Comm</a:t>
            </a:r>
            <a:r>
              <a:rPr lang="en-US" sz="1600" dirty="0"/>
              <a:t> Mag, Nov. 2007</a:t>
            </a:r>
          </a:p>
          <a:p>
            <a:pPr lvl="1">
              <a:buFont typeface="Arial" panose="020B0604020202020204" pitchFamily="34" charset="0"/>
              <a:buChar char="•"/>
            </a:pPr>
            <a:r>
              <a:rPr lang="en-US" sz="1600" dirty="0"/>
              <a:t>[2] Ian Tan, </a:t>
            </a:r>
            <a:r>
              <a:rPr lang="en-US" sz="1600" dirty="0" err="1"/>
              <a:t>Wanbin</a:t>
            </a:r>
            <a:r>
              <a:rPr lang="en-US" sz="1600" dirty="0"/>
              <a:t> Tang, Ken </a:t>
            </a:r>
            <a:r>
              <a:rPr lang="en-US" sz="1600" dirty="0" err="1"/>
              <a:t>Laberteaux</a:t>
            </a:r>
            <a:r>
              <a:rPr lang="en-US" sz="1600" dirty="0"/>
              <a:t>, Ahmad Bahai , “Measurement and Analysis of Wireless Channel Impairments in DSRC Vehicular Communications,” Electrical Engineering and Computer Sciences University of California at Berkeley, April 2008</a:t>
            </a:r>
          </a:p>
          <a:p>
            <a:pPr lvl="1">
              <a:buFont typeface="Arial" panose="020B0604020202020204" pitchFamily="34" charset="0"/>
              <a:buChar char="•"/>
            </a:pPr>
            <a:r>
              <a:rPr lang="en-US" sz="1600" dirty="0"/>
              <a:t>[3]. A. </a:t>
            </a:r>
            <a:r>
              <a:rPr lang="en-US" sz="1600" dirty="0" err="1"/>
              <a:t>Molisch</a:t>
            </a:r>
            <a:r>
              <a:rPr lang="en-US" sz="1600" dirty="0"/>
              <a:t>, F. </a:t>
            </a:r>
            <a:r>
              <a:rPr lang="en-US" sz="1600" dirty="0" err="1"/>
              <a:t>Tufvesson</a:t>
            </a:r>
            <a:r>
              <a:rPr lang="en-US" sz="1600" dirty="0"/>
              <a:t>, J. </a:t>
            </a:r>
            <a:r>
              <a:rPr lang="en-US" sz="1600" dirty="0" err="1"/>
              <a:t>Karedal</a:t>
            </a:r>
            <a:r>
              <a:rPr lang="en-US" sz="1600" dirty="0"/>
              <a:t>, C. F. </a:t>
            </a:r>
            <a:r>
              <a:rPr lang="en-US" sz="1600" dirty="0" err="1"/>
              <a:t>Mecklenbrauker</a:t>
            </a:r>
            <a:r>
              <a:rPr lang="en-US" sz="1600" dirty="0"/>
              <a:t> “A Survey of Vehicle-to-Vehicle Propagation Models”, IEEE Wireless </a:t>
            </a:r>
            <a:r>
              <a:rPr lang="en-US" sz="1600" dirty="0" err="1"/>
              <a:t>Comm</a:t>
            </a:r>
            <a:r>
              <a:rPr lang="en-US" sz="1600" dirty="0"/>
              <a:t> Mag, Dec 2009</a:t>
            </a:r>
          </a:p>
          <a:p>
            <a:pPr lvl="1">
              <a:buFont typeface="Arial" panose="020B0604020202020204" pitchFamily="34" charset="0"/>
              <a:buChar char="•"/>
            </a:pPr>
            <a:r>
              <a:rPr lang="en-US" sz="1600" dirty="0"/>
              <a:t>[4] Paul Alexander, David Haley, Alex Grant , “Cooperative Intelligent Transport Systems: 5.9-GHz Field Trials,” Proceedings of The IEEE Volume:99 , Issue 7, July  2011</a:t>
            </a:r>
          </a:p>
          <a:p>
            <a:pPr lvl="1">
              <a:buFont typeface="Arial" panose="020B0604020202020204" pitchFamily="34" charset="0"/>
              <a:buChar char="•"/>
            </a:pPr>
            <a:r>
              <a:rPr lang="en-US" sz="1600" dirty="0"/>
              <a:t>[5] Laura </a:t>
            </a:r>
            <a:r>
              <a:rPr lang="en-US" sz="1600" dirty="0" err="1"/>
              <a:t>Bernado</a:t>
            </a:r>
            <a:r>
              <a:rPr lang="en-US" sz="1600" dirty="0"/>
              <a:t>,  Thomas </a:t>
            </a:r>
            <a:r>
              <a:rPr lang="en-US" sz="1600" dirty="0" err="1"/>
              <a:t>Zemen</a:t>
            </a:r>
            <a:r>
              <a:rPr lang="en-US" sz="1600" dirty="0"/>
              <a:t>, Fredrik </a:t>
            </a:r>
            <a:r>
              <a:rPr lang="en-US" sz="1600" dirty="0" err="1"/>
              <a:t>Tufvesson</a:t>
            </a:r>
            <a:r>
              <a:rPr lang="en-US" sz="1600" dirty="0"/>
              <a:t>, Andreas F. </a:t>
            </a:r>
            <a:r>
              <a:rPr lang="en-US" sz="1600" dirty="0" err="1"/>
              <a:t>Molisch</a:t>
            </a:r>
            <a:r>
              <a:rPr lang="en-US" sz="1600" dirty="0"/>
              <a:t>, Christoph F. </a:t>
            </a:r>
            <a:r>
              <a:rPr lang="en-US" sz="1600" dirty="0" err="1"/>
              <a:t>Mecklenbrauker</a:t>
            </a:r>
            <a:r>
              <a:rPr lang="en-US" sz="1600" dirty="0"/>
              <a:t> , “Delay and Doppler Spreads of Non-Stationary Vehicular Channels for Safety Relevant Scenarios,” May 2013</a:t>
            </a:r>
          </a:p>
          <a:p>
            <a:pPr lvl="1">
              <a:buFont typeface="Arial" panose="020B0604020202020204" pitchFamily="34" charset="0"/>
              <a:buChar char="•"/>
            </a:pPr>
            <a:r>
              <a:rPr lang="en-US" sz="1600" dirty="0"/>
              <a:t>[6] Malik Khan (</a:t>
            </a:r>
            <a:r>
              <a:rPr lang="en-US" sz="1600" dirty="0" err="1"/>
              <a:t>Cohda</a:t>
            </a:r>
            <a:r>
              <a:rPr lang="en-US" sz="1600" dirty="0"/>
              <a:t> Wireless), “</a:t>
            </a:r>
            <a:r>
              <a:rPr lang="en-US" altLang="en-US" sz="1600" dirty="0"/>
              <a:t>IEEE 802.11 Regulatory SC DSRC Coexistence Tiger Team, </a:t>
            </a:r>
            <a:r>
              <a:rPr lang="en-US" altLang="en-US" sz="1400" dirty="0"/>
              <a:t>V2V Radio Channel Models</a:t>
            </a:r>
            <a:r>
              <a:rPr lang="en-US" sz="1600" dirty="0"/>
              <a:t>”, IEEE 802.11-14/0259r0</a:t>
            </a:r>
          </a:p>
          <a:p>
            <a:pPr lvl="1">
              <a:buFont typeface="Arial" panose="020B0604020202020204" pitchFamily="34" charset="0"/>
              <a:buChar char="•"/>
            </a:pPr>
            <a:r>
              <a:rPr lang="en-US" sz="1600" dirty="0"/>
              <a:t>[7] ETSI ITS-G5 ETSI TS 103 257-1 v0.0.6 (2018-10) (draft) </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2500463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t>« C</a:t>
            </a:r>
            <a:r>
              <a:rPr lang="en-US" dirty="0" err="1"/>
              <a:t>lassical</a:t>
            </a:r>
            <a:r>
              <a:rPr lang="fr-FR" dirty="0"/>
              <a:t> »</a:t>
            </a:r>
            <a:r>
              <a:rPr lang="en-US" dirty="0"/>
              <a:t> TDL models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sp>
        <p:nvSpPr>
          <p:cNvPr id="7" name="Rectangle 2">
            <a:extLst>
              <a:ext uri="{FF2B5EF4-FFF2-40B4-BE49-F238E27FC236}">
                <a16:creationId xmlns:a16="http://schemas.microsoft.com/office/drawing/2014/main" id="{C2118E98-31A5-45FA-972B-68BA30E731EF}"/>
              </a:ext>
            </a:extLst>
          </p:cNvPr>
          <p:cNvSpPr>
            <a:spLocks noGrp="1" noChangeArrowheads="1"/>
          </p:cNvSpPr>
          <p:nvPr>
            <p:ph idx="1"/>
          </p:nvPr>
        </p:nvSpPr>
        <p:spPr>
          <a:xfrm>
            <a:off x="914401" y="1830390"/>
            <a:ext cx="10361084" cy="4113213"/>
          </a:xfrm>
          <a:ln/>
        </p:spPr>
        <p:txBody>
          <a:bodyPr/>
          <a:lstStyle/>
          <a:p>
            <a:pPr marL="0" fontAlgn="t">
              <a:lnSpc>
                <a:spcPct val="115000"/>
              </a:lnSpc>
              <a:spcBef>
                <a:spcPts val="0"/>
              </a:spcBef>
              <a:spcAft>
                <a:spcPts val="0"/>
              </a:spcAft>
              <a:buFont typeface="Arial" panose="020B0604020202020204" pitchFamily="34" charset="0"/>
              <a:buChar char="•"/>
            </a:pPr>
            <a:r>
              <a:rPr lang="en-AU" b="0" kern="1200" dirty="0">
                <a:solidFill>
                  <a:schemeClr val="tx1"/>
                </a:solidFill>
                <a:latin typeface="+mj-lt"/>
              </a:rPr>
              <a:t>Rural LOS</a:t>
            </a:r>
            <a:endParaRPr lang="en-US"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AU" b="0" kern="1200" dirty="0">
                <a:solidFill>
                  <a:schemeClr val="tx1"/>
                </a:solidFill>
                <a:latin typeface="+mj-lt"/>
              </a:rPr>
              <a:t>Urban Approaching LOS</a:t>
            </a:r>
            <a:endParaRPr lang="en-US"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AU" b="0" kern="1200" dirty="0">
                <a:solidFill>
                  <a:schemeClr val="tx1"/>
                </a:solidFill>
              </a:rPr>
              <a:t>Urban </a:t>
            </a:r>
            <a:r>
              <a:rPr lang="en-AU" b="0" kern="1200" dirty="0">
                <a:solidFill>
                  <a:schemeClr val="tx1"/>
                </a:solidFill>
                <a:latin typeface="+mj-lt"/>
              </a:rPr>
              <a:t>Crossing NLOS</a:t>
            </a:r>
            <a:endParaRPr lang="en-US"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AU" b="0" kern="1200" dirty="0">
                <a:solidFill>
                  <a:schemeClr val="tx1"/>
                </a:solidFill>
                <a:latin typeface="+mj-lt"/>
              </a:rPr>
              <a:t>Highway LOS</a:t>
            </a:r>
            <a:endParaRPr lang="en-US" b="0" dirty="0">
              <a:solidFill>
                <a:schemeClr val="tx1"/>
              </a:solidFill>
              <a:latin typeface="+mj-lt"/>
            </a:endParaRPr>
          </a:p>
          <a:p>
            <a:pPr marL="0" fontAlgn="t">
              <a:lnSpc>
                <a:spcPct val="115000"/>
              </a:lnSpc>
              <a:spcBef>
                <a:spcPts val="0"/>
              </a:spcBef>
              <a:spcAft>
                <a:spcPts val="0"/>
              </a:spcAft>
              <a:buFont typeface="Arial" panose="020B0604020202020204" pitchFamily="34" charset="0"/>
              <a:buChar char="•"/>
            </a:pPr>
            <a:r>
              <a:rPr lang="en-AU" b="0" kern="1200" dirty="0">
                <a:solidFill>
                  <a:schemeClr val="tx1"/>
                </a:solidFill>
                <a:latin typeface="+mj-lt"/>
              </a:rPr>
              <a:t>Highway NLOS</a:t>
            </a:r>
            <a:endParaRPr lang="en-US" b="0" dirty="0">
              <a:solidFill>
                <a:schemeClr val="tx1"/>
              </a:solidFill>
              <a:latin typeface="+mj-lt"/>
            </a:endParaRPr>
          </a:p>
          <a:p>
            <a:pPr lvl="0">
              <a:buFont typeface="Arial" panose="020B0604020202020204" pitchFamily="34" charset="0"/>
              <a:buChar char="•"/>
            </a:pPr>
            <a:endParaRPr lang="en-US" b="0" dirty="0">
              <a:solidFill>
                <a:schemeClr val="tx1"/>
              </a:solidFill>
              <a:latin typeface="+mj-lt"/>
            </a:endParaRPr>
          </a:p>
          <a:p>
            <a:pPr lvl="1">
              <a:buFont typeface="Arial" panose="020B0604020202020204" pitchFamily="34" charset="0"/>
              <a:buChar char="•"/>
            </a:pPr>
            <a:endParaRPr lang="en-US" sz="2400" dirty="0">
              <a:solidFill>
                <a:schemeClr val="tx1"/>
              </a:solidFill>
              <a:latin typeface="+mj-lt"/>
            </a:endParaRPr>
          </a:p>
        </p:txBody>
      </p:sp>
    </p:spTree>
    <p:extLst>
      <p:ext uri="{BB962C8B-B14F-4D97-AF65-F5344CB8AC3E}">
        <p14:creationId xmlns:p14="http://schemas.microsoft.com/office/powerpoint/2010/main" val="33135107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altLang="en-US" dirty="0"/>
              <a:t>Scenario Descriptions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pic>
        <p:nvPicPr>
          <p:cNvPr id="7" name="table">
            <a:extLst>
              <a:ext uri="{FF2B5EF4-FFF2-40B4-BE49-F238E27FC236}">
                <a16:creationId xmlns:a16="http://schemas.microsoft.com/office/drawing/2014/main" id="{2A661B94-61C2-4EA9-8BCF-63FD97500039}"/>
              </a:ext>
            </a:extLst>
          </p:cNvPr>
          <p:cNvPicPr>
            <a:picLocks noChangeAspect="1"/>
          </p:cNvPicPr>
          <p:nvPr/>
        </p:nvPicPr>
        <p:blipFill>
          <a:blip r:embed="rId3"/>
          <a:stretch>
            <a:fillRect/>
          </a:stretch>
        </p:blipFill>
        <p:spPr>
          <a:xfrm>
            <a:off x="1600728" y="1612107"/>
            <a:ext cx="4643437" cy="3983037"/>
          </a:xfrm>
          <a:prstGeom prst="rect">
            <a:avLst/>
          </a:prstGeom>
        </p:spPr>
      </p:pic>
      <p:pic>
        <p:nvPicPr>
          <p:cNvPr id="8" name="Picture 7" descr="E:\Repositories\mk2\trunk\technical\RF_Bench\Documents\Reference\Pictures\images\UrbanApproachingLOS.png">
            <a:extLst>
              <a:ext uri="{FF2B5EF4-FFF2-40B4-BE49-F238E27FC236}">
                <a16:creationId xmlns:a16="http://schemas.microsoft.com/office/drawing/2014/main" id="{0F886281-5966-43D9-BBAE-5D84987927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17240" y="3748882"/>
            <a:ext cx="297656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E:\Repositories\mk2\trunk\technical\RF_Bench\Documents\Reference\Pictures\images\RuralLOS.png">
            <a:extLst>
              <a:ext uri="{FF2B5EF4-FFF2-40B4-BE49-F238E27FC236}">
                <a16:creationId xmlns:a16="http://schemas.microsoft.com/office/drawing/2014/main" id="{8015F2D8-AC95-4E6B-BCC3-8A6DEC1743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0065" y="2043907"/>
            <a:ext cx="3317875"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73414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altLang="en-US" dirty="0"/>
              <a:t>Scenario Descriptions (2)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pic>
        <p:nvPicPr>
          <p:cNvPr id="7" name="table">
            <a:extLst>
              <a:ext uri="{FF2B5EF4-FFF2-40B4-BE49-F238E27FC236}">
                <a16:creationId xmlns:a16="http://schemas.microsoft.com/office/drawing/2014/main" id="{0DC3BB4A-5F4B-47A8-A574-25450CFE6438}"/>
              </a:ext>
            </a:extLst>
          </p:cNvPr>
          <p:cNvPicPr>
            <a:picLocks noChangeAspect="1"/>
          </p:cNvPicPr>
          <p:nvPr/>
        </p:nvPicPr>
        <p:blipFill rotWithShape="1">
          <a:blip r:embed="rId3"/>
          <a:srcRect b="76420"/>
          <a:stretch/>
        </p:blipFill>
        <p:spPr>
          <a:xfrm>
            <a:off x="929217" y="1603872"/>
            <a:ext cx="4787900" cy="1212850"/>
          </a:xfrm>
          <a:prstGeom prst="rect">
            <a:avLst/>
          </a:prstGeom>
        </p:spPr>
      </p:pic>
      <p:pic>
        <p:nvPicPr>
          <p:cNvPr id="8" name="table">
            <a:extLst>
              <a:ext uri="{FF2B5EF4-FFF2-40B4-BE49-F238E27FC236}">
                <a16:creationId xmlns:a16="http://schemas.microsoft.com/office/drawing/2014/main" id="{8D55423E-0625-4E76-AEB6-E0EBF1EB14AB}"/>
              </a:ext>
            </a:extLst>
          </p:cNvPr>
          <p:cNvPicPr>
            <a:picLocks noChangeAspect="1"/>
          </p:cNvPicPr>
          <p:nvPr/>
        </p:nvPicPr>
        <p:blipFill rotWithShape="1">
          <a:blip r:embed="rId3"/>
          <a:srcRect t="69630" b="8779"/>
          <a:stretch/>
        </p:blipFill>
        <p:spPr>
          <a:xfrm>
            <a:off x="914401" y="5181600"/>
            <a:ext cx="4787900" cy="1110547"/>
          </a:xfrm>
          <a:prstGeom prst="rect">
            <a:avLst/>
          </a:prstGeom>
        </p:spPr>
      </p:pic>
      <p:pic>
        <p:nvPicPr>
          <p:cNvPr id="9" name="table">
            <a:extLst>
              <a:ext uri="{FF2B5EF4-FFF2-40B4-BE49-F238E27FC236}">
                <a16:creationId xmlns:a16="http://schemas.microsoft.com/office/drawing/2014/main" id="{1186387B-ED63-4526-BFB9-4FA575AE79FD}"/>
              </a:ext>
            </a:extLst>
          </p:cNvPr>
          <p:cNvPicPr>
            <a:picLocks noChangeAspect="1"/>
          </p:cNvPicPr>
          <p:nvPr/>
        </p:nvPicPr>
        <p:blipFill rotWithShape="1">
          <a:blip r:embed="rId3"/>
          <a:srcRect t="34074" b="42222"/>
          <a:stretch/>
        </p:blipFill>
        <p:spPr>
          <a:xfrm>
            <a:off x="914401" y="3382314"/>
            <a:ext cx="4787900" cy="1219200"/>
          </a:xfrm>
          <a:prstGeom prst="rect">
            <a:avLst/>
          </a:prstGeom>
        </p:spPr>
      </p:pic>
      <p:pic>
        <p:nvPicPr>
          <p:cNvPr id="10" name="Picture 9" descr="E:\Repositories\mk2\trunk\technical\RF_Bench\Documents\Reference\Pictures\images\HighwayLOS.png">
            <a:extLst>
              <a:ext uri="{FF2B5EF4-FFF2-40B4-BE49-F238E27FC236}">
                <a16:creationId xmlns:a16="http://schemas.microsoft.com/office/drawing/2014/main" id="{34E07047-FD29-4973-8315-D6654DB659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5637" y="3539477"/>
            <a:ext cx="3317875"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E:\Repositories\mk2\trunk\technical\RF_Bench\Documents\Reference\Pictures\images\HighwayNLOS.png">
            <a:extLst>
              <a:ext uri="{FF2B5EF4-FFF2-40B4-BE49-F238E27FC236}">
                <a16:creationId xmlns:a16="http://schemas.microsoft.com/office/drawing/2014/main" id="{75F06C25-A475-47DA-A89C-A56B08B754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7225" y="5266728"/>
            <a:ext cx="3316287"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E:\Repositories\mk2\trunk\technical\RF_Bench\Documents\Reference\Pictures\images\UrbanCrossingNLOS.png">
            <a:extLst>
              <a:ext uri="{FF2B5EF4-FFF2-40B4-BE49-F238E27FC236}">
                <a16:creationId xmlns:a16="http://schemas.microsoft.com/office/drawing/2014/main" id="{F4DFE304-8B2E-46EC-822D-C783CD6B857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57225" y="1270000"/>
            <a:ext cx="2976562"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97632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dirty="0"/>
              <a:t>« C</a:t>
            </a:r>
            <a:r>
              <a:rPr lang="en-US" dirty="0" err="1"/>
              <a:t>lassical</a:t>
            </a:r>
            <a:r>
              <a:rPr lang="fr-FR" dirty="0"/>
              <a:t> »</a:t>
            </a:r>
            <a:r>
              <a:rPr lang="en-US" dirty="0"/>
              <a:t> TDL models: parameters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err="1"/>
              <a:t>Cohda</a:t>
            </a:r>
            <a:r>
              <a:rPr lang="en-GB" dirty="0"/>
              <a:t> Wireless, NXP</a:t>
            </a:r>
          </a:p>
        </p:txBody>
      </p:sp>
      <p:sp>
        <p:nvSpPr>
          <p:cNvPr id="4" name="Date Placeholder 3"/>
          <p:cNvSpPr>
            <a:spLocks noGrp="1"/>
          </p:cNvSpPr>
          <p:nvPr>
            <p:ph type="dt" idx="15"/>
          </p:nvPr>
        </p:nvSpPr>
        <p:spPr/>
        <p:txBody>
          <a:bodyPr/>
          <a:lstStyle/>
          <a:p>
            <a:r>
              <a:rPr lang="en-US" dirty="0"/>
              <a:t>March 2019</a:t>
            </a:r>
            <a:endParaRPr lang="en-GB" dirty="0"/>
          </a:p>
        </p:txBody>
      </p:sp>
      <p:graphicFrame>
        <p:nvGraphicFramePr>
          <p:cNvPr id="7" name="Table 6">
            <a:extLst>
              <a:ext uri="{FF2B5EF4-FFF2-40B4-BE49-F238E27FC236}">
                <a16:creationId xmlns:a16="http://schemas.microsoft.com/office/drawing/2014/main" id="{2C8D3FE5-5A74-400B-9E62-59581B4D82C4}"/>
              </a:ext>
            </a:extLst>
          </p:cNvPr>
          <p:cNvGraphicFramePr>
            <a:graphicFrameLocks noGrp="1"/>
          </p:cNvGraphicFramePr>
          <p:nvPr>
            <p:extLst>
              <p:ext uri="{D42A27DB-BD31-4B8C-83A1-F6EECF244321}">
                <p14:modId xmlns:p14="http://schemas.microsoft.com/office/powerpoint/2010/main" val="2940648541"/>
              </p:ext>
            </p:extLst>
          </p:nvPr>
        </p:nvGraphicFramePr>
        <p:xfrm>
          <a:off x="2397098" y="1676400"/>
          <a:ext cx="7497288" cy="4127024"/>
        </p:xfrm>
        <a:graphic>
          <a:graphicData uri="http://schemas.openxmlformats.org/drawingml/2006/table">
            <a:tbl>
              <a:tblPr firstRow="1" firstCol="1" bandRow="1"/>
              <a:tblGrid>
                <a:gridCol w="1679260">
                  <a:extLst>
                    <a:ext uri="{9D8B030D-6E8A-4147-A177-3AD203B41FA5}">
                      <a16:colId xmlns:a16="http://schemas.microsoft.com/office/drawing/2014/main" val="4230164044"/>
                    </a:ext>
                  </a:extLst>
                </a:gridCol>
                <a:gridCol w="1161734">
                  <a:extLst>
                    <a:ext uri="{9D8B030D-6E8A-4147-A177-3AD203B41FA5}">
                      <a16:colId xmlns:a16="http://schemas.microsoft.com/office/drawing/2014/main" val="3453737970"/>
                    </a:ext>
                  </a:extLst>
                </a:gridCol>
                <a:gridCol w="1161734">
                  <a:extLst>
                    <a:ext uri="{9D8B030D-6E8A-4147-A177-3AD203B41FA5}">
                      <a16:colId xmlns:a16="http://schemas.microsoft.com/office/drawing/2014/main" val="2943553275"/>
                    </a:ext>
                  </a:extLst>
                </a:gridCol>
                <a:gridCol w="1166053">
                  <a:extLst>
                    <a:ext uri="{9D8B030D-6E8A-4147-A177-3AD203B41FA5}">
                      <a16:colId xmlns:a16="http://schemas.microsoft.com/office/drawing/2014/main" val="601832036"/>
                    </a:ext>
                  </a:extLst>
                </a:gridCol>
                <a:gridCol w="1166053">
                  <a:extLst>
                    <a:ext uri="{9D8B030D-6E8A-4147-A177-3AD203B41FA5}">
                      <a16:colId xmlns:a16="http://schemas.microsoft.com/office/drawing/2014/main" val="3190853669"/>
                    </a:ext>
                  </a:extLst>
                </a:gridCol>
                <a:gridCol w="1162454">
                  <a:extLst>
                    <a:ext uri="{9D8B030D-6E8A-4147-A177-3AD203B41FA5}">
                      <a16:colId xmlns:a16="http://schemas.microsoft.com/office/drawing/2014/main" val="1420837166"/>
                    </a:ext>
                  </a:extLst>
                </a:gridCol>
              </a:tblGrid>
              <a:tr h="197630">
                <a:tc gridSpan="2">
                  <a:txBody>
                    <a:bodyPr/>
                    <a:lstStyle/>
                    <a:p>
                      <a:pPr marL="0" marR="0" hangingPunct="0">
                        <a:spcBef>
                          <a:spcPts val="0"/>
                        </a:spcBef>
                        <a:spcAft>
                          <a:spcPts val="0"/>
                        </a:spcAft>
                      </a:pPr>
                      <a:r>
                        <a:rPr lang="en-GB" sz="1200">
                          <a:effectLst/>
                          <a:latin typeface="Arial" panose="020B0604020202020204" pitchFamily="34" charset="0"/>
                          <a:ea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n-US"/>
                    </a:p>
                  </a:txBody>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Power [dB]</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Delay [ns]</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Doppler [Hz]</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b="1">
                          <a:effectLst/>
                          <a:latin typeface="Arial" panose="020B0604020202020204" pitchFamily="34" charset="0"/>
                          <a:ea typeface="Times New Roman" panose="02020603050405020304" pitchFamily="18" charset="0"/>
                        </a:rPr>
                        <a:t>Profile</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55943"/>
                  </a:ext>
                </a:extLst>
              </a:tr>
              <a:tr h="208110">
                <a:tc rowSpan="4">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Urban approaching 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9569993"/>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-8</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117</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236</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134948"/>
                  </a:ext>
                </a:extLst>
              </a:tr>
              <a:tr h="20361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183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-157</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922680"/>
                  </a:ext>
                </a:extLst>
              </a:tr>
              <a:tr h="205865">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-15</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333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492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678852"/>
                  </a:ext>
                </a:extLst>
              </a:tr>
              <a:tr h="208110">
                <a:tc rowSpan="4">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Urban crossing NLOS</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85861"/>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267</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295</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7173655"/>
                  </a:ext>
                </a:extLst>
              </a:tr>
              <a:tr h="20361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400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-98</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9551723"/>
                  </a:ext>
                </a:extLst>
              </a:tr>
              <a:tr h="205865">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533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591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4101472"/>
                  </a:ext>
                </a:extLst>
              </a:tr>
              <a:tr h="206613">
                <a:tc rowSpan="3">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Rural 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4588586"/>
                  </a:ext>
                </a:extLst>
              </a:tr>
              <a:tr h="19837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83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492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9490412"/>
                  </a:ext>
                </a:extLst>
              </a:tr>
              <a:tr h="212602">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-17</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183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-295</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1453214"/>
                  </a:ext>
                </a:extLst>
              </a:tr>
              <a:tr h="208110">
                <a:tc rowSpan="4">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Highway LOS</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220968"/>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100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689</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8999501"/>
                  </a:ext>
                </a:extLst>
              </a:tr>
              <a:tr h="20361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-15</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167</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-492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1025792"/>
                  </a:ext>
                </a:extLst>
              </a:tr>
              <a:tr h="205865">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-20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500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886</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9780688"/>
                  </a:ext>
                </a:extLst>
              </a:tr>
              <a:tr h="208110">
                <a:tc rowSpan="4">
                  <a:txBody>
                    <a:bodyPr/>
                    <a:lstStyle/>
                    <a:p>
                      <a:pPr marL="0" marR="0" hangingPunct="0">
                        <a:spcBef>
                          <a:spcPts val="0"/>
                        </a:spcBef>
                        <a:spcAft>
                          <a:spcPts val="0"/>
                        </a:spcAft>
                      </a:pPr>
                      <a:r>
                        <a:rPr lang="en-GB" sz="1200" b="1" dirty="0">
                          <a:effectLst/>
                          <a:latin typeface="Arial" panose="020B0604020202020204" pitchFamily="34" charset="0"/>
                          <a:ea typeface="Times New Roman" panose="02020603050405020304" pitchFamily="18" charset="0"/>
                        </a:rPr>
                        <a:t>Highway NLOS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1</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Static</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8990954"/>
                  </a:ext>
                </a:extLst>
              </a:tr>
              <a:tr h="210356">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200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689</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271895"/>
                  </a:ext>
                </a:extLst>
              </a:tr>
              <a:tr h="203619">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-5</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433</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-492</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HalfBT</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9375195"/>
                  </a:ext>
                </a:extLst>
              </a:tr>
              <a:tr h="205865">
                <a:tc vMerge="1">
                  <a:txBody>
                    <a:bodyPr/>
                    <a:lstStyle/>
                    <a:p>
                      <a:endParaRPr lang="en-US"/>
                    </a:p>
                  </a:txBody>
                  <a:tcPr/>
                </a:tc>
                <a:tc>
                  <a:txBody>
                    <a:bodyPr/>
                    <a:lstStyle/>
                    <a:p>
                      <a:pPr marL="0" marR="0" hangingPunct="0">
                        <a:spcBef>
                          <a:spcPts val="0"/>
                        </a:spcBef>
                        <a:spcAft>
                          <a:spcPts val="0"/>
                        </a:spcAft>
                      </a:pPr>
                      <a:r>
                        <a:rPr lang="en-GB" sz="1200" b="1">
                          <a:effectLst/>
                          <a:latin typeface="Arial" panose="020B0604020202020204" pitchFamily="34" charset="0"/>
                          <a:ea typeface="Times New Roman" panose="02020603050405020304" pitchFamily="18" charset="0"/>
                        </a:rPr>
                        <a:t>Tap 4</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-7</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700</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a:effectLst/>
                          <a:latin typeface="Arial" panose="020B0604020202020204" pitchFamily="34" charset="0"/>
                          <a:ea typeface="Times New Roman" panose="02020603050405020304" pitchFamily="18" charset="0"/>
                        </a:rPr>
                        <a:t>886</a:t>
                      </a:r>
                      <a:endParaRPr lang="en-US"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1200" dirty="0" err="1">
                          <a:effectLst/>
                          <a:latin typeface="Arial" panose="020B0604020202020204" pitchFamily="34" charset="0"/>
                          <a:ea typeface="Times New Roman" panose="02020603050405020304" pitchFamily="18" charset="0"/>
                        </a:rPr>
                        <a:t>HalfBT</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4617965"/>
                  </a:ext>
                </a:extLst>
              </a:tr>
            </a:tbl>
          </a:graphicData>
        </a:graphic>
      </p:graphicFrame>
      <p:sp>
        <p:nvSpPr>
          <p:cNvPr id="8" name="TextBox 23">
            <a:extLst>
              <a:ext uri="{FF2B5EF4-FFF2-40B4-BE49-F238E27FC236}">
                <a16:creationId xmlns:a16="http://schemas.microsoft.com/office/drawing/2014/main" id="{88A6DE21-8A0B-4CFD-83D9-B0A5767F651E}"/>
              </a:ext>
            </a:extLst>
          </p:cNvPr>
          <p:cNvSpPr txBox="1">
            <a:spLocks noChangeArrowheads="1"/>
          </p:cNvSpPr>
          <p:nvPr/>
        </p:nvSpPr>
        <p:spPr bwMode="auto">
          <a:xfrm>
            <a:off x="458495" y="2172283"/>
            <a:ext cx="18938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119km/hr max differential</a:t>
            </a:r>
          </a:p>
        </p:txBody>
      </p:sp>
      <p:sp>
        <p:nvSpPr>
          <p:cNvPr id="9" name="TextBox 25">
            <a:extLst>
              <a:ext uri="{FF2B5EF4-FFF2-40B4-BE49-F238E27FC236}">
                <a16:creationId xmlns:a16="http://schemas.microsoft.com/office/drawing/2014/main" id="{50EBD1DE-6E21-4A8E-9D87-56CC31237334}"/>
              </a:ext>
            </a:extLst>
          </p:cNvPr>
          <p:cNvSpPr txBox="1">
            <a:spLocks noChangeArrowheads="1"/>
          </p:cNvSpPr>
          <p:nvPr/>
        </p:nvSpPr>
        <p:spPr bwMode="auto">
          <a:xfrm>
            <a:off x="452938" y="3725558"/>
            <a:ext cx="1905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144km/hr max differential</a:t>
            </a:r>
          </a:p>
        </p:txBody>
      </p:sp>
      <p:sp>
        <p:nvSpPr>
          <p:cNvPr id="10" name="TextBox 24">
            <a:extLst>
              <a:ext uri="{FF2B5EF4-FFF2-40B4-BE49-F238E27FC236}">
                <a16:creationId xmlns:a16="http://schemas.microsoft.com/office/drawing/2014/main" id="{85D99644-734D-4CAD-BE5E-0CB536F12A9D}"/>
              </a:ext>
            </a:extLst>
          </p:cNvPr>
          <p:cNvSpPr txBox="1">
            <a:spLocks noChangeArrowheads="1"/>
          </p:cNvSpPr>
          <p:nvPr/>
        </p:nvSpPr>
        <p:spPr bwMode="auto">
          <a:xfrm>
            <a:off x="452938" y="2981618"/>
            <a:ext cx="1905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126km/hr max differential</a:t>
            </a:r>
          </a:p>
        </p:txBody>
      </p:sp>
      <p:sp>
        <p:nvSpPr>
          <p:cNvPr id="11" name="TextBox 21">
            <a:extLst>
              <a:ext uri="{FF2B5EF4-FFF2-40B4-BE49-F238E27FC236}">
                <a16:creationId xmlns:a16="http://schemas.microsoft.com/office/drawing/2014/main" id="{0A7D8AB7-B79B-4AC1-8028-7567C5F40E33}"/>
              </a:ext>
            </a:extLst>
          </p:cNvPr>
          <p:cNvSpPr txBox="1">
            <a:spLocks noChangeArrowheads="1"/>
          </p:cNvSpPr>
          <p:nvPr/>
        </p:nvSpPr>
        <p:spPr bwMode="auto">
          <a:xfrm>
            <a:off x="410525" y="4408385"/>
            <a:ext cx="194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252 km/hr max differential</a:t>
            </a:r>
          </a:p>
        </p:txBody>
      </p:sp>
      <p:sp>
        <p:nvSpPr>
          <p:cNvPr id="12" name="TextBox 22">
            <a:extLst>
              <a:ext uri="{FF2B5EF4-FFF2-40B4-BE49-F238E27FC236}">
                <a16:creationId xmlns:a16="http://schemas.microsoft.com/office/drawing/2014/main" id="{0D6310A7-C70A-4374-A2F4-8818035A4285}"/>
              </a:ext>
            </a:extLst>
          </p:cNvPr>
          <p:cNvSpPr txBox="1">
            <a:spLocks noChangeArrowheads="1"/>
          </p:cNvSpPr>
          <p:nvPr/>
        </p:nvSpPr>
        <p:spPr bwMode="auto">
          <a:xfrm>
            <a:off x="447648" y="5221994"/>
            <a:ext cx="19494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eaLnBrk="1" hangingPunct="1">
              <a:spcBef>
                <a:spcPct val="0"/>
              </a:spcBef>
              <a:buFontTx/>
              <a:buNone/>
            </a:pPr>
            <a:r>
              <a:rPr lang="en-AU" altLang="en-US" sz="1200" b="0" dirty="0"/>
              <a:t>252 km/hr max differential</a:t>
            </a:r>
          </a:p>
        </p:txBody>
      </p:sp>
    </p:spTree>
    <p:extLst>
      <p:ext uri="{BB962C8B-B14F-4D97-AF65-F5344CB8AC3E}">
        <p14:creationId xmlns:p14="http://schemas.microsoft.com/office/powerpoint/2010/main" val="4048873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1567</Words>
  <Application>Microsoft Office PowerPoint</Application>
  <PresentationFormat>Widescreen</PresentationFormat>
  <Paragraphs>400</Paragraphs>
  <Slides>13</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MS Gothic</vt:lpstr>
      <vt:lpstr>Arial</vt:lpstr>
      <vt:lpstr>Times New Roman</vt:lpstr>
      <vt:lpstr>Office 主题</vt:lpstr>
      <vt:lpstr>Document</vt:lpstr>
      <vt:lpstr>Fading Channel Models for 5.9 GHz NGV simulations</vt:lpstr>
      <vt:lpstr>Abstract</vt:lpstr>
      <vt:lpstr>Introduction (1)</vt:lpstr>
      <vt:lpstr>Introduction (2)</vt:lpstr>
      <vt:lpstr>Introduction (3)</vt:lpstr>
      <vt:lpstr>« Classical » TDL models</vt:lpstr>
      <vt:lpstr>Scenario Descriptions (1)</vt:lpstr>
      <vt:lpstr>Scenario Descriptions (2)</vt:lpstr>
      <vt:lpstr>« Classical » TDL models: parameters</vt:lpstr>
      <vt:lpstr>Doppler Spectra</vt:lpstr>
      <vt:lpstr>« Enhanced » TDL models</vt:lpstr>
      <vt:lpstr>« Enhanced» TDL models: parameters</vt:lpstr>
      <vt:lpstr>Benefits</vt:lpstr>
    </vt:vector>
  </TitlesOfParts>
  <Company>ZTE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孙波10013985</dc:creator>
  <cp:lastModifiedBy>Vincent Martinez</cp:lastModifiedBy>
  <cp:revision>12</cp:revision>
  <cp:lastPrinted>1601-01-01T00:00:00Z</cp:lastPrinted>
  <dcterms:created xsi:type="dcterms:W3CDTF">2019-03-08T13:10:08Z</dcterms:created>
  <dcterms:modified xsi:type="dcterms:W3CDTF">2019-03-08T17:02:01Z</dcterms:modified>
</cp:coreProperties>
</file>