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940" autoAdjust="0"/>
  </p:normalViewPr>
  <p:slideViewPr>
    <p:cSldViewPr>
      <p:cViewPr varScale="1">
        <p:scale>
          <a:sx n="120" d="100"/>
          <a:sy n="120" d="100"/>
        </p:scale>
        <p:origin x="120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350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31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80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48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52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70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01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30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81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84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/>
              <a:t>Alessio</a:t>
            </a:r>
            <a:r>
              <a:rPr lang="en-US" altLang="zh-CN" dirty="0"/>
              <a:t> </a:t>
            </a:r>
            <a:r>
              <a:rPr lang="en-US" altLang="zh-CN" dirty="0" err="1"/>
              <a:t>Filippi</a:t>
            </a:r>
            <a:r>
              <a:rPr lang="en-GB" altLang="zh-CN" dirty="0"/>
              <a:t>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Alessio</a:t>
            </a:r>
            <a:r>
              <a:rPr lang="en-US" altLang="zh-CN" dirty="0"/>
              <a:t> </a:t>
            </a:r>
            <a:r>
              <a:rPr lang="en-US" altLang="zh-CN" dirty="0" err="1"/>
              <a:t>Filippi</a:t>
            </a:r>
            <a:r>
              <a:rPr lang="en-GB" altLang="zh-CN" dirty="0"/>
              <a:t>, NXP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/>
              <a:t>Alessio</a:t>
            </a:r>
            <a:r>
              <a:rPr lang="en-US" altLang="zh-CN" dirty="0"/>
              <a:t> </a:t>
            </a:r>
            <a:r>
              <a:rPr lang="en-US" altLang="zh-CN" dirty="0" err="1"/>
              <a:t>Filippi</a:t>
            </a:r>
            <a:r>
              <a:rPr lang="en-GB" dirty="0"/>
              <a:t>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Adaptation Mechanisms </a:t>
            </a:r>
            <a:br>
              <a:rPr lang="en-GB" dirty="0"/>
            </a:br>
            <a:r>
              <a:rPr lang="en-GB" dirty="0"/>
              <a:t>for Interoperable NGV New Modulations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2861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7C8C37B-3C03-410B-8EC6-857A6058F9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373514"/>
              </p:ext>
            </p:extLst>
          </p:nvPr>
        </p:nvGraphicFramePr>
        <p:xfrm>
          <a:off x="992188" y="2422525"/>
          <a:ext cx="10191750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cument" r:id="rId4" imgW="10439485" imgH="3266997" progId="Word.Document.8">
                  <p:embed/>
                </p:oleObj>
              </mc:Choice>
              <mc:Fallback>
                <p:oleObj name="Document" r:id="rId4" imgW="10439485" imgH="326699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22525"/>
                        <a:ext cx="10191750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Dynamic balance between legacy and new modulation (2)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6FAB137-91FE-4F36-A5E9-16A3DBF809A0}"/>
              </a:ext>
            </a:extLst>
          </p:cNvPr>
          <p:cNvGrpSpPr/>
          <p:nvPr/>
        </p:nvGrpSpPr>
        <p:grpSpPr>
          <a:xfrm>
            <a:off x="1981200" y="2795731"/>
            <a:ext cx="8294327" cy="3605069"/>
            <a:chOff x="1810719" y="1893055"/>
            <a:chExt cx="9182401" cy="396745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F860336-2BF6-4401-93AA-C6E69B668405}"/>
                </a:ext>
              </a:extLst>
            </p:cNvPr>
            <p:cNvSpPr/>
            <p:nvPr/>
          </p:nvSpPr>
          <p:spPr>
            <a:xfrm>
              <a:off x="2855392" y="2206263"/>
              <a:ext cx="6851766" cy="339179"/>
            </a:xfrm>
            <a:prstGeom prst="rect">
              <a:avLst/>
            </a:prstGeom>
            <a:solidFill>
              <a:srgbClr val="00206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Legacy 802.11p PPDU (QPSK ½)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C7E58C2-FBEF-4E22-8DA9-1B2F6387A2B6}"/>
                </a:ext>
              </a:extLst>
            </p:cNvPr>
            <p:cNvCxnSpPr>
              <a:cxnSpLocks/>
            </p:cNvCxnSpPr>
            <p:nvPr/>
          </p:nvCxnSpPr>
          <p:spPr>
            <a:xfrm>
              <a:off x="2628900" y="2545443"/>
              <a:ext cx="76454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A8347B4-82C8-4685-A95B-F9AFD3616B08}"/>
                </a:ext>
              </a:extLst>
            </p:cNvPr>
            <p:cNvSpPr txBox="1"/>
            <p:nvPr/>
          </p:nvSpPr>
          <p:spPr>
            <a:xfrm>
              <a:off x="10261600" y="2378833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time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D34DE0-1184-4D29-A4FA-08CB5F9FBEFD}"/>
                </a:ext>
              </a:extLst>
            </p:cNvPr>
            <p:cNvSpPr/>
            <p:nvPr/>
          </p:nvSpPr>
          <p:spPr>
            <a:xfrm>
              <a:off x="2855392" y="2830084"/>
              <a:ext cx="4637608" cy="308917"/>
            </a:xfrm>
            <a:prstGeom prst="rect">
              <a:avLst/>
            </a:prstGeom>
            <a:solidFill>
              <a:srgbClr val="00206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Legacy 802.11p PPDU (QPSK ¾)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C64D13E-2E11-4350-A0F5-DE7042CCD401}"/>
                </a:ext>
              </a:extLst>
            </p:cNvPr>
            <p:cNvSpPr/>
            <p:nvPr/>
          </p:nvSpPr>
          <p:spPr>
            <a:xfrm>
              <a:off x="7493000" y="2830084"/>
              <a:ext cx="2214158" cy="308918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New modulation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14ED4A6-D6B9-46B4-BD25-5D783C315AC7}"/>
                </a:ext>
              </a:extLst>
            </p:cNvPr>
            <p:cNvCxnSpPr>
              <a:cxnSpLocks/>
            </p:cNvCxnSpPr>
            <p:nvPr/>
          </p:nvCxnSpPr>
          <p:spPr>
            <a:xfrm>
              <a:off x="2628900" y="3139002"/>
              <a:ext cx="76454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AC2FFD6-612F-4681-A455-FBB6DDE51C0B}"/>
                </a:ext>
              </a:extLst>
            </p:cNvPr>
            <p:cNvSpPr txBox="1"/>
            <p:nvPr/>
          </p:nvSpPr>
          <p:spPr>
            <a:xfrm>
              <a:off x="10261600" y="2972392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time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E86F4-B4CE-483B-8532-4D602B6E9015}"/>
                </a:ext>
              </a:extLst>
            </p:cNvPr>
            <p:cNvSpPr txBox="1"/>
            <p:nvPr/>
          </p:nvSpPr>
          <p:spPr>
            <a:xfrm>
              <a:off x="1810719" y="2183828"/>
              <a:ext cx="2518061" cy="423511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State #1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6B804AF-4284-49DE-BE15-3E7AD8FCAC93}"/>
                </a:ext>
              </a:extLst>
            </p:cNvPr>
            <p:cNvSpPr txBox="1"/>
            <p:nvPr/>
          </p:nvSpPr>
          <p:spPr>
            <a:xfrm>
              <a:off x="1810719" y="2769655"/>
              <a:ext cx="2518061" cy="405474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State #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2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63A02C2-C37C-4A1D-964A-3703D8A7F8F5}"/>
                </a:ext>
              </a:extLst>
            </p:cNvPr>
            <p:cNvSpPr/>
            <p:nvPr/>
          </p:nvSpPr>
          <p:spPr>
            <a:xfrm>
              <a:off x="2855392" y="3411300"/>
              <a:ext cx="3443808" cy="308917"/>
            </a:xfrm>
            <a:prstGeom prst="rect">
              <a:avLst/>
            </a:prstGeom>
            <a:solidFill>
              <a:srgbClr val="00206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Legacy 802.11p PPDU (16QAM ½)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BA74FC8-EEEE-426B-BA8B-3768F3D2E253}"/>
                </a:ext>
              </a:extLst>
            </p:cNvPr>
            <p:cNvSpPr/>
            <p:nvPr/>
          </p:nvSpPr>
          <p:spPr>
            <a:xfrm>
              <a:off x="6299200" y="3411300"/>
              <a:ext cx="3407958" cy="308918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New modulation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D65741E-C216-4D20-9A84-C6812B3E8C58}"/>
                </a:ext>
              </a:extLst>
            </p:cNvPr>
            <p:cNvCxnSpPr>
              <a:cxnSpLocks/>
            </p:cNvCxnSpPr>
            <p:nvPr/>
          </p:nvCxnSpPr>
          <p:spPr>
            <a:xfrm>
              <a:off x="2677592" y="3720217"/>
              <a:ext cx="76454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F4D5A2E-B3B7-458B-B91B-828834AAEEDD}"/>
                </a:ext>
              </a:extLst>
            </p:cNvPr>
            <p:cNvSpPr txBox="1"/>
            <p:nvPr/>
          </p:nvSpPr>
          <p:spPr>
            <a:xfrm>
              <a:off x="10261600" y="3553608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time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A6CF135-2A3C-4489-AEE4-07EF73BE049B}"/>
                </a:ext>
              </a:extLst>
            </p:cNvPr>
            <p:cNvSpPr txBox="1"/>
            <p:nvPr/>
          </p:nvSpPr>
          <p:spPr>
            <a:xfrm>
              <a:off x="1810719" y="3371610"/>
              <a:ext cx="2518061" cy="405474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State #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3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E91F816-57E7-4437-AB6A-632DCB9D84E0}"/>
                </a:ext>
              </a:extLst>
            </p:cNvPr>
            <p:cNvSpPr/>
            <p:nvPr/>
          </p:nvSpPr>
          <p:spPr>
            <a:xfrm>
              <a:off x="2855392" y="3983384"/>
              <a:ext cx="2427808" cy="308917"/>
            </a:xfrm>
            <a:prstGeom prst="rect">
              <a:avLst/>
            </a:prstGeom>
            <a:solidFill>
              <a:srgbClr val="00206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Legacy (16QAM ¾)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83F9774-775B-4138-9D39-53E991170645}"/>
                </a:ext>
              </a:extLst>
            </p:cNvPr>
            <p:cNvSpPr/>
            <p:nvPr/>
          </p:nvSpPr>
          <p:spPr>
            <a:xfrm>
              <a:off x="5283200" y="3983384"/>
              <a:ext cx="4423958" cy="308918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New modulation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39F8FF7-CAB7-492E-B69A-7220C6196412}"/>
                </a:ext>
              </a:extLst>
            </p:cNvPr>
            <p:cNvCxnSpPr>
              <a:cxnSpLocks/>
            </p:cNvCxnSpPr>
            <p:nvPr/>
          </p:nvCxnSpPr>
          <p:spPr>
            <a:xfrm>
              <a:off x="2628900" y="4292302"/>
              <a:ext cx="76454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478F133-0316-4F08-B886-E769C38F673B}"/>
                </a:ext>
              </a:extLst>
            </p:cNvPr>
            <p:cNvSpPr txBox="1"/>
            <p:nvPr/>
          </p:nvSpPr>
          <p:spPr>
            <a:xfrm>
              <a:off x="10261600" y="4125692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time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256C547-6737-474E-A1D6-03C3BC7683FF}"/>
                </a:ext>
              </a:extLst>
            </p:cNvPr>
            <p:cNvSpPr txBox="1"/>
            <p:nvPr/>
          </p:nvSpPr>
          <p:spPr>
            <a:xfrm>
              <a:off x="1810719" y="3943694"/>
              <a:ext cx="2518061" cy="405474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State #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4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73F5FB9-90A1-4BFB-9FDF-2E46C423F579}"/>
                </a:ext>
              </a:extLst>
            </p:cNvPr>
            <p:cNvSpPr/>
            <p:nvPr/>
          </p:nvSpPr>
          <p:spPr>
            <a:xfrm>
              <a:off x="2855392" y="4557668"/>
              <a:ext cx="1805508" cy="308917"/>
            </a:xfrm>
            <a:prstGeom prst="rect">
              <a:avLst/>
            </a:prstGeom>
            <a:solidFill>
              <a:srgbClr val="00206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Legacy (64QAM 2/3)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8EC57E9-7C65-4D12-93EF-952FF01A19DC}"/>
                </a:ext>
              </a:extLst>
            </p:cNvPr>
            <p:cNvSpPr/>
            <p:nvPr/>
          </p:nvSpPr>
          <p:spPr>
            <a:xfrm>
              <a:off x="4660900" y="4557668"/>
              <a:ext cx="5046258" cy="308918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New modulation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DD97DA26-50A0-4A9A-A41F-1C411F293974}"/>
                </a:ext>
              </a:extLst>
            </p:cNvPr>
            <p:cNvCxnSpPr>
              <a:cxnSpLocks/>
            </p:cNvCxnSpPr>
            <p:nvPr/>
          </p:nvCxnSpPr>
          <p:spPr>
            <a:xfrm>
              <a:off x="2628900" y="4866586"/>
              <a:ext cx="76454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8B2E554-B03F-4427-8895-E1899E3174C5}"/>
                </a:ext>
              </a:extLst>
            </p:cNvPr>
            <p:cNvSpPr txBox="1"/>
            <p:nvPr/>
          </p:nvSpPr>
          <p:spPr>
            <a:xfrm>
              <a:off x="10261600" y="4699976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time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AC2D5E7-AE94-44FD-A54C-55CDD077843E}"/>
                </a:ext>
              </a:extLst>
            </p:cNvPr>
            <p:cNvSpPr txBox="1"/>
            <p:nvPr/>
          </p:nvSpPr>
          <p:spPr>
            <a:xfrm>
              <a:off x="1810719" y="4517978"/>
              <a:ext cx="2518061" cy="405474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State #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5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7372E75-A4F7-40AD-809F-61F9BEA23833}"/>
                </a:ext>
              </a:extLst>
            </p:cNvPr>
            <p:cNvSpPr/>
            <p:nvPr/>
          </p:nvSpPr>
          <p:spPr>
            <a:xfrm>
              <a:off x="3159124" y="5082543"/>
              <a:ext cx="6548034" cy="308918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New modulation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798E2A8-6633-42E7-9EC7-2060BF91C0AD}"/>
                </a:ext>
              </a:extLst>
            </p:cNvPr>
            <p:cNvCxnSpPr>
              <a:cxnSpLocks/>
            </p:cNvCxnSpPr>
            <p:nvPr/>
          </p:nvCxnSpPr>
          <p:spPr>
            <a:xfrm>
              <a:off x="2628900" y="5391461"/>
              <a:ext cx="764540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D3D3DD5-C4B9-469E-B256-88F1E5FC1043}"/>
                </a:ext>
              </a:extLst>
            </p:cNvPr>
            <p:cNvSpPr txBox="1"/>
            <p:nvPr/>
          </p:nvSpPr>
          <p:spPr>
            <a:xfrm>
              <a:off x="2628900" y="5655803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t=0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092E87A-FF18-4875-A7F1-38DEF47A7113}"/>
                </a:ext>
              </a:extLst>
            </p:cNvPr>
            <p:cNvSpPr txBox="1"/>
            <p:nvPr/>
          </p:nvSpPr>
          <p:spPr>
            <a:xfrm>
              <a:off x="1810719" y="5042853"/>
              <a:ext cx="2518061" cy="405474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State #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6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582636E-453E-4F64-B146-D805983685A9}"/>
                </a:ext>
              </a:extLst>
            </p:cNvPr>
            <p:cNvSpPr/>
            <p:nvPr/>
          </p:nvSpPr>
          <p:spPr>
            <a:xfrm>
              <a:off x="2855391" y="5082542"/>
              <a:ext cx="303733" cy="308919"/>
            </a:xfrm>
            <a:prstGeom prst="rect">
              <a:avLst/>
            </a:prstGeom>
            <a:solidFill>
              <a:srgbClr val="00206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STF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B7F7A37-1173-47C6-B368-06A7257F49D8}"/>
                </a:ext>
              </a:extLst>
            </p:cNvPr>
            <p:cNvSpPr/>
            <p:nvPr/>
          </p:nvSpPr>
          <p:spPr>
            <a:xfrm>
              <a:off x="9707158" y="2206261"/>
              <a:ext cx="254548" cy="336681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New LTF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70CF216-6233-4253-BCDF-E82562CC628F}"/>
                </a:ext>
              </a:extLst>
            </p:cNvPr>
            <p:cNvCxnSpPr>
              <a:cxnSpLocks/>
            </p:cNvCxnSpPr>
            <p:nvPr/>
          </p:nvCxnSpPr>
          <p:spPr>
            <a:xfrm>
              <a:off x="2855391" y="1930400"/>
              <a:ext cx="0" cy="3768057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A9CCAAE-B036-4244-BAE5-E208D2791821}"/>
                </a:ext>
              </a:extLst>
            </p:cNvPr>
            <p:cNvCxnSpPr>
              <a:cxnSpLocks/>
            </p:cNvCxnSpPr>
            <p:nvPr/>
          </p:nvCxnSpPr>
          <p:spPr>
            <a:xfrm>
              <a:off x="9707158" y="1893055"/>
              <a:ext cx="0" cy="3768057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A94780A-3F03-4C7C-B419-7130B1BFBFA2}"/>
                </a:ext>
              </a:extLst>
            </p:cNvPr>
            <p:cNvSpPr txBox="1"/>
            <p:nvPr/>
          </p:nvSpPr>
          <p:spPr>
            <a:xfrm>
              <a:off x="9272818" y="5581575"/>
              <a:ext cx="1185632" cy="233763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end of PPDU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38F0771-C69A-4F80-8DE0-96248D5AFB61}"/>
                </a:ext>
              </a:extLst>
            </p:cNvPr>
            <p:cNvSpPr txBox="1"/>
            <p:nvPr/>
          </p:nvSpPr>
          <p:spPr>
            <a:xfrm>
              <a:off x="10255220" y="5246419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time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448DE916-393F-4D80-9097-2587E1C2EFE7}"/>
              </a:ext>
            </a:extLst>
          </p:cNvPr>
          <p:cNvSpPr txBox="1"/>
          <p:nvPr/>
        </p:nvSpPr>
        <p:spPr>
          <a:xfrm>
            <a:off x="853978" y="1549560"/>
            <a:ext cx="1036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Adjustable durations of the legacy and new modulation sections are based on actual channel usage – NGV stations form NGV PPDUs according to their measured </a:t>
            </a:r>
            <a:r>
              <a:rPr lang="en-US" sz="2000" i="1" dirty="0" err="1">
                <a:solidFill>
                  <a:srgbClr val="000000"/>
                </a:solidFill>
              </a:rPr>
              <a:t>TechPercentage</a:t>
            </a:r>
            <a:r>
              <a:rPr lang="en-US" sz="2000" dirty="0">
                <a:solidFill>
                  <a:srgbClr val="000000"/>
                </a:solidFill>
              </a:rPr>
              <a:t> 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Total PPDU duration is similar to 802.11p PPDU with same payload, encoded with QPSK ½ (rate 6 Mb/s) </a:t>
            </a:r>
          </a:p>
        </p:txBody>
      </p:sp>
    </p:spTree>
    <p:extLst>
      <p:ext uri="{BB962C8B-B14F-4D97-AF65-F5344CB8AC3E}">
        <p14:creationId xmlns:p14="http://schemas.microsoft.com/office/powerpoint/2010/main" val="3086564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Benefits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403007F-CABA-4CE5-AF6D-0C961AEBD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This technique for incorporating new modulation symbols improves performance while maintaining interoperability, coexistence, backward compatibility, and fairness with 802.11p equipment</a:t>
            </a:r>
            <a:br>
              <a:rPr lang="en-US" dirty="0"/>
            </a:b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Dynamic monitoring of nearby station characteristics allows for smooth transitions between different environments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r-FR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Adjustable durations of the legacy and new modulation sections are based on actual channel usage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685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EE42F03-5871-4EC2-8D6B-F3ABB7E93C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619" y="16288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submission provides technical details on a new PPDU and waveform encoding design for IEEE 802.11bd, focusing on adaptation and modulation and encoding schemes.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new waveform encoding format brings performance improvements, while maintaining full backward compatibility with legacy IEEE 802.11p stations. It allows it fairness for access to the channel among all stations.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dirty="0"/>
              <a:t>T</a:t>
            </a:r>
            <a:r>
              <a:rPr lang="en-US" dirty="0"/>
              <a:t>he new PPDU can include two different sections. Each section is fully standalone-decodable, with no need to combine the two sections.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Each section uses a different modulation and encoding scheme, ensuring fairness. This facilitates a smooth transition from an environment dominated by legacy 802.11p equipment to one with increasing amounts of 802.11bd equipment.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EE42F03-5871-4EC2-8D6B-F3ABB7E93C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This submission provides technical details on a new PPDU and waveform design for NGV, focusing on adaptation and modulation and encoding schemes.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fr-FR" b="0" dirty="0"/>
              <a:t>Adaptation </a:t>
            </a:r>
            <a:r>
              <a:rPr lang="en-US" b="0" dirty="0"/>
              <a:t>mechanisms allow a smooth transition from an environment dominated by legacy 802.11p equipment to one with increasing amounts of 802.11bd equipment.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Dynamic monitoring of nearby station characteristics can be used to adjust durations of the legacy and new modulation sections, based on actual channel usage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r-FR" b="0" dirty="0"/>
          </a:p>
        </p:txBody>
      </p:sp>
    </p:spTree>
    <p:extLst>
      <p:ext uri="{BB962C8B-B14F-4D97-AF65-F5344CB8AC3E}">
        <p14:creationId xmlns:p14="http://schemas.microsoft.com/office/powerpoint/2010/main" val="2384396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PPDU format: 2 sections</a:t>
            </a:r>
            <a:br>
              <a:rPr lang="en-US" dirty="0"/>
            </a:br>
            <a:r>
              <a:rPr lang="en-US" dirty="0"/>
              <a:t>Each section contains a decodable message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994921-9924-417F-A05E-A569DF23B621}"/>
              </a:ext>
            </a:extLst>
          </p:cNvPr>
          <p:cNvSpPr/>
          <p:nvPr/>
        </p:nvSpPr>
        <p:spPr>
          <a:xfrm>
            <a:off x="1352034" y="4699973"/>
            <a:ext cx="4256133" cy="603489"/>
          </a:xfrm>
          <a:prstGeom prst="rect">
            <a:avLst/>
          </a:prstGeom>
          <a:solidFill>
            <a:srgbClr val="002060"/>
          </a:solidFill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Legacy IEEE 802.11p PPDU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52F383-F0C7-400C-BB29-5B15022F70C7}"/>
              </a:ext>
            </a:extLst>
          </p:cNvPr>
          <p:cNvSpPr/>
          <p:nvPr/>
        </p:nvSpPr>
        <p:spPr>
          <a:xfrm>
            <a:off x="6109129" y="4699973"/>
            <a:ext cx="3492071" cy="597881"/>
          </a:xfrm>
          <a:prstGeom prst="rect">
            <a:avLst/>
          </a:prstGeom>
          <a:solidFill>
            <a:srgbClr val="00B050"/>
          </a:solidFill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NGV New modulation symbols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1AB107-CDE5-4C57-94BE-79D9F4DD0443}"/>
              </a:ext>
            </a:extLst>
          </p:cNvPr>
          <p:cNvSpPr/>
          <p:nvPr/>
        </p:nvSpPr>
        <p:spPr>
          <a:xfrm>
            <a:off x="3480100" y="2131129"/>
            <a:ext cx="4256133" cy="603489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payload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8882A0-9421-4AF6-873B-C3D113FB05EA}"/>
              </a:ext>
            </a:extLst>
          </p:cNvPr>
          <p:cNvCxnSpPr/>
          <p:nvPr/>
        </p:nvCxnSpPr>
        <p:spPr bwMode="auto">
          <a:xfrm flipH="1">
            <a:off x="0" y="2955145"/>
            <a:ext cx="1219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79DD659-3B6D-442B-91D8-BAD3B08643DB}"/>
              </a:ext>
            </a:extLst>
          </p:cNvPr>
          <p:cNvSpPr txBox="1"/>
          <p:nvPr/>
        </p:nvSpPr>
        <p:spPr>
          <a:xfrm>
            <a:off x="110817" y="2104006"/>
            <a:ext cx="1892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MAC layer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10350D-45E4-47D8-9489-04320207756C}"/>
              </a:ext>
            </a:extLst>
          </p:cNvPr>
          <p:cNvSpPr txBox="1"/>
          <p:nvPr/>
        </p:nvSpPr>
        <p:spPr>
          <a:xfrm>
            <a:off x="110817" y="2964537"/>
            <a:ext cx="1892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PHY layer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5BEC4886-72F2-470B-8F59-EC8A38F35B60}"/>
              </a:ext>
            </a:extLst>
          </p:cNvPr>
          <p:cNvSpPr/>
          <p:nvPr/>
        </p:nvSpPr>
        <p:spPr bwMode="auto">
          <a:xfrm rot="1936837">
            <a:off x="4926616" y="2599461"/>
            <a:ext cx="161925" cy="237516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5BBB03D0-A333-42C3-B22D-8FF5B986A6B9}"/>
              </a:ext>
            </a:extLst>
          </p:cNvPr>
          <p:cNvSpPr/>
          <p:nvPr/>
        </p:nvSpPr>
        <p:spPr bwMode="auto">
          <a:xfrm rot="19726525">
            <a:off x="6212073" y="2617768"/>
            <a:ext cx="161925" cy="237516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7C22C0-9E01-41B0-B337-B4A3C53969EA}"/>
              </a:ext>
            </a:extLst>
          </p:cNvPr>
          <p:cNvSpPr txBox="1"/>
          <p:nvPr/>
        </p:nvSpPr>
        <p:spPr>
          <a:xfrm>
            <a:off x="1786020" y="3582586"/>
            <a:ext cx="315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 copy is encoded as per legacy IEEE 802.11p standard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93E730-7A87-4867-B29B-DCD08BE25245}"/>
              </a:ext>
            </a:extLst>
          </p:cNvPr>
          <p:cNvSpPr txBox="1"/>
          <p:nvPr/>
        </p:nvSpPr>
        <p:spPr>
          <a:xfrm>
            <a:off x="6650482" y="3582586"/>
            <a:ext cx="3560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 copy is encoded as per new IEEE </a:t>
            </a:r>
            <a:r>
              <a:rPr lang="en-US" sz="1800" dirty="0" err="1">
                <a:solidFill>
                  <a:schemeClr val="tx1"/>
                </a:solidFill>
              </a:rPr>
              <a:t>IEEE</a:t>
            </a:r>
            <a:r>
              <a:rPr lang="en-US" sz="1800" dirty="0">
                <a:solidFill>
                  <a:schemeClr val="tx1"/>
                </a:solidFill>
              </a:rPr>
              <a:t> 802.11bd standard proposal</a:t>
            </a:r>
          </a:p>
        </p:txBody>
      </p:sp>
    </p:spTree>
    <p:extLst>
      <p:ext uri="{BB962C8B-B14F-4D97-AF65-F5344CB8AC3E}">
        <p14:creationId xmlns:p14="http://schemas.microsoft.com/office/powerpoint/2010/main" val="4188714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PPDU format: 2 sections</a:t>
            </a:r>
            <a:br>
              <a:rPr lang="en-US" dirty="0"/>
            </a:br>
            <a:r>
              <a:rPr lang="en-US" dirty="0"/>
              <a:t>Details on the New Modulation Symbols NGV section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80F78A-3BDB-44AE-B077-F65B25628D39}"/>
              </a:ext>
            </a:extLst>
          </p:cNvPr>
          <p:cNvSpPr/>
          <p:nvPr/>
        </p:nvSpPr>
        <p:spPr>
          <a:xfrm>
            <a:off x="1352034" y="4699973"/>
            <a:ext cx="4256133" cy="603489"/>
          </a:xfrm>
          <a:prstGeom prst="rect">
            <a:avLst/>
          </a:prstGeom>
          <a:solidFill>
            <a:srgbClr val="002060"/>
          </a:solidFill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Legacy IEEE 802.11p PPDU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FFDFAA-B2D9-4F28-9E2B-4FF7EA5F5795}"/>
              </a:ext>
            </a:extLst>
          </p:cNvPr>
          <p:cNvSpPr/>
          <p:nvPr/>
        </p:nvSpPr>
        <p:spPr>
          <a:xfrm>
            <a:off x="6109129" y="4699973"/>
            <a:ext cx="3492071" cy="597881"/>
          </a:xfrm>
          <a:prstGeom prst="rect">
            <a:avLst/>
          </a:prstGeom>
          <a:solidFill>
            <a:srgbClr val="00B050"/>
          </a:solidFill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modulation symbols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977DE71F-9BC0-4E1B-BEB9-C0E29A9E1030}"/>
              </a:ext>
            </a:extLst>
          </p:cNvPr>
          <p:cNvSpPr/>
          <p:nvPr/>
        </p:nvSpPr>
        <p:spPr bwMode="auto">
          <a:xfrm rot="1936837">
            <a:off x="4926616" y="2599461"/>
            <a:ext cx="161925" cy="237516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D789A18C-D9DF-49D5-B814-8DFF51438610}"/>
              </a:ext>
            </a:extLst>
          </p:cNvPr>
          <p:cNvSpPr/>
          <p:nvPr/>
        </p:nvSpPr>
        <p:spPr bwMode="auto">
          <a:xfrm rot="19726525">
            <a:off x="6212073" y="2617768"/>
            <a:ext cx="161925" cy="237516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B0E888-F7B7-464D-B490-B1D4AE56FA2C}"/>
              </a:ext>
            </a:extLst>
          </p:cNvPr>
          <p:cNvGrpSpPr/>
          <p:nvPr/>
        </p:nvGrpSpPr>
        <p:grpSpPr>
          <a:xfrm>
            <a:off x="762000" y="3505200"/>
            <a:ext cx="10540387" cy="2799904"/>
            <a:chOff x="129236" y="811724"/>
            <a:chExt cx="11287185" cy="34150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3A3074D-D3D7-4C0A-922D-2A77540F820F}"/>
                </a:ext>
              </a:extLst>
            </p:cNvPr>
            <p:cNvSpPr/>
            <p:nvPr/>
          </p:nvSpPr>
          <p:spPr>
            <a:xfrm>
              <a:off x="3090137" y="1665735"/>
              <a:ext cx="942340" cy="36576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D81AC6D-43E7-41C7-8C20-69947E741FF3}"/>
                </a:ext>
              </a:extLst>
            </p:cNvPr>
            <p:cNvSpPr/>
            <p:nvPr/>
          </p:nvSpPr>
          <p:spPr>
            <a:xfrm>
              <a:off x="4726780" y="3722180"/>
              <a:ext cx="6689640" cy="503081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« New DATA » symbols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A0B6A8B-C72E-47B8-B0E7-29B184DA8969}"/>
                </a:ext>
              </a:extLst>
            </p:cNvPr>
            <p:cNvSpPr/>
            <p:nvPr/>
          </p:nvSpPr>
          <p:spPr>
            <a:xfrm>
              <a:off x="3286407" y="3722180"/>
              <a:ext cx="1440373" cy="504580"/>
            </a:xfrm>
            <a:prstGeom prst="rect">
              <a:avLst/>
            </a:prstGeom>
            <a:solidFill>
              <a:srgbClr val="005426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« New SIG » symbols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FA3BDE2-D57E-441B-A353-4EA963E8217D}"/>
                </a:ext>
              </a:extLst>
            </p:cNvPr>
            <p:cNvSpPr/>
            <p:nvPr/>
          </p:nvSpPr>
          <p:spPr>
            <a:xfrm>
              <a:off x="1759072" y="3723305"/>
              <a:ext cx="1527336" cy="503455"/>
            </a:xfrm>
            <a:prstGeom prst="rect">
              <a:avLst/>
            </a:prstGeom>
            <a:solidFill>
              <a:srgbClr val="92D05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« New LTF »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symbols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EE8BF7-79AC-413A-B421-3356440A50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59072" y="3014334"/>
              <a:ext cx="4096143" cy="696409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91B55B6-50AE-4805-B2EC-B70E7CF894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94703" y="2998220"/>
              <a:ext cx="1821718" cy="722463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61C8D7D-D6DB-473B-AFE3-D968DA82C1D9}"/>
                </a:ext>
              </a:extLst>
            </p:cNvPr>
            <p:cNvSpPr/>
            <p:nvPr/>
          </p:nvSpPr>
          <p:spPr>
            <a:xfrm>
              <a:off x="913905" y="811726"/>
              <a:ext cx="799716" cy="491146"/>
            </a:xfrm>
            <a:prstGeom prst="rect">
              <a:avLst/>
            </a:prstGeom>
            <a:solidFill>
              <a:srgbClr val="7BB1DB">
                <a:lumMod val="75000"/>
              </a:srgbClr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L-LTF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672249F-D6AC-4F9B-8BD4-45E606786EF8}"/>
                </a:ext>
              </a:extLst>
            </p:cNvPr>
            <p:cNvSpPr/>
            <p:nvPr/>
          </p:nvSpPr>
          <p:spPr>
            <a:xfrm>
              <a:off x="1706576" y="811725"/>
              <a:ext cx="408679" cy="491147"/>
            </a:xfrm>
            <a:prstGeom prst="rect">
              <a:avLst/>
            </a:prstGeom>
            <a:solidFill>
              <a:srgbClr val="7BB1DB">
                <a:lumMod val="50000"/>
              </a:srgbClr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SIG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727F790-6556-4866-8147-C7095BDC7A52}"/>
                </a:ext>
              </a:extLst>
            </p:cNvPr>
            <p:cNvSpPr/>
            <p:nvPr/>
          </p:nvSpPr>
          <p:spPr>
            <a:xfrm>
              <a:off x="129236" y="813982"/>
              <a:ext cx="789475" cy="488890"/>
            </a:xfrm>
            <a:prstGeom prst="rect">
              <a:avLst/>
            </a:prstGeom>
            <a:solidFill>
              <a:srgbClr val="7BB1DB">
                <a:lumMod val="60000"/>
                <a:lumOff val="40000"/>
              </a:srgbClr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L-STF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98C0C2A-2AAA-4CED-8CBF-486A429D9C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18760" y="1302872"/>
              <a:ext cx="1374140" cy="976418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02EFF4E-0599-4F62-838C-16368D34EDE8}"/>
                </a:ext>
              </a:extLst>
            </p:cNvPr>
            <p:cNvCxnSpPr>
              <a:cxnSpLocks/>
            </p:cNvCxnSpPr>
            <p:nvPr/>
          </p:nvCxnSpPr>
          <p:spPr>
            <a:xfrm>
              <a:off x="129236" y="1302872"/>
              <a:ext cx="631839" cy="966114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30296D4-E334-4238-8C14-1E5D51D29928}"/>
                </a:ext>
              </a:extLst>
            </p:cNvPr>
            <p:cNvCxnSpPr>
              <a:cxnSpLocks/>
            </p:cNvCxnSpPr>
            <p:nvPr/>
          </p:nvCxnSpPr>
          <p:spPr>
            <a:xfrm>
              <a:off x="326909" y="3014334"/>
              <a:ext cx="1045507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5B9B196-C62D-4796-A6CA-14FC4EA2ACF1}"/>
                </a:ext>
              </a:extLst>
            </p:cNvPr>
            <p:cNvSpPr txBox="1"/>
            <p:nvPr/>
          </p:nvSpPr>
          <p:spPr>
            <a:xfrm>
              <a:off x="10237334" y="2793510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time</a:t>
              </a:r>
              <a:endPara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DBA0B88-A97C-43B2-8B88-4D07867B89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1075" y="1894335"/>
              <a:ext cx="0" cy="131812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9E6325C-1F15-402C-8044-A99439A88A1C}"/>
                </a:ext>
              </a:extLst>
            </p:cNvPr>
            <p:cNvSpPr txBox="1"/>
            <p:nvPr/>
          </p:nvSpPr>
          <p:spPr>
            <a:xfrm>
              <a:off x="672696" y="1705858"/>
              <a:ext cx="731520" cy="204710"/>
            </a:xfrm>
            <a:prstGeom prst="rect">
              <a:avLst/>
            </a:prstGeom>
            <a:noFill/>
          </p:spPr>
          <p:txBody>
            <a:bodyPr wrap="square" lIns="91440" tIns="45720" rIns="9144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1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rPr>
                <a:t>freq</a:t>
              </a:r>
              <a:endPara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D4CC262-93BC-4AFB-8C0F-C385C4A2179D}"/>
                </a:ext>
              </a:extLst>
            </p:cNvPr>
            <p:cNvSpPr/>
            <p:nvPr/>
          </p:nvSpPr>
          <p:spPr>
            <a:xfrm>
              <a:off x="2115255" y="811724"/>
              <a:ext cx="4577645" cy="491149"/>
            </a:xfrm>
            <a:prstGeom prst="rect">
              <a:avLst/>
            </a:prstGeom>
            <a:solidFill>
              <a:srgbClr val="002060"/>
            </a:solidFill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Payload (802.11p)</a:t>
              </a: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E9309BDB-BBDB-449D-9719-557AE4732586}"/>
              </a:ext>
            </a:extLst>
          </p:cNvPr>
          <p:cNvSpPr/>
          <p:nvPr/>
        </p:nvSpPr>
        <p:spPr>
          <a:xfrm>
            <a:off x="7612380" y="4081045"/>
            <a:ext cx="25222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</a:rPr>
              <a:t>Possible configurable gap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BD63916-0FE4-46B0-8E77-B82456032CC1}"/>
              </a:ext>
            </a:extLst>
          </p:cNvPr>
          <p:cNvCxnSpPr>
            <a:cxnSpLocks/>
          </p:cNvCxnSpPr>
          <p:nvPr/>
        </p:nvCxnSpPr>
        <p:spPr>
          <a:xfrm rot="10800000" flipV="1">
            <a:off x="5836768" y="4240199"/>
            <a:ext cx="1886589" cy="484200"/>
          </a:xfrm>
          <a:prstGeom prst="bentConnector3">
            <a:avLst>
              <a:gd name="adj1" fmla="val 100049"/>
            </a:avLst>
          </a:prstGeom>
          <a:ln w="28575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F858557-6EDE-4E31-9F8F-26A2C53527B5}"/>
              </a:ext>
            </a:extLst>
          </p:cNvPr>
          <p:cNvSpPr/>
          <p:nvPr/>
        </p:nvSpPr>
        <p:spPr>
          <a:xfrm>
            <a:off x="3480100" y="2131129"/>
            <a:ext cx="4256133" cy="603489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payload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770E2DC-752C-484A-9DAE-559876E935D7}"/>
              </a:ext>
            </a:extLst>
          </p:cNvPr>
          <p:cNvCxnSpPr/>
          <p:nvPr/>
        </p:nvCxnSpPr>
        <p:spPr bwMode="auto">
          <a:xfrm flipH="1">
            <a:off x="0" y="2955145"/>
            <a:ext cx="1219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FDF7791-9174-4B01-94B4-AD9401F19A94}"/>
              </a:ext>
            </a:extLst>
          </p:cNvPr>
          <p:cNvSpPr txBox="1"/>
          <p:nvPr/>
        </p:nvSpPr>
        <p:spPr>
          <a:xfrm>
            <a:off x="110817" y="2964537"/>
            <a:ext cx="1892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PHY layer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9B1246-70AD-425B-B936-5D010BE50E4F}"/>
              </a:ext>
            </a:extLst>
          </p:cNvPr>
          <p:cNvSpPr txBox="1"/>
          <p:nvPr/>
        </p:nvSpPr>
        <p:spPr>
          <a:xfrm>
            <a:off x="110817" y="2104006"/>
            <a:ext cx="1892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MAC layer</a:t>
            </a:r>
          </a:p>
        </p:txBody>
      </p:sp>
    </p:spTree>
    <p:extLst>
      <p:ext uri="{BB962C8B-B14F-4D97-AF65-F5344CB8AC3E}">
        <p14:creationId xmlns:p14="http://schemas.microsoft.com/office/powerpoint/2010/main" val="2894628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Details on the NGV encoding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EE42F03-5871-4EC2-8D6B-F3ABB7E93C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b="0" dirty="0"/>
              <a:t>For more details on the new NGV section encoding features and format, see submission “</a:t>
            </a:r>
            <a:r>
              <a:rPr lang="en-US" dirty="0"/>
              <a:t>Physical Layer Encoding for Interoperable NGV New Modulations</a:t>
            </a:r>
            <a:r>
              <a:rPr lang="en-GB" b="0" dirty="0"/>
              <a:t>” IEEE 802.11-19/0369</a:t>
            </a:r>
          </a:p>
        </p:txBody>
      </p:sp>
    </p:spTree>
    <p:extLst>
      <p:ext uri="{BB962C8B-B14F-4D97-AF65-F5344CB8AC3E}">
        <p14:creationId xmlns:p14="http://schemas.microsoft.com/office/powerpoint/2010/main" val="651599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Indicating NGV Capability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8893F38-597F-4E0A-B713-4F835B129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924425"/>
          </a:xfrm>
        </p:spPr>
        <p:txBody>
          <a:bodyPr/>
          <a:lstStyle/>
          <a:p>
            <a:pPr marL="0" indent="0"/>
            <a:endParaRPr lang="en-GB" b="0" dirty="0"/>
          </a:p>
          <a:p>
            <a:pPr marL="0" indent="0"/>
            <a:r>
              <a:rPr lang="en-GB" b="0" dirty="0"/>
              <a:t>It is necessary for NGV-capable stations to indicate their NGV capability to other NGV stations when transmitting legacy IEEE 802.11p messages. </a:t>
            </a:r>
          </a:p>
          <a:p>
            <a:pPr marL="0" indent="0"/>
            <a:endParaRPr lang="en-GB" b="0" dirty="0"/>
          </a:p>
          <a:p>
            <a:pPr marL="0" indent="0"/>
            <a:r>
              <a:rPr lang="en-GB" b="0" dirty="0"/>
              <a:t>For more details on such capability indication, refer to submission “</a:t>
            </a:r>
            <a:r>
              <a:rPr lang="en-GB" dirty="0"/>
              <a:t>MAC Service Updates for NGV” IEEE 802.11-19/0276</a:t>
            </a:r>
            <a:r>
              <a:rPr lang="en-GB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3647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Dynamic Monitoring of Nearby Station Characteristics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8B153F-25FE-4FF7-94E5-5A0D6D8B1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1"/>
            <a:ext cx="10818285" cy="4800600"/>
          </a:xfrm>
        </p:spPr>
        <p:txBody>
          <a:bodyPr/>
          <a:lstStyle/>
          <a:p>
            <a:r>
              <a:rPr lang="en-US" b="0" dirty="0"/>
              <a:t>	NGV stations monitor received PPDUs to determine </a:t>
            </a:r>
            <a:r>
              <a:rPr lang="en-US" b="0" i="1" dirty="0" err="1"/>
              <a:t>NumStations</a:t>
            </a:r>
            <a:r>
              <a:rPr lang="en-US" b="0" i="1" baseline="-25000" dirty="0" err="1"/>
              <a:t>NGV</a:t>
            </a:r>
            <a:r>
              <a:rPr lang="en-US" b="0" dirty="0"/>
              <a:t> and </a:t>
            </a:r>
            <a:r>
              <a:rPr lang="en-US" b="0" i="1" dirty="0" err="1"/>
              <a:t>NumStations</a:t>
            </a:r>
            <a:r>
              <a:rPr lang="en-US" b="0" i="1" baseline="-25000" dirty="0" err="1"/>
              <a:t>Legacy</a:t>
            </a:r>
            <a:r>
              <a:rPr lang="en-US" b="0" i="1" dirty="0"/>
              <a:t> </a:t>
            </a:r>
            <a:r>
              <a:rPr lang="en-US" b="0" dirty="0"/>
              <a:t>which are used to calculate </a:t>
            </a:r>
            <a:r>
              <a:rPr lang="en-US" b="0" i="1" dirty="0" err="1"/>
              <a:t>TechPercentage</a:t>
            </a:r>
            <a:r>
              <a:rPr lang="en-US" b="0" dirty="0"/>
              <a:t>: </a:t>
            </a:r>
            <a:endParaRPr lang="en-US" sz="1400" b="0" dirty="0"/>
          </a:p>
          <a:p>
            <a:pPr algn="ctr"/>
            <a:r>
              <a:rPr lang="en-US" sz="1400" b="0" i="1" dirty="0"/>
              <a:t>            </a:t>
            </a:r>
            <a:r>
              <a:rPr lang="en-US" b="0" i="1" dirty="0" err="1"/>
              <a:t>TechPercentage</a:t>
            </a:r>
            <a:r>
              <a:rPr lang="en-US" b="0" dirty="0"/>
              <a:t> = </a:t>
            </a:r>
            <a:r>
              <a:rPr lang="en-US" b="0" i="1" dirty="0" err="1"/>
              <a:t>NumStations</a:t>
            </a:r>
            <a:r>
              <a:rPr lang="en-US" b="0" i="1" baseline="-25000" dirty="0" err="1"/>
              <a:t>NGV</a:t>
            </a:r>
            <a:r>
              <a:rPr lang="en-US" b="0" dirty="0"/>
              <a:t> / (</a:t>
            </a:r>
            <a:r>
              <a:rPr lang="en-US" b="0" i="1" dirty="0" err="1"/>
              <a:t>NumStations</a:t>
            </a:r>
            <a:r>
              <a:rPr lang="en-US" b="0" i="1" baseline="-25000" dirty="0" err="1"/>
              <a:t>NGV</a:t>
            </a:r>
            <a:r>
              <a:rPr lang="en-US" b="0" dirty="0" err="1"/>
              <a:t>+</a:t>
            </a:r>
            <a:r>
              <a:rPr lang="en-US" b="0" i="1" dirty="0" err="1"/>
              <a:t>NumStations</a:t>
            </a:r>
            <a:r>
              <a:rPr lang="en-US" b="0" i="1" baseline="-25000" dirty="0" err="1"/>
              <a:t>Legacy</a:t>
            </a:r>
            <a:r>
              <a:rPr lang="en-US" b="0" dirty="0"/>
              <a:t>)</a:t>
            </a:r>
            <a:endParaRPr lang="en-US" sz="1400" b="0" dirty="0"/>
          </a:p>
          <a:p>
            <a:r>
              <a:rPr lang="en-US" sz="1400" b="0" dirty="0"/>
              <a:t>   </a:t>
            </a:r>
            <a:endParaRPr lang="en-US" b="0" dirty="0"/>
          </a:p>
          <a:p>
            <a:pPr lvl="1"/>
            <a:r>
              <a:rPr lang="en-US" b="0" dirty="0"/>
              <a:t>	</a:t>
            </a:r>
            <a:r>
              <a:rPr lang="en-US" sz="2400" b="0" i="1" dirty="0" err="1"/>
              <a:t>NumStations</a:t>
            </a:r>
            <a:r>
              <a:rPr lang="en-US" sz="2400" b="0" i="1" baseline="-25000" dirty="0" err="1"/>
              <a:t>NGV</a:t>
            </a:r>
            <a:r>
              <a:rPr lang="en-US" sz="2400" b="0" dirty="0"/>
              <a:t> is the number of PPDUs received during the preceding one second originating from 802.11p stations.</a:t>
            </a:r>
          </a:p>
          <a:p>
            <a:pPr lvl="1"/>
            <a:r>
              <a:rPr lang="en-US" sz="2400" b="0" dirty="0"/>
              <a:t>	</a:t>
            </a:r>
            <a:r>
              <a:rPr lang="en-US" sz="2400" b="0" i="1" dirty="0" err="1"/>
              <a:t>NumStations</a:t>
            </a:r>
            <a:r>
              <a:rPr lang="en-US" sz="2400" b="0" i="1" baseline="-25000" dirty="0" err="1"/>
              <a:t>Legacy</a:t>
            </a:r>
            <a:r>
              <a:rPr lang="en-US" sz="2400" b="0" dirty="0"/>
              <a:t> is the number of PPDUs received during the preceding one second originating from NGV-capable stations.</a:t>
            </a:r>
          </a:p>
          <a:p>
            <a:pPr marL="1200150" lvl="2" indent="-342900">
              <a:buFont typeface="Arial"/>
              <a:buChar char="•"/>
            </a:pPr>
            <a:r>
              <a:rPr lang="en-US" dirty="0"/>
              <a:t>The </a:t>
            </a:r>
            <a:r>
              <a:rPr lang="en-US" i="1" dirty="0" err="1"/>
              <a:t>TechPercentage</a:t>
            </a:r>
            <a:r>
              <a:rPr lang="en-US" dirty="0"/>
              <a:t> measurement duration is preliminary, further discussion is needed.</a:t>
            </a:r>
            <a:endParaRPr lang="en-US" b="0" dirty="0"/>
          </a:p>
          <a:p>
            <a:r>
              <a:rPr lang="en-US" sz="1400" b="0" dirty="0"/>
              <a:t> </a:t>
            </a:r>
          </a:p>
          <a:p>
            <a:pPr lvl="1"/>
            <a:r>
              <a:rPr lang="en-US" b="0" dirty="0"/>
              <a:t> 	</a:t>
            </a:r>
            <a:r>
              <a:rPr lang="en-US" sz="2400" b="0" dirty="0"/>
              <a:t>Received legacy PPDUs that indicate NGV capability are counted in the </a:t>
            </a:r>
            <a:r>
              <a:rPr lang="en-US" sz="2400" b="0" i="1" dirty="0" err="1"/>
              <a:t>NumStations</a:t>
            </a:r>
            <a:r>
              <a:rPr lang="en-US" sz="2400" b="0" i="1" baseline="-25000" dirty="0" err="1"/>
              <a:t>NGV</a:t>
            </a:r>
            <a:r>
              <a:rPr lang="en-US" sz="2400" b="0" dirty="0"/>
              <a:t> category, not the </a:t>
            </a:r>
            <a:r>
              <a:rPr lang="en-US" sz="2400" b="0" i="1" dirty="0" err="1"/>
              <a:t>NumStations</a:t>
            </a:r>
            <a:r>
              <a:rPr lang="en-US" sz="2400" b="0" i="1" baseline="-25000" dirty="0" err="1"/>
              <a:t>Legacy</a:t>
            </a:r>
            <a:r>
              <a:rPr lang="en-US" sz="2400" b="0" dirty="0"/>
              <a:t> category.</a:t>
            </a:r>
          </a:p>
          <a:p>
            <a:endParaRPr lang="en-US" b="0" dirty="0"/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552879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Dynamic balance between legacy and new modulation (1)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Fischer - Filippi - Martinez, NXP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9EBA866-A0EB-4D68-A724-31C1FE023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78261"/>
              </p:ext>
            </p:extLst>
          </p:nvPr>
        </p:nvGraphicFramePr>
        <p:xfrm>
          <a:off x="609600" y="2374706"/>
          <a:ext cx="10579899" cy="2452660"/>
        </p:xfrm>
        <a:graphic>
          <a:graphicData uri="http://schemas.openxmlformats.org/drawingml/2006/table">
            <a:tbl>
              <a:tblPr firstRow="1" firstCol="1" bandRow="1"/>
              <a:tblGrid>
                <a:gridCol w="1100834">
                  <a:extLst>
                    <a:ext uri="{9D8B030D-6E8A-4147-A177-3AD203B41FA5}">
                      <a16:colId xmlns:a16="http://schemas.microsoft.com/office/drawing/2014/main" val="930549200"/>
                    </a:ext>
                  </a:extLst>
                </a:gridCol>
                <a:gridCol w="1692998">
                  <a:extLst>
                    <a:ext uri="{9D8B030D-6E8A-4147-A177-3AD203B41FA5}">
                      <a16:colId xmlns:a16="http://schemas.microsoft.com/office/drawing/2014/main" val="537292419"/>
                    </a:ext>
                  </a:extLst>
                </a:gridCol>
                <a:gridCol w="2018923">
                  <a:extLst>
                    <a:ext uri="{9D8B030D-6E8A-4147-A177-3AD203B41FA5}">
                      <a16:colId xmlns:a16="http://schemas.microsoft.com/office/drawing/2014/main" val="1424880458"/>
                    </a:ext>
                  </a:extLst>
                </a:gridCol>
                <a:gridCol w="1783532">
                  <a:extLst>
                    <a:ext uri="{9D8B030D-6E8A-4147-A177-3AD203B41FA5}">
                      <a16:colId xmlns:a16="http://schemas.microsoft.com/office/drawing/2014/main" val="798037110"/>
                    </a:ext>
                  </a:extLst>
                </a:gridCol>
                <a:gridCol w="2118511">
                  <a:extLst>
                    <a:ext uri="{9D8B030D-6E8A-4147-A177-3AD203B41FA5}">
                      <a16:colId xmlns:a16="http://schemas.microsoft.com/office/drawing/2014/main" val="975013004"/>
                    </a:ext>
                  </a:extLst>
                </a:gridCol>
                <a:gridCol w="1865101">
                  <a:extLst>
                    <a:ext uri="{9D8B030D-6E8A-4147-A177-3AD203B41FA5}">
                      <a16:colId xmlns:a16="http://schemas.microsoft.com/office/drawing/2014/main" val="4034804978"/>
                    </a:ext>
                  </a:extLst>
                </a:gridCol>
              </a:tblGrid>
              <a:tr h="8225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TechPercentage</a:t>
                      </a:r>
                      <a:endParaRPr lang="en-US" sz="1400" i="1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Legacy 802.11p</a:t>
                      </a:r>
                    </a:p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PPDU encoding</a:t>
                      </a:r>
                    </a:p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MHz channel)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Legacy 802.11p</a:t>
                      </a:r>
                    </a:p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DATA </a:t>
                      </a:r>
                      <a:r>
                        <a:rPr lang="fr-FR" sz="1400" b="1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symbols</a:t>
                      </a:r>
                      <a:r>
                        <a:rPr lang="fr-FR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time duration</a:t>
                      </a:r>
                      <a:endParaRPr lang="en-US" sz="1400" b="1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New modulation encoding t</a:t>
                      </a:r>
                      <a:r>
                        <a:rPr lang="fr-FR" sz="1400" b="1" kern="1200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ime</a:t>
                      </a:r>
                      <a:r>
                        <a:rPr lang="fr-FR" sz="1400" b="1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duration</a:t>
                      </a:r>
                      <a:endParaRPr lang="en-US" sz="1400" b="1" kern="12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New modulation encoding, example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928604"/>
                  </a:ext>
                </a:extLst>
              </a:tr>
              <a:tr h="271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state 1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≤ 60%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QPSK ½ (6 Mb/s)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814582"/>
                  </a:ext>
                </a:extLst>
              </a:tr>
              <a:tr h="271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state 2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[60%-70%[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QPSK ¾ (9 Mb/s)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16QAM ¾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353369"/>
                  </a:ext>
                </a:extLst>
              </a:tr>
              <a:tr h="271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state 3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[70%-80%[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16QAM ½ (12 Mb/s)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16QAM ½</a:t>
                      </a:r>
                      <a:endParaRPr lang="en-US" sz="1400" kern="12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664513"/>
                  </a:ext>
                </a:extLst>
              </a:tr>
              <a:tr h="271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state 4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[80%-90%[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16QAM ¾ (18 Mb/s)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QPSK ¾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82645"/>
                  </a:ext>
                </a:extLst>
              </a:tr>
              <a:tr h="271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state 5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[90%-100%[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64QAM 2/3 (24 Mb/s)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QPSK 2/3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217386"/>
                  </a:ext>
                </a:extLst>
              </a:tr>
              <a:tr h="2716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state 6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fontAlgn="auto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QPSK ½</a:t>
                      </a:r>
                      <a:endParaRPr lang="en-US" sz="14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24903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1B0E379-09B4-47C1-A523-F2227181D503}"/>
              </a:ext>
            </a:extLst>
          </p:cNvPr>
          <p:cNvCxnSpPr>
            <a:cxnSpLocks/>
          </p:cNvCxnSpPr>
          <p:nvPr/>
        </p:nvCxnSpPr>
        <p:spPr>
          <a:xfrm flipV="1">
            <a:off x="10175538" y="4942189"/>
            <a:ext cx="0" cy="56972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E82A1DE-719C-474F-A06F-76CC436291F6}"/>
              </a:ext>
            </a:extLst>
          </p:cNvPr>
          <p:cNvSpPr txBox="1"/>
          <p:nvPr/>
        </p:nvSpPr>
        <p:spPr>
          <a:xfrm>
            <a:off x="8682076" y="5555732"/>
            <a:ext cx="2976524" cy="837865"/>
          </a:xfrm>
          <a:prstGeom prst="rect">
            <a:avLst/>
          </a:prstGeom>
          <a:noFill/>
        </p:spPr>
        <p:txBody>
          <a:bodyPr wrap="square" lIns="91440" tIns="45720" rIns="9144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Arial" charset="0"/>
                <a:ea typeface="+mn-ea"/>
              </a:rPr>
              <a:t>Example based on “Table 21-30—VHT-MCSs for mandatory 20 MHz, </a:t>
            </a:r>
            <a:r>
              <a:rPr lang="en-US" sz="1600" i="1" dirty="0">
                <a:solidFill>
                  <a:srgbClr val="000000"/>
                </a:solidFill>
                <a:latin typeface="Arial" charset="0"/>
                <a:ea typeface="+mn-ea"/>
              </a:rPr>
              <a:t>NSS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ea typeface="+mn-ea"/>
              </a:rPr>
              <a:t>= 1”</a:t>
            </a:r>
            <a:endParaRPr lang="en-US" sz="1600" dirty="0">
              <a:solidFill>
                <a:srgbClr val="0070C0"/>
              </a:solidFill>
              <a:latin typeface="Arial" charset="0"/>
              <a:ea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EFFD83-09B2-4A6E-822A-D6A2C77EC4A4}"/>
              </a:ext>
            </a:extLst>
          </p:cNvPr>
          <p:cNvSpPr txBox="1"/>
          <p:nvPr/>
        </p:nvSpPr>
        <p:spPr>
          <a:xfrm>
            <a:off x="609600" y="1828800"/>
            <a:ext cx="1089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NGV stations use the </a:t>
            </a:r>
            <a:r>
              <a:rPr lang="en-US" sz="2000" i="1" dirty="0" err="1">
                <a:solidFill>
                  <a:srgbClr val="000000"/>
                </a:solidFill>
                <a:latin typeface="Arial"/>
                <a:cs typeface="Arial"/>
              </a:rPr>
              <a:t>TechPercentage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 to select an operating state as shown in the table: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AC37C9-DDE1-4F5C-ABA6-1322B2C64A0D}"/>
              </a:ext>
            </a:extLst>
          </p:cNvPr>
          <p:cNvSpPr txBox="1"/>
          <p:nvPr/>
        </p:nvSpPr>
        <p:spPr>
          <a:xfrm>
            <a:off x="1600200" y="55626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Arial"/>
                <a:cs typeface="Arial"/>
              </a:rPr>
              <a:t>The ranges indicated in the </a:t>
            </a:r>
            <a:r>
              <a:rPr lang="en-US" sz="1600" i="1" dirty="0" err="1">
                <a:solidFill>
                  <a:srgbClr val="000000"/>
                </a:solidFill>
                <a:latin typeface="Arial"/>
                <a:cs typeface="Arial"/>
              </a:rPr>
              <a:t>TechPercentage</a:t>
            </a:r>
            <a:r>
              <a:rPr lang="en-US" sz="1600" dirty="0">
                <a:solidFill>
                  <a:srgbClr val="000000"/>
                </a:solidFill>
                <a:latin typeface="Arial"/>
                <a:cs typeface="Arial"/>
              </a:rPr>
              <a:t> column are an initial proposal, further discussion is needed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AB3A624-17AC-40AB-BCF2-058A9D6652D2}"/>
              </a:ext>
            </a:extLst>
          </p:cNvPr>
          <p:cNvCxnSpPr>
            <a:cxnSpLocks/>
          </p:cNvCxnSpPr>
          <p:nvPr/>
        </p:nvCxnSpPr>
        <p:spPr>
          <a:xfrm flipV="1">
            <a:off x="2438400" y="4953000"/>
            <a:ext cx="0" cy="56972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792175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1005</Words>
  <Application>Microsoft Office PowerPoint</Application>
  <PresentationFormat>Widescreen</PresentationFormat>
  <Paragraphs>217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主题</vt:lpstr>
      <vt:lpstr>Document</vt:lpstr>
      <vt:lpstr>Adaptation Mechanisms  for Interoperable NGV New Modulations</vt:lpstr>
      <vt:lpstr>Abstract</vt:lpstr>
      <vt:lpstr>Introduction</vt:lpstr>
      <vt:lpstr>NGV PPDU format: 2 sections Each section contains a decodable message</vt:lpstr>
      <vt:lpstr>NGV PPDU format: 2 sections Details on the New Modulation Symbols NGV section</vt:lpstr>
      <vt:lpstr>Details on the NGV encoding</vt:lpstr>
      <vt:lpstr>Indicating NGV Capability</vt:lpstr>
      <vt:lpstr>Dynamic Monitoring of Nearby Station Characteristics</vt:lpstr>
      <vt:lpstr>Dynamic balance between legacy and new modulation (1)</vt:lpstr>
      <vt:lpstr>Dynamic balance between legacy and new modulation (2)</vt:lpstr>
      <vt:lpstr>Benefits</vt:lpstr>
    </vt:vector>
  </TitlesOfParts>
  <Company>ZTE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孙波10013985</dc:creator>
  <cp:lastModifiedBy>Vincent Martinez</cp:lastModifiedBy>
  <cp:revision>11</cp:revision>
  <cp:lastPrinted>1601-01-01T00:00:00Z</cp:lastPrinted>
  <dcterms:created xsi:type="dcterms:W3CDTF">2019-03-08T13:10:08Z</dcterms:created>
  <dcterms:modified xsi:type="dcterms:W3CDTF">2019-03-08T16:40:24Z</dcterms:modified>
</cp:coreProperties>
</file>