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2" d="100"/>
          <a:sy n="72" d="100"/>
        </p:scale>
        <p:origin x="57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748851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4978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45770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4917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63624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160201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63938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52015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7016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42982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73766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69756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15742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949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US" altLang="zh-CN" dirty="0" err="1"/>
              <a:t>Alessio</a:t>
            </a:r>
            <a:r>
              <a:rPr lang="en-US" altLang="zh-CN" dirty="0"/>
              <a:t> </a:t>
            </a:r>
            <a:r>
              <a:rPr lang="en-US" altLang="zh-CN" dirty="0" err="1"/>
              <a:t>Filippi</a:t>
            </a:r>
            <a:r>
              <a:rPr lang="en-GB" altLang="zh-CN" dirty="0"/>
              <a:t>,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a:t>Alessio</a:t>
            </a:r>
            <a:r>
              <a:rPr lang="en-US" altLang="zh-CN" dirty="0"/>
              <a:t> </a:t>
            </a:r>
            <a:r>
              <a:rPr lang="en-US" altLang="zh-CN" dirty="0" err="1"/>
              <a:t>Filippi</a:t>
            </a:r>
            <a:r>
              <a:rPr lang="en-GB" altLang="zh-CN" dirty="0"/>
              <a:t>, NXP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a:t>Alessio</a:t>
            </a:r>
            <a:r>
              <a:rPr lang="en-US" altLang="zh-CN" dirty="0"/>
              <a:t> </a:t>
            </a:r>
            <a:r>
              <a:rPr lang="en-US" altLang="zh-CN" dirty="0" err="1"/>
              <a:t>Filippi</a:t>
            </a:r>
            <a:r>
              <a:rPr lang="en-GB" dirty="0"/>
              <a:t>,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802.11-19/0369r0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Physical Layer Encoding </a:t>
            </a:r>
            <a:br>
              <a:rPr lang="en-GB" dirty="0"/>
            </a:br>
            <a:r>
              <a:rPr lang="en-GB" dirty="0"/>
              <a:t>for Interoperable NGV New Modulations</a:t>
            </a:r>
          </a:p>
        </p:txBody>
      </p:sp>
      <p:sp>
        <p:nvSpPr>
          <p:cNvPr id="3074" name="Rectangle 2"/>
          <p:cNvSpPr>
            <a:spLocks noGrp="1" noChangeArrowheads="1"/>
          </p:cNvSpPr>
          <p:nvPr>
            <p:ph type="subTitle" idx="1"/>
          </p:nvPr>
        </p:nvSpPr>
        <p:spPr>
          <a:xfrm>
            <a:off x="1828800" y="172861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2019-03-08</a:t>
            </a:r>
          </a:p>
        </p:txBody>
      </p:sp>
      <p:sp>
        <p:nvSpPr>
          <p:cNvPr id="6" name="Date Placeholder 3"/>
          <p:cNvSpPr>
            <a:spLocks noGrp="1"/>
          </p:cNvSpPr>
          <p:nvPr>
            <p:ph type="dt" idx="10"/>
          </p:nvPr>
        </p:nvSpPr>
        <p:spPr/>
        <p:txBody>
          <a:bodyPr/>
          <a:lstStyle/>
          <a:p>
            <a:r>
              <a:rPr lang="en-US" dirty="0"/>
              <a:t>March 2019</a:t>
            </a:r>
            <a:endParaRPr lang="en-GB" dirty="0"/>
          </a:p>
        </p:txBody>
      </p:sp>
      <p:sp>
        <p:nvSpPr>
          <p:cNvPr id="7" name="Footer Placeholder 4"/>
          <p:cNvSpPr>
            <a:spLocks noGrp="1"/>
          </p:cNvSpPr>
          <p:nvPr>
            <p:ph type="ftr" idx="11"/>
          </p:nvPr>
        </p:nvSpPr>
        <p:spPr/>
        <p:txBody>
          <a:bodyPr/>
          <a:lstStyle/>
          <a:p>
            <a:r>
              <a:rPr lang="en-GB" dirty="0"/>
              <a:t>Fischer - Filippi - Martinez,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B7C8C37B-3C03-410B-8EC6-857A6058F963}"/>
              </a:ext>
            </a:extLst>
          </p:cNvPr>
          <p:cNvGraphicFramePr>
            <a:graphicFrameLocks noChangeAspect="1"/>
          </p:cNvGraphicFramePr>
          <p:nvPr>
            <p:extLst>
              <p:ext uri="{D42A27DB-BD31-4B8C-83A1-F6EECF244321}">
                <p14:modId xmlns:p14="http://schemas.microsoft.com/office/powerpoint/2010/main" val="2322373514"/>
              </p:ext>
            </p:extLst>
          </p:nvPr>
        </p:nvGraphicFramePr>
        <p:xfrm>
          <a:off x="992188" y="2422525"/>
          <a:ext cx="10191750" cy="3181350"/>
        </p:xfrm>
        <a:graphic>
          <a:graphicData uri="http://schemas.openxmlformats.org/presentationml/2006/ole">
            <mc:AlternateContent xmlns:mc="http://schemas.openxmlformats.org/markup-compatibility/2006">
              <mc:Choice xmlns:v="urn:schemas-microsoft-com:vml" Requires="v">
                <p:oleObj spid="_x0000_s3088" name="Document" r:id="rId4" imgW="10439485" imgH="3266997" progId="Word.Document.8">
                  <p:embed/>
                </p:oleObj>
              </mc:Choice>
              <mc:Fallback>
                <p:oleObj name="Document" r:id="rId4" imgW="10439485" imgH="3266997" progId="Word.Document.8">
                  <p:embed/>
                  <p:pic>
                    <p:nvPicPr>
                      <p:cNvPr id="3075" name="Object 3"/>
                      <p:cNvPicPr>
                        <a:picLocks noChangeAspect="1" noChangeArrowheads="1"/>
                      </p:cNvPicPr>
                      <p:nvPr/>
                    </p:nvPicPr>
                    <p:blipFill>
                      <a:blip r:embed="rId5"/>
                      <a:srcRect/>
                      <a:stretch>
                        <a:fillRect/>
                      </a:stretch>
                    </p:blipFill>
                    <p:spPr bwMode="auto">
                      <a:xfrm>
                        <a:off x="992188" y="2422525"/>
                        <a:ext cx="10191750" cy="3181350"/>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Dynamic Monitoring of Nearby Station Characteristics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Content Placeholder 2">
            <a:extLst>
              <a:ext uri="{FF2B5EF4-FFF2-40B4-BE49-F238E27FC236}">
                <a16:creationId xmlns:a16="http://schemas.microsoft.com/office/drawing/2014/main" id="{B12E7040-51E1-4E2A-A6EB-CB4E93002966}"/>
              </a:ext>
            </a:extLst>
          </p:cNvPr>
          <p:cNvSpPr>
            <a:spLocks noGrp="1"/>
          </p:cNvSpPr>
          <p:nvPr>
            <p:ph idx="1"/>
          </p:nvPr>
        </p:nvSpPr>
        <p:spPr>
          <a:xfrm>
            <a:off x="457200" y="1653871"/>
            <a:ext cx="11039400" cy="4823130"/>
          </a:xfrm>
        </p:spPr>
        <p:txBody>
          <a:bodyPr/>
          <a:lstStyle/>
          <a:p>
            <a:r>
              <a:rPr lang="en-US" b="0" dirty="0"/>
              <a:t>	NGV stations monitor received PPDUs to determine </a:t>
            </a:r>
            <a:r>
              <a:rPr lang="en-US" b="0" i="1" dirty="0" err="1"/>
              <a:t>NumStations</a:t>
            </a:r>
            <a:r>
              <a:rPr lang="en-US" b="0" i="1" baseline="-25000" dirty="0" err="1"/>
              <a:t>NGV</a:t>
            </a:r>
            <a:r>
              <a:rPr lang="en-US" b="0" dirty="0"/>
              <a:t> and </a:t>
            </a:r>
            <a:r>
              <a:rPr lang="en-US" b="0" i="1" dirty="0" err="1"/>
              <a:t>NumStations</a:t>
            </a:r>
            <a:r>
              <a:rPr lang="en-US" b="0" i="1" baseline="-25000" dirty="0" err="1"/>
              <a:t>Legacy</a:t>
            </a:r>
            <a:r>
              <a:rPr lang="en-US" b="0" i="1" dirty="0"/>
              <a:t> </a:t>
            </a:r>
            <a:r>
              <a:rPr lang="en-US" b="0" dirty="0"/>
              <a:t>which are used to calculate </a:t>
            </a:r>
            <a:r>
              <a:rPr lang="en-US" b="0" i="1" dirty="0" err="1"/>
              <a:t>TechPercentage</a:t>
            </a:r>
            <a:r>
              <a:rPr lang="en-US" b="0" dirty="0"/>
              <a:t>. Based on this percentage, the encoding parameters of each section (the legacy IEEE 802.11p section, and the NGV section) are adapted.</a:t>
            </a:r>
            <a:endParaRPr lang="en-US" sz="1400" b="0" dirty="0"/>
          </a:p>
          <a:p>
            <a:pPr algn="ctr"/>
            <a:r>
              <a:rPr lang="en-US" sz="1400" b="0" i="1" dirty="0"/>
              <a:t>            </a:t>
            </a:r>
            <a:r>
              <a:rPr lang="en-US" b="0" dirty="0"/>
              <a:t> </a:t>
            </a:r>
          </a:p>
          <a:p>
            <a:r>
              <a:rPr lang="en-GB" dirty="0"/>
              <a:t>   	</a:t>
            </a:r>
            <a:r>
              <a:rPr lang="en-GB" b="0" dirty="0"/>
              <a:t>For more details on such monitoring and adaptation, see submission “</a:t>
            </a:r>
            <a:r>
              <a:rPr lang="en-US" dirty="0"/>
              <a:t>Adaptation-Mechanisms for Interoperable NGV New Modulations” IEEE 802.11-19/0370-r0</a:t>
            </a:r>
          </a:p>
          <a:p>
            <a:endParaRPr lang="en-US" b="0" dirty="0"/>
          </a:p>
        </p:txBody>
      </p:sp>
    </p:spTree>
    <p:extLst>
      <p:ext uri="{BB962C8B-B14F-4D97-AF65-F5344CB8AC3E}">
        <p14:creationId xmlns:p14="http://schemas.microsoft.com/office/powerpoint/2010/main" val="2414866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Append new modulated symbols with configurable gap</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grpSp>
        <p:nvGrpSpPr>
          <p:cNvPr id="9" name="Group 8">
            <a:extLst>
              <a:ext uri="{FF2B5EF4-FFF2-40B4-BE49-F238E27FC236}">
                <a16:creationId xmlns:a16="http://schemas.microsoft.com/office/drawing/2014/main" id="{E748EC49-3873-46A3-BFC9-191A0F89EF7C}"/>
              </a:ext>
            </a:extLst>
          </p:cNvPr>
          <p:cNvGrpSpPr/>
          <p:nvPr/>
        </p:nvGrpSpPr>
        <p:grpSpPr>
          <a:xfrm>
            <a:off x="1602044" y="1718846"/>
            <a:ext cx="8896576" cy="1708845"/>
            <a:chOff x="1602044" y="1718846"/>
            <a:chExt cx="8896576" cy="1708845"/>
          </a:xfrm>
        </p:grpSpPr>
        <p:sp>
          <p:nvSpPr>
            <p:cNvPr id="10" name="Rectangle 9">
              <a:extLst>
                <a:ext uri="{FF2B5EF4-FFF2-40B4-BE49-F238E27FC236}">
                  <a16:creationId xmlns:a16="http://schemas.microsoft.com/office/drawing/2014/main" id="{71967FEE-B53C-435D-B1A7-86A1516EBD11}"/>
                </a:ext>
              </a:extLst>
            </p:cNvPr>
            <p:cNvSpPr/>
            <p:nvPr/>
          </p:nvSpPr>
          <p:spPr>
            <a:xfrm>
              <a:off x="6435772" y="2903564"/>
              <a:ext cx="4062848" cy="52412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new modulation » section of the message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Exact content discussed on the next slides</a:t>
              </a:r>
            </a:p>
          </p:txBody>
        </p:sp>
        <p:sp>
          <p:nvSpPr>
            <p:cNvPr id="11" name="Rectangle 10">
              <a:extLst>
                <a:ext uri="{FF2B5EF4-FFF2-40B4-BE49-F238E27FC236}">
                  <a16:creationId xmlns:a16="http://schemas.microsoft.com/office/drawing/2014/main" id="{B5F4BBE7-3193-4625-8766-F3241D3A22BB}"/>
                </a:ext>
              </a:extLst>
            </p:cNvPr>
            <p:cNvSpPr/>
            <p:nvPr/>
          </p:nvSpPr>
          <p:spPr>
            <a:xfrm>
              <a:off x="2218540" y="2950566"/>
              <a:ext cx="3203407"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Legacy » section of the message</a:t>
              </a:r>
            </a:p>
          </p:txBody>
        </p:sp>
        <p:sp>
          <p:nvSpPr>
            <p:cNvPr id="12" name="Rectangle 11">
              <a:extLst>
                <a:ext uri="{FF2B5EF4-FFF2-40B4-BE49-F238E27FC236}">
                  <a16:creationId xmlns:a16="http://schemas.microsoft.com/office/drawing/2014/main" id="{B6C1AE29-C869-40FC-8DB1-416D974CA9FB}"/>
                </a:ext>
              </a:extLst>
            </p:cNvPr>
            <p:cNvSpPr/>
            <p:nvPr/>
          </p:nvSpPr>
          <p:spPr>
            <a:xfrm>
              <a:off x="3820246" y="1818358"/>
              <a:ext cx="897486" cy="327826"/>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S Gothic"/>
                <a:cs typeface="+mn-cs"/>
              </a:endParaRPr>
            </a:p>
          </p:txBody>
        </p:sp>
        <p:sp>
          <p:nvSpPr>
            <p:cNvPr id="13" name="Right Brace 12">
              <a:extLst>
                <a:ext uri="{FF2B5EF4-FFF2-40B4-BE49-F238E27FC236}">
                  <a16:creationId xmlns:a16="http://schemas.microsoft.com/office/drawing/2014/main" id="{ABB42487-CA0E-4F3E-8CF0-7193FF8F0BEE}"/>
                </a:ext>
              </a:extLst>
            </p:cNvPr>
            <p:cNvSpPr/>
            <p:nvPr/>
          </p:nvSpPr>
          <p:spPr>
            <a:xfrm rot="5400000">
              <a:off x="3601241" y="609018"/>
              <a:ext cx="342350" cy="4340744"/>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14" name="Right Brace 13">
              <a:extLst>
                <a:ext uri="{FF2B5EF4-FFF2-40B4-BE49-F238E27FC236}">
                  <a16:creationId xmlns:a16="http://schemas.microsoft.com/office/drawing/2014/main" id="{1E57C5C0-9D67-4D59-BB87-951AF2B3CA94}"/>
                </a:ext>
              </a:extLst>
            </p:cNvPr>
            <p:cNvSpPr/>
            <p:nvPr/>
          </p:nvSpPr>
          <p:spPr>
            <a:xfrm rot="5400000">
              <a:off x="7989683" y="998646"/>
              <a:ext cx="342350" cy="3561490"/>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15" name="Rectangle 14">
              <a:extLst>
                <a:ext uri="{FF2B5EF4-FFF2-40B4-BE49-F238E27FC236}">
                  <a16:creationId xmlns:a16="http://schemas.microsoft.com/office/drawing/2014/main" id="{31FA6193-5CEA-40A9-9C31-DB8385BD240B}"/>
                </a:ext>
              </a:extLst>
            </p:cNvPr>
            <p:cNvSpPr/>
            <p:nvPr/>
          </p:nvSpPr>
          <p:spPr>
            <a:xfrm>
              <a:off x="2077291" y="2360053"/>
              <a:ext cx="475246" cy="207485"/>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L-LTF</a:t>
              </a:r>
            </a:p>
          </p:txBody>
        </p:sp>
        <p:sp>
          <p:nvSpPr>
            <p:cNvPr id="16" name="Rectangle 15">
              <a:extLst>
                <a:ext uri="{FF2B5EF4-FFF2-40B4-BE49-F238E27FC236}">
                  <a16:creationId xmlns:a16="http://schemas.microsoft.com/office/drawing/2014/main" id="{C1AB56FE-DB4B-42AF-A508-20641156BF6D}"/>
                </a:ext>
              </a:extLst>
            </p:cNvPr>
            <p:cNvSpPr/>
            <p:nvPr/>
          </p:nvSpPr>
          <p:spPr>
            <a:xfrm>
              <a:off x="2545338" y="2359045"/>
              <a:ext cx="304095" cy="207485"/>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SIG</a:t>
              </a:r>
            </a:p>
          </p:txBody>
        </p:sp>
        <p:sp>
          <p:nvSpPr>
            <p:cNvPr id="17" name="Rectangle 16">
              <a:extLst>
                <a:ext uri="{FF2B5EF4-FFF2-40B4-BE49-F238E27FC236}">
                  <a16:creationId xmlns:a16="http://schemas.microsoft.com/office/drawing/2014/main" id="{A89E7001-BDEE-4FF6-8770-19612D310988}"/>
                </a:ext>
              </a:extLst>
            </p:cNvPr>
            <p:cNvSpPr/>
            <p:nvPr/>
          </p:nvSpPr>
          <p:spPr>
            <a:xfrm>
              <a:off x="2849433" y="2359045"/>
              <a:ext cx="3093356" cy="207485"/>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Payload</a:t>
              </a:r>
            </a:p>
          </p:txBody>
        </p:sp>
        <p:sp>
          <p:nvSpPr>
            <p:cNvPr id="18" name="Rectangle 17">
              <a:extLst>
                <a:ext uri="{FF2B5EF4-FFF2-40B4-BE49-F238E27FC236}">
                  <a16:creationId xmlns:a16="http://schemas.microsoft.com/office/drawing/2014/main" id="{5A5FAB00-BF32-4051-89DA-329BC36829DB}"/>
                </a:ext>
              </a:extLst>
            </p:cNvPr>
            <p:cNvSpPr/>
            <p:nvPr/>
          </p:nvSpPr>
          <p:spPr>
            <a:xfrm>
              <a:off x="6380112" y="2358037"/>
              <a:ext cx="3561492" cy="207485"/>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New modulation symbols</a:t>
              </a:r>
            </a:p>
          </p:txBody>
        </p:sp>
        <p:sp>
          <p:nvSpPr>
            <p:cNvPr id="19" name="Rectangle 18">
              <a:extLst>
                <a:ext uri="{FF2B5EF4-FFF2-40B4-BE49-F238E27FC236}">
                  <a16:creationId xmlns:a16="http://schemas.microsoft.com/office/drawing/2014/main" id="{61408D4C-EFAA-44AB-AC97-F93060C68DCA}"/>
                </a:ext>
              </a:extLst>
            </p:cNvPr>
            <p:cNvSpPr/>
            <p:nvPr/>
          </p:nvSpPr>
          <p:spPr>
            <a:xfrm>
              <a:off x="1602045" y="2360053"/>
              <a:ext cx="475246" cy="207485"/>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S Gothic"/>
                  <a:cs typeface="+mn-cs"/>
                </a:rPr>
                <a:t>L-STF</a:t>
              </a:r>
            </a:p>
          </p:txBody>
        </p:sp>
        <p:sp>
          <p:nvSpPr>
            <p:cNvPr id="20" name="Rectangle 19">
              <a:extLst>
                <a:ext uri="{FF2B5EF4-FFF2-40B4-BE49-F238E27FC236}">
                  <a16:creationId xmlns:a16="http://schemas.microsoft.com/office/drawing/2014/main" id="{0297AD84-85A1-4A20-84E0-ACDC021124AE}"/>
                </a:ext>
              </a:extLst>
            </p:cNvPr>
            <p:cNvSpPr/>
            <p:nvPr/>
          </p:nvSpPr>
          <p:spPr>
            <a:xfrm>
              <a:off x="6629400" y="1718846"/>
              <a:ext cx="2057400" cy="338554"/>
            </a:xfrm>
            <a:prstGeom prst="rect">
              <a:avLst/>
            </a:prstGeom>
          </p:spPr>
          <p:txBody>
            <a:bodyPr wrap="square">
              <a:spAutoFit/>
            </a:bodyPr>
            <a:lstStyle/>
            <a:p>
              <a:pPr algn="ctr"/>
              <a:r>
                <a:rPr lang="en-US" sz="1600" dirty="0">
                  <a:solidFill>
                    <a:srgbClr val="0000FF"/>
                  </a:solidFill>
                </a:rPr>
                <a:t>Configurable gap time</a:t>
              </a:r>
            </a:p>
          </p:txBody>
        </p:sp>
        <p:cxnSp>
          <p:nvCxnSpPr>
            <p:cNvPr id="21" name="Connector: Elbow 20">
              <a:extLst>
                <a:ext uri="{FF2B5EF4-FFF2-40B4-BE49-F238E27FC236}">
                  <a16:creationId xmlns:a16="http://schemas.microsoft.com/office/drawing/2014/main" id="{0EBEA4A6-C854-433E-9B2E-B5D95BE33E4A}"/>
                </a:ext>
              </a:extLst>
            </p:cNvPr>
            <p:cNvCxnSpPr>
              <a:cxnSpLocks/>
            </p:cNvCxnSpPr>
            <p:nvPr/>
          </p:nvCxnSpPr>
          <p:spPr>
            <a:xfrm rot="10800000" flipV="1">
              <a:off x="6141884" y="1905000"/>
              <a:ext cx="479897" cy="511092"/>
            </a:xfrm>
            <a:prstGeom prst="bentConnector2">
              <a:avLst/>
            </a:prstGeom>
            <a:ln w="28575">
              <a:solidFill>
                <a:srgbClr val="0000FF"/>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Rectangle 21">
            <a:extLst>
              <a:ext uri="{FF2B5EF4-FFF2-40B4-BE49-F238E27FC236}">
                <a16:creationId xmlns:a16="http://schemas.microsoft.com/office/drawing/2014/main" id="{AB90CC74-D17A-4255-B52D-A83EF8101276}"/>
              </a:ext>
            </a:extLst>
          </p:cNvPr>
          <p:cNvSpPr/>
          <p:nvPr/>
        </p:nvSpPr>
        <p:spPr>
          <a:xfrm>
            <a:off x="914401" y="3731914"/>
            <a:ext cx="10456556" cy="230832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kern="0" dirty="0">
                <a:solidFill>
                  <a:srgbClr val="000000"/>
                </a:solidFill>
                <a:ea typeface="MS Gothic"/>
              </a:rPr>
              <a:t>T</a:t>
            </a:r>
            <a:r>
              <a:rPr lang="en-US" kern="0" dirty="0">
                <a:solidFill>
                  <a:srgbClr val="000000"/>
                </a:solidFill>
                <a:ea typeface="MS Gothic"/>
              </a:rPr>
              <a:t>he configurable gap can be set zero (direct concatenation) for best efficiency, to a short interval such as SIFS for instance, or to a longer time interval.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b="0" u="none" strike="noStrike" kern="0" cap="none" spc="0" normalizeH="0" baseline="0" noProof="0" dirty="0">
              <a:ln>
                <a:noFill/>
              </a:ln>
              <a:solidFill>
                <a:srgbClr val="000000"/>
              </a:solidFill>
              <a:effectLst/>
              <a:uLnTx/>
              <a:uFillTx/>
              <a:latin typeface="Arial" charset="0"/>
              <a:ea typeface="MS Gothic"/>
              <a:cs typeface="+mn-cs"/>
            </a:endParaRPr>
          </a:p>
          <a:p>
            <a:pPr fontAlgn="auto">
              <a:spcBef>
                <a:spcPts val="0"/>
              </a:spcBef>
              <a:spcAft>
                <a:spcPts val="0"/>
              </a:spcAft>
              <a:defRPr/>
            </a:pPr>
            <a:r>
              <a:rPr lang="en-US" dirty="0">
                <a:solidFill>
                  <a:srgbClr val="000000"/>
                </a:solidFill>
              </a:rPr>
              <a:t>The total duration of the legacy + NGV sections, either with a zero time gap or a deterministic time gap, can be set to a similar total duration as the legacy IEEE 802.11p PPDU encoded with QPSK ½ (rate 6 Mb/s).</a:t>
            </a:r>
          </a:p>
        </p:txBody>
      </p:sp>
    </p:spTree>
    <p:extLst>
      <p:ext uri="{BB962C8B-B14F-4D97-AF65-F5344CB8AC3E}">
        <p14:creationId xmlns:p14="http://schemas.microsoft.com/office/powerpoint/2010/main" val="2474934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Why it is possible to extend the legacy PPDU?</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Content Placeholder 2">
            <a:extLst>
              <a:ext uri="{FF2B5EF4-FFF2-40B4-BE49-F238E27FC236}">
                <a16:creationId xmlns:a16="http://schemas.microsoft.com/office/drawing/2014/main" id="{D4FDEFD8-5BBD-4AAA-A1B6-597565183B53}"/>
              </a:ext>
            </a:extLst>
          </p:cNvPr>
          <p:cNvSpPr>
            <a:spLocks noGrp="1"/>
          </p:cNvSpPr>
          <p:nvPr>
            <p:ph idx="1"/>
          </p:nvPr>
        </p:nvSpPr>
        <p:spPr>
          <a:xfrm>
            <a:off x="914401" y="1981201"/>
            <a:ext cx="10361084" cy="914399"/>
          </a:xfrm>
        </p:spPr>
        <p:txBody>
          <a:bodyPr/>
          <a:lstStyle/>
          <a:p>
            <a:r>
              <a:rPr lang="en-US" dirty="0"/>
              <a:t>	Not different than the case where a receive station gets overlapping messages, due to different geographical situation.</a:t>
            </a:r>
          </a:p>
          <a:p>
            <a:endParaRPr lang="en-US" dirty="0"/>
          </a:p>
        </p:txBody>
      </p:sp>
      <p:sp>
        <p:nvSpPr>
          <p:cNvPr id="10" name="Isosceles Triangle 9">
            <a:extLst>
              <a:ext uri="{FF2B5EF4-FFF2-40B4-BE49-F238E27FC236}">
                <a16:creationId xmlns:a16="http://schemas.microsoft.com/office/drawing/2014/main" id="{00969A06-66CE-48F8-9C17-D5642CE03CAC}"/>
              </a:ext>
            </a:extLst>
          </p:cNvPr>
          <p:cNvSpPr/>
          <p:nvPr/>
        </p:nvSpPr>
        <p:spPr>
          <a:xfrm>
            <a:off x="2676335" y="2953138"/>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S Gothic"/>
              <a:cs typeface="+mn-cs"/>
            </a:endParaRPr>
          </a:p>
        </p:txBody>
      </p:sp>
      <p:sp>
        <p:nvSpPr>
          <p:cNvPr id="11" name="Isosceles Triangle 10">
            <a:extLst>
              <a:ext uri="{FF2B5EF4-FFF2-40B4-BE49-F238E27FC236}">
                <a16:creationId xmlns:a16="http://schemas.microsoft.com/office/drawing/2014/main" id="{9AB919FF-FC3C-4F81-9219-4E508B59C21E}"/>
              </a:ext>
            </a:extLst>
          </p:cNvPr>
          <p:cNvSpPr/>
          <p:nvPr/>
        </p:nvSpPr>
        <p:spPr>
          <a:xfrm>
            <a:off x="4410076" y="2953138"/>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S Gothic"/>
              <a:cs typeface="+mn-cs"/>
            </a:endParaRPr>
          </a:p>
        </p:txBody>
      </p:sp>
      <p:sp>
        <p:nvSpPr>
          <p:cNvPr id="12" name="Isosceles Triangle 11">
            <a:extLst>
              <a:ext uri="{FF2B5EF4-FFF2-40B4-BE49-F238E27FC236}">
                <a16:creationId xmlns:a16="http://schemas.microsoft.com/office/drawing/2014/main" id="{ED234F88-D0C2-431A-A667-261F20F3216E}"/>
              </a:ext>
            </a:extLst>
          </p:cNvPr>
          <p:cNvSpPr/>
          <p:nvPr/>
        </p:nvSpPr>
        <p:spPr>
          <a:xfrm>
            <a:off x="9266770" y="2958290"/>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S Gothic"/>
              <a:cs typeface="+mn-cs"/>
            </a:endParaRPr>
          </a:p>
        </p:txBody>
      </p:sp>
      <p:sp>
        <p:nvSpPr>
          <p:cNvPr id="13" name="TextBox 12">
            <a:extLst>
              <a:ext uri="{FF2B5EF4-FFF2-40B4-BE49-F238E27FC236}">
                <a16:creationId xmlns:a16="http://schemas.microsoft.com/office/drawing/2014/main" id="{E554DBB3-51A1-44DC-9E64-EE772BF687C6}"/>
              </a:ext>
            </a:extLst>
          </p:cNvPr>
          <p:cNvSpPr txBox="1"/>
          <p:nvPr/>
        </p:nvSpPr>
        <p:spPr>
          <a:xfrm>
            <a:off x="2340767" y="3402005"/>
            <a:ext cx="1000125" cy="523875"/>
          </a:xfrm>
          <a:prstGeom prst="rect">
            <a:avLst/>
          </a:prstGeom>
          <a:noFill/>
        </p:spPr>
        <p:txBody>
          <a:bodyPr wrap="square" lIns="91440" tIns="45720" rIns="91440" rtlCol="0" anchor="t">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200" b="0" i="0" u="none" strike="noStrike" kern="1200" cap="none" spc="0" normalizeH="0" baseline="0" noProof="0">
                <a:ln>
                  <a:noFill/>
                </a:ln>
                <a:solidFill>
                  <a:srgbClr val="000000"/>
                </a:solidFill>
                <a:effectLst/>
                <a:uLnTx/>
                <a:uFillTx/>
                <a:latin typeface="Arial" charset="0"/>
                <a:ea typeface="MS Gothic"/>
                <a:cs typeface="+mn-cs"/>
              </a:rPr>
              <a:t>TXA</a:t>
            </a:r>
          </a:p>
        </p:txBody>
      </p:sp>
      <p:sp>
        <p:nvSpPr>
          <p:cNvPr id="14" name="TextBox 13">
            <a:extLst>
              <a:ext uri="{FF2B5EF4-FFF2-40B4-BE49-F238E27FC236}">
                <a16:creationId xmlns:a16="http://schemas.microsoft.com/office/drawing/2014/main" id="{8844D316-A026-49E7-9F9A-2F274D965EF1}"/>
              </a:ext>
            </a:extLst>
          </p:cNvPr>
          <p:cNvSpPr txBox="1"/>
          <p:nvPr/>
        </p:nvSpPr>
        <p:spPr>
          <a:xfrm>
            <a:off x="8995307" y="3405755"/>
            <a:ext cx="1000125" cy="523875"/>
          </a:xfrm>
          <a:prstGeom prst="rect">
            <a:avLst/>
          </a:prstGeom>
          <a:noFill/>
        </p:spPr>
        <p:txBody>
          <a:bodyPr wrap="square" lIns="91440" tIns="45720" rIns="91440" rtlCol="0" anchor="t">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charset="0"/>
                <a:ea typeface="MS Gothic"/>
                <a:cs typeface="+mn-cs"/>
              </a:rPr>
              <a:t>TXB</a:t>
            </a:r>
          </a:p>
        </p:txBody>
      </p:sp>
      <p:sp>
        <p:nvSpPr>
          <p:cNvPr id="15" name="TextBox 14">
            <a:extLst>
              <a:ext uri="{FF2B5EF4-FFF2-40B4-BE49-F238E27FC236}">
                <a16:creationId xmlns:a16="http://schemas.microsoft.com/office/drawing/2014/main" id="{56C263E0-0B72-4BAF-A4C5-8FFA8087AC63}"/>
              </a:ext>
            </a:extLst>
          </p:cNvPr>
          <p:cNvSpPr txBox="1"/>
          <p:nvPr/>
        </p:nvSpPr>
        <p:spPr>
          <a:xfrm>
            <a:off x="4295681" y="3386708"/>
            <a:ext cx="1000125" cy="523875"/>
          </a:xfrm>
          <a:prstGeom prst="rect">
            <a:avLst/>
          </a:prstGeom>
          <a:noFill/>
        </p:spPr>
        <p:txBody>
          <a:bodyPr wrap="square" lIns="91440" tIns="45720" rIns="91440" rtlCol="0" anchor="t">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charset="0"/>
                <a:ea typeface="MS Gothic"/>
                <a:cs typeface="+mn-cs"/>
              </a:rPr>
              <a:t>RX</a:t>
            </a:r>
          </a:p>
        </p:txBody>
      </p:sp>
      <p:sp>
        <p:nvSpPr>
          <p:cNvPr id="16" name="TextBox 15">
            <a:extLst>
              <a:ext uri="{FF2B5EF4-FFF2-40B4-BE49-F238E27FC236}">
                <a16:creationId xmlns:a16="http://schemas.microsoft.com/office/drawing/2014/main" id="{91B841E1-092D-4583-9A66-6E069AF8D317}"/>
              </a:ext>
            </a:extLst>
          </p:cNvPr>
          <p:cNvSpPr txBox="1"/>
          <p:nvPr/>
        </p:nvSpPr>
        <p:spPr>
          <a:xfrm>
            <a:off x="6696266" y="3224597"/>
            <a:ext cx="1000125" cy="523875"/>
          </a:xfrm>
          <a:prstGeom prst="rect">
            <a:avLst/>
          </a:prstGeom>
          <a:noFill/>
        </p:spPr>
        <p:txBody>
          <a:bodyPr wrap="square" lIns="91440" tIns="45720" rIns="91440"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charset="0"/>
                <a:ea typeface="MS Gothic"/>
                <a:cs typeface="+mn-cs"/>
              </a:rPr>
              <a:t>1000 meters</a:t>
            </a:r>
          </a:p>
        </p:txBody>
      </p:sp>
      <p:sp>
        <p:nvSpPr>
          <p:cNvPr id="17" name="TextBox 16">
            <a:extLst>
              <a:ext uri="{FF2B5EF4-FFF2-40B4-BE49-F238E27FC236}">
                <a16:creationId xmlns:a16="http://schemas.microsoft.com/office/drawing/2014/main" id="{C670D186-9C34-40FB-8F42-5A415119AD83}"/>
              </a:ext>
            </a:extLst>
          </p:cNvPr>
          <p:cNvSpPr txBox="1"/>
          <p:nvPr/>
        </p:nvSpPr>
        <p:spPr>
          <a:xfrm>
            <a:off x="3143248" y="3276988"/>
            <a:ext cx="1000125" cy="523875"/>
          </a:xfrm>
          <a:prstGeom prst="rect">
            <a:avLst/>
          </a:prstGeom>
          <a:noFill/>
        </p:spPr>
        <p:txBody>
          <a:bodyPr wrap="square" lIns="91440" tIns="45720" rIns="91440" rtlCol="0" anchor="t">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rial" charset="0"/>
                <a:ea typeface="MS Gothic"/>
                <a:cs typeface="+mn-cs"/>
              </a:rPr>
              <a:t>100 meters</a:t>
            </a:r>
          </a:p>
        </p:txBody>
      </p:sp>
      <p:cxnSp>
        <p:nvCxnSpPr>
          <p:cNvPr id="18" name="Straight Arrow Connector 17">
            <a:extLst>
              <a:ext uri="{FF2B5EF4-FFF2-40B4-BE49-F238E27FC236}">
                <a16:creationId xmlns:a16="http://schemas.microsoft.com/office/drawing/2014/main" id="{7C60F280-BB0C-4374-8D10-0AAAEF9CBF1B}"/>
              </a:ext>
            </a:extLst>
          </p:cNvPr>
          <p:cNvCxnSpPr>
            <a:cxnSpLocks/>
          </p:cNvCxnSpPr>
          <p:nvPr/>
        </p:nvCxnSpPr>
        <p:spPr>
          <a:xfrm>
            <a:off x="1971488" y="5719546"/>
            <a:ext cx="5648512" cy="0"/>
          </a:xfrm>
          <a:prstGeom prst="straightConnector1">
            <a:avLst/>
          </a:prstGeom>
          <a:noFill/>
          <a:ln w="9525" cap="flat" cmpd="sng" algn="ctr">
            <a:solidFill>
              <a:schemeClr val="tx1"/>
            </a:solidFill>
            <a:prstDash val="solid"/>
            <a:tailEnd type="triangle"/>
          </a:ln>
          <a:effectLst/>
        </p:spPr>
      </p:cxnSp>
      <p:sp>
        <p:nvSpPr>
          <p:cNvPr id="19" name="TextBox 18">
            <a:extLst>
              <a:ext uri="{FF2B5EF4-FFF2-40B4-BE49-F238E27FC236}">
                <a16:creationId xmlns:a16="http://schemas.microsoft.com/office/drawing/2014/main" id="{B9BC84E6-3A39-4B68-81C1-EF65C2A4AC20}"/>
              </a:ext>
            </a:extLst>
          </p:cNvPr>
          <p:cNvSpPr txBox="1"/>
          <p:nvPr/>
        </p:nvSpPr>
        <p:spPr>
          <a:xfrm>
            <a:off x="7734301" y="5529044"/>
            <a:ext cx="1000125" cy="523875"/>
          </a:xfrm>
          <a:prstGeom prst="rect">
            <a:avLst/>
          </a:prstGeom>
          <a:noFill/>
        </p:spPr>
        <p:txBody>
          <a:bodyPr wrap="square" lIns="91440" tIns="45720" rIns="91440" rtlCol="0" anchor="t">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Arial" charset="0"/>
                <a:ea typeface="MS Gothic"/>
                <a:cs typeface="+mn-cs"/>
              </a:rPr>
              <a:t>time</a:t>
            </a:r>
          </a:p>
        </p:txBody>
      </p:sp>
      <p:cxnSp>
        <p:nvCxnSpPr>
          <p:cNvPr id="20" name="Straight Arrow Connector 19">
            <a:extLst>
              <a:ext uri="{FF2B5EF4-FFF2-40B4-BE49-F238E27FC236}">
                <a16:creationId xmlns:a16="http://schemas.microsoft.com/office/drawing/2014/main" id="{B93BE798-5B5E-495C-AB66-69F1968E2C21}"/>
              </a:ext>
            </a:extLst>
          </p:cNvPr>
          <p:cNvCxnSpPr>
            <a:cxnSpLocks/>
          </p:cNvCxnSpPr>
          <p:nvPr/>
        </p:nvCxnSpPr>
        <p:spPr>
          <a:xfrm flipV="1">
            <a:off x="2200087" y="4881346"/>
            <a:ext cx="0" cy="971550"/>
          </a:xfrm>
          <a:prstGeom prst="straightConnector1">
            <a:avLst/>
          </a:prstGeom>
          <a:noFill/>
          <a:ln w="9525" cap="flat" cmpd="sng" algn="ctr">
            <a:solidFill>
              <a:schemeClr val="tx1"/>
            </a:solidFill>
            <a:prstDash val="solid"/>
            <a:tailEnd type="triangle"/>
          </a:ln>
          <a:effectLst/>
        </p:spPr>
      </p:cxnSp>
      <p:sp>
        <p:nvSpPr>
          <p:cNvPr id="21" name="Rectangle 20">
            <a:extLst>
              <a:ext uri="{FF2B5EF4-FFF2-40B4-BE49-F238E27FC236}">
                <a16:creationId xmlns:a16="http://schemas.microsoft.com/office/drawing/2014/main" id="{980F2D88-0E4D-433F-B8D3-2EC1EA48E306}"/>
              </a:ext>
            </a:extLst>
          </p:cNvPr>
          <p:cNvSpPr/>
          <p:nvPr/>
        </p:nvSpPr>
        <p:spPr>
          <a:xfrm>
            <a:off x="2200087" y="4979785"/>
            <a:ext cx="2714625" cy="457982"/>
          </a:xfrm>
          <a:prstGeom prst="rect">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S Gothic"/>
                <a:cs typeface="+mn-cs"/>
              </a:rPr>
              <a:t>TX A PPDU</a:t>
            </a:r>
          </a:p>
        </p:txBody>
      </p:sp>
      <p:sp>
        <p:nvSpPr>
          <p:cNvPr id="22" name="Rectangle 21">
            <a:extLst>
              <a:ext uri="{FF2B5EF4-FFF2-40B4-BE49-F238E27FC236}">
                <a16:creationId xmlns:a16="http://schemas.microsoft.com/office/drawing/2014/main" id="{66AA1E9A-9371-4E1A-9EE7-9DF91D0C7B6E}"/>
              </a:ext>
            </a:extLst>
          </p:cNvPr>
          <p:cNvSpPr/>
          <p:nvPr/>
        </p:nvSpPr>
        <p:spPr>
          <a:xfrm>
            <a:off x="4100511" y="5481007"/>
            <a:ext cx="2714625" cy="153012"/>
          </a:xfrm>
          <a:prstGeom prst="rect">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S Gothic"/>
                <a:cs typeface="+mn-cs"/>
              </a:rPr>
              <a:t>TX B PPDU</a:t>
            </a:r>
          </a:p>
        </p:txBody>
      </p:sp>
      <p:sp>
        <p:nvSpPr>
          <p:cNvPr id="23" name="TextBox 22">
            <a:extLst>
              <a:ext uri="{FF2B5EF4-FFF2-40B4-BE49-F238E27FC236}">
                <a16:creationId xmlns:a16="http://schemas.microsoft.com/office/drawing/2014/main" id="{59306C73-2FC2-4346-B2DB-E7F074DABAFD}"/>
              </a:ext>
            </a:extLst>
          </p:cNvPr>
          <p:cNvSpPr txBox="1"/>
          <p:nvPr/>
        </p:nvSpPr>
        <p:spPr>
          <a:xfrm>
            <a:off x="1681068" y="4421761"/>
            <a:ext cx="7553513" cy="523875"/>
          </a:xfrm>
          <a:prstGeom prst="rect">
            <a:avLst/>
          </a:prstGeom>
          <a:noFill/>
        </p:spPr>
        <p:txBody>
          <a:bodyPr wrap="square" lIns="91440" tIns="45720" rIns="91440" rtlCol="0" anchor="t">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charset="0"/>
                <a:ea typeface="MS Gothic"/>
                <a:cs typeface="+mn-cs"/>
              </a:rPr>
              <a:t>From receiver RX perspective, processing over time axis:</a:t>
            </a:r>
          </a:p>
        </p:txBody>
      </p:sp>
      <p:sp>
        <p:nvSpPr>
          <p:cNvPr id="24" name="Arrow: Right 23">
            <a:extLst>
              <a:ext uri="{FF2B5EF4-FFF2-40B4-BE49-F238E27FC236}">
                <a16:creationId xmlns:a16="http://schemas.microsoft.com/office/drawing/2014/main" id="{5A9941AD-2868-49FA-B287-A0379E101621}"/>
              </a:ext>
            </a:extLst>
          </p:cNvPr>
          <p:cNvSpPr/>
          <p:nvPr/>
        </p:nvSpPr>
        <p:spPr bwMode="auto">
          <a:xfrm>
            <a:off x="2974184" y="3025380"/>
            <a:ext cx="1438275" cy="398434"/>
          </a:xfrm>
          <a:prstGeom prst="rightArrow">
            <a:avLst/>
          </a:prstGeom>
          <a:solidFill>
            <a:srgbClr val="3889C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25" name="Arrow: Right 24">
            <a:extLst>
              <a:ext uri="{FF2B5EF4-FFF2-40B4-BE49-F238E27FC236}">
                <a16:creationId xmlns:a16="http://schemas.microsoft.com/office/drawing/2014/main" id="{A40E8D23-F209-41B0-9AFF-AFC13710CF0B}"/>
              </a:ext>
            </a:extLst>
          </p:cNvPr>
          <p:cNvSpPr/>
          <p:nvPr/>
        </p:nvSpPr>
        <p:spPr bwMode="auto">
          <a:xfrm flipH="1">
            <a:off x="4633652" y="3118844"/>
            <a:ext cx="4633117" cy="170841"/>
          </a:xfrm>
          <a:prstGeom prst="rightArrow">
            <a:avLst/>
          </a:prstGeom>
          <a:solidFill>
            <a:srgbClr val="3889C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26" name="Rectangle 25">
            <a:extLst>
              <a:ext uri="{FF2B5EF4-FFF2-40B4-BE49-F238E27FC236}">
                <a16:creationId xmlns:a16="http://schemas.microsoft.com/office/drawing/2014/main" id="{EF184E7B-4E39-44C1-8DCC-651EF0BF918B}"/>
              </a:ext>
            </a:extLst>
          </p:cNvPr>
          <p:cNvSpPr/>
          <p:nvPr/>
        </p:nvSpPr>
        <p:spPr bwMode="auto">
          <a:xfrm>
            <a:off x="4100512" y="5481007"/>
            <a:ext cx="814200" cy="153302"/>
          </a:xfrm>
          <a:prstGeom prst="rect">
            <a:avLst/>
          </a:prstGeom>
          <a:pattFill prst="wdUpDiag">
            <a:fgClr>
              <a:srgbClr val="7BB1DB">
                <a:lumMod val="75000"/>
              </a:srgbClr>
            </a:fgClr>
            <a:bgClr>
              <a:schemeClr val="bg1"/>
            </a:bgClr>
          </a:patt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 typeface="Times New Roman" pitchFamily="16" charset="0"/>
              <a:buNone/>
              <a:tabLst/>
              <a:defRPr/>
            </a:pPr>
            <a:endParaRPr kumimoji="0" lang="en-US" sz="1100" b="0" i="0" u="none" strike="noStrike" kern="0" cap="none" spc="0" normalizeH="0" baseline="0" noProof="0">
              <a:ln>
                <a:noFill/>
              </a:ln>
              <a:solidFill>
                <a:prstClr val="white"/>
              </a:solidFill>
              <a:effectLst/>
              <a:uLnTx/>
              <a:uFillTx/>
              <a:latin typeface="Arial"/>
              <a:ea typeface="MS Gothic"/>
              <a:cs typeface="+mn-cs"/>
            </a:endParaRPr>
          </a:p>
        </p:txBody>
      </p:sp>
    </p:spTree>
    <p:extLst>
      <p:ext uri="{BB962C8B-B14F-4D97-AF65-F5344CB8AC3E}">
        <p14:creationId xmlns:p14="http://schemas.microsoft.com/office/powerpoint/2010/main" val="1918545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Additional comments on NGV waveform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Content Placeholder 2">
            <a:extLst>
              <a:ext uri="{FF2B5EF4-FFF2-40B4-BE49-F238E27FC236}">
                <a16:creationId xmlns:a16="http://schemas.microsoft.com/office/drawing/2014/main" id="{668669E7-A051-4A94-82F9-650A221306DE}"/>
              </a:ext>
            </a:extLst>
          </p:cNvPr>
          <p:cNvSpPr>
            <a:spLocks noGrp="1"/>
          </p:cNvSpPr>
          <p:nvPr>
            <p:ph idx="1"/>
          </p:nvPr>
        </p:nvSpPr>
        <p:spPr>
          <a:xfrm>
            <a:off x="914401" y="1981201"/>
            <a:ext cx="10361084" cy="4113213"/>
          </a:xfrm>
        </p:spPr>
        <p:txBody>
          <a:bodyPr/>
          <a:lstStyle/>
          <a:p>
            <a:pPr lvl="0">
              <a:buFont typeface="Arial" panose="020B0604020202020204" pitchFamily="34" charset="0"/>
              <a:buChar char="•"/>
            </a:pPr>
            <a:r>
              <a:rPr lang="en-US" b="0" dirty="0"/>
              <a:t>When defining the new modulation symbols for IEEE 802.11bd based on HT or VHT modulations, the accommodation to narrower channels should be the same as was used when going from 802.11a to 802.11p.  For 10 MHz channels the data rate is divided by two and the symbol duration is multiplied by two. </a:t>
            </a:r>
            <a:endParaRPr lang="en-GB" dirty="0"/>
          </a:p>
        </p:txBody>
      </p:sp>
    </p:spTree>
    <p:extLst>
      <p:ext uri="{BB962C8B-B14F-4D97-AF65-F5344CB8AC3E}">
        <p14:creationId xmlns:p14="http://schemas.microsoft.com/office/powerpoint/2010/main" val="14519373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Compatibility with adaptive retransmission technique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Content Placeholder 2">
            <a:extLst>
              <a:ext uri="{FF2B5EF4-FFF2-40B4-BE49-F238E27FC236}">
                <a16:creationId xmlns:a16="http://schemas.microsoft.com/office/drawing/2014/main" id="{873D04A0-EDB4-4512-9963-AAA80CE8B1DF}"/>
              </a:ext>
            </a:extLst>
          </p:cNvPr>
          <p:cNvSpPr>
            <a:spLocks noGrp="1"/>
          </p:cNvSpPr>
          <p:nvPr>
            <p:ph idx="1"/>
          </p:nvPr>
        </p:nvSpPr>
        <p:spPr>
          <a:xfrm>
            <a:off x="914401" y="1981201"/>
            <a:ext cx="10361084" cy="4113213"/>
          </a:xfrm>
        </p:spPr>
        <p:txBody>
          <a:bodyPr/>
          <a:lstStyle/>
          <a:p>
            <a:pPr lvl="0"/>
            <a:r>
              <a:rPr lang="en-US" b="0" dirty="0"/>
              <a:t>	The adaptive retransmission technique described in document 11-18/1577r0 can be used along with the new NGV PPDU format described above. This combination is shown on the next slide.</a:t>
            </a:r>
          </a:p>
          <a:p>
            <a:endParaRPr lang="en-GB" dirty="0"/>
          </a:p>
        </p:txBody>
      </p:sp>
    </p:spTree>
    <p:extLst>
      <p:ext uri="{BB962C8B-B14F-4D97-AF65-F5344CB8AC3E}">
        <p14:creationId xmlns:p14="http://schemas.microsoft.com/office/powerpoint/2010/main" val="3976835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Compatibility with adaptive retransmission technique (2)</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grpSp>
        <p:nvGrpSpPr>
          <p:cNvPr id="10" name="Group 9">
            <a:extLst>
              <a:ext uri="{FF2B5EF4-FFF2-40B4-BE49-F238E27FC236}">
                <a16:creationId xmlns:a16="http://schemas.microsoft.com/office/drawing/2014/main" id="{B4D465B6-53A9-435E-A82F-02A66705A008}"/>
              </a:ext>
            </a:extLst>
          </p:cNvPr>
          <p:cNvGrpSpPr/>
          <p:nvPr/>
        </p:nvGrpSpPr>
        <p:grpSpPr>
          <a:xfrm>
            <a:off x="838200" y="1600200"/>
            <a:ext cx="10957210" cy="4768136"/>
            <a:chOff x="319363" y="250722"/>
            <a:chExt cx="12163521" cy="6651429"/>
          </a:xfrm>
        </p:grpSpPr>
        <p:sp>
          <p:nvSpPr>
            <p:cNvPr id="11" name="Rectangle 10">
              <a:extLst>
                <a:ext uri="{FF2B5EF4-FFF2-40B4-BE49-F238E27FC236}">
                  <a16:creationId xmlns:a16="http://schemas.microsoft.com/office/drawing/2014/main" id="{38953587-CD90-4424-A794-70D234895250}"/>
                </a:ext>
              </a:extLst>
            </p:cNvPr>
            <p:cNvSpPr/>
            <p:nvPr/>
          </p:nvSpPr>
          <p:spPr>
            <a:xfrm>
              <a:off x="851579" y="6515744"/>
              <a:ext cx="4966074" cy="38640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info* : typically,</a:t>
              </a:r>
              <a:r>
                <a:rPr kumimoji="0" lang="en-US" sz="1200" b="0" i="0" u="none" strike="noStrike" kern="0" cap="none" spc="0" normalizeH="0" noProof="0" dirty="0">
                  <a:ln>
                    <a:noFill/>
                  </a:ln>
                  <a:solidFill>
                    <a:srgbClr val="000000"/>
                  </a:solidFill>
                  <a:effectLst/>
                  <a:uLnTx/>
                  <a:uFillTx/>
                  <a:latin typeface="Arial" charset="0"/>
                  <a:ea typeface="+mn-ea"/>
                </a:rPr>
                <a:t> but not limited to, </a:t>
              </a:r>
              <a:r>
                <a:rPr kumimoji="0" lang="en-US" sz="1200" b="0" i="0" u="none" strike="noStrike" kern="0" cap="none" spc="0" normalizeH="0" baseline="0" noProof="0" dirty="0">
                  <a:ln>
                    <a:noFill/>
                  </a:ln>
                  <a:solidFill>
                    <a:srgbClr val="000000"/>
                  </a:solidFill>
                  <a:effectLst/>
                  <a:uLnTx/>
                  <a:uFillTx/>
                  <a:latin typeface="Arial" charset="0"/>
                  <a:ea typeface="+mn-ea"/>
                </a:rPr>
                <a:t>LLR values</a:t>
              </a:r>
            </a:p>
          </p:txBody>
        </p:sp>
        <p:sp>
          <p:nvSpPr>
            <p:cNvPr id="12" name="Rectangle 11">
              <a:extLst>
                <a:ext uri="{FF2B5EF4-FFF2-40B4-BE49-F238E27FC236}">
                  <a16:creationId xmlns:a16="http://schemas.microsoft.com/office/drawing/2014/main" id="{3BA959E2-9568-4489-A737-EFCA3792CC0A}"/>
                </a:ext>
              </a:extLst>
            </p:cNvPr>
            <p:cNvSpPr/>
            <p:nvPr/>
          </p:nvSpPr>
          <p:spPr>
            <a:xfrm>
              <a:off x="8742117" y="5450772"/>
              <a:ext cx="2976837" cy="129508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 “new”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Combined decoding (with “new” info* saved in accumulator)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“new” info* in accumulator</a:t>
              </a:r>
            </a:p>
          </p:txBody>
        </p:sp>
        <p:sp>
          <p:nvSpPr>
            <p:cNvPr id="13" name="Rectangle 12">
              <a:extLst>
                <a:ext uri="{FF2B5EF4-FFF2-40B4-BE49-F238E27FC236}">
                  <a16:creationId xmlns:a16="http://schemas.microsoft.com/office/drawing/2014/main" id="{136F72AD-4EFB-4B0E-92A9-7DE410A41BAB}"/>
                </a:ext>
              </a:extLst>
            </p:cNvPr>
            <p:cNvSpPr/>
            <p:nvPr/>
          </p:nvSpPr>
          <p:spPr>
            <a:xfrm>
              <a:off x="5960956" y="5442531"/>
              <a:ext cx="2976837" cy="129508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 “legacy”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Combined decoding (with “legacy” info* saved in accumulator)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“legacy” info* in accumulator</a:t>
              </a:r>
            </a:p>
          </p:txBody>
        </p:sp>
        <p:sp>
          <p:nvSpPr>
            <p:cNvPr id="14" name="Rectangle 13">
              <a:extLst>
                <a:ext uri="{FF2B5EF4-FFF2-40B4-BE49-F238E27FC236}">
                  <a16:creationId xmlns:a16="http://schemas.microsoft.com/office/drawing/2014/main" id="{CB3A1F22-82FC-447F-816C-2790C0ECF09E}"/>
                </a:ext>
              </a:extLst>
            </p:cNvPr>
            <p:cNvSpPr/>
            <p:nvPr/>
          </p:nvSpPr>
          <p:spPr>
            <a:xfrm>
              <a:off x="3112308" y="5372864"/>
              <a:ext cx="2654126" cy="129508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 “new”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Decode as standalone </a:t>
              </a:r>
              <a:r>
                <a:rPr kumimoji="0" lang="en-US" sz="1200" b="0" i="0" u="none" strike="noStrike" kern="0" cap="none" spc="0" normalizeH="0" baseline="0" noProof="0" dirty="0" err="1">
                  <a:ln>
                    <a:noFill/>
                  </a:ln>
                  <a:solidFill>
                    <a:srgbClr val="000000"/>
                  </a:solidFill>
                  <a:effectLst/>
                  <a:uLnTx/>
                  <a:uFillTx/>
                  <a:latin typeface="Arial" charset="0"/>
                  <a:ea typeface="+mn-ea"/>
                </a:rPr>
                <a:t>msg</a:t>
              </a:r>
              <a:endParaRPr kumimoji="0" lang="en-US" sz="1200" b="0" i="0" u="none" strike="noStrike" kern="0" cap="none" spc="0" normalizeH="0" baseline="0" noProof="0" dirty="0">
                <a:ln>
                  <a:noFill/>
                </a:ln>
                <a:solidFill>
                  <a:srgbClr val="000000"/>
                </a:solidFill>
                <a:effectLst/>
                <a:uLnTx/>
                <a:uFillTx/>
                <a:latin typeface="Arial" charset="0"/>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“new” info* in accumulator</a:t>
              </a:r>
            </a:p>
          </p:txBody>
        </p:sp>
        <p:sp>
          <p:nvSpPr>
            <p:cNvPr id="15" name="Rectangle 14">
              <a:extLst>
                <a:ext uri="{FF2B5EF4-FFF2-40B4-BE49-F238E27FC236}">
                  <a16:creationId xmlns:a16="http://schemas.microsoft.com/office/drawing/2014/main" id="{6E3F1310-4146-498D-A8E3-70B1A16E61B1}"/>
                </a:ext>
              </a:extLst>
            </p:cNvPr>
            <p:cNvSpPr/>
            <p:nvPr/>
          </p:nvSpPr>
          <p:spPr>
            <a:xfrm>
              <a:off x="401937" y="5381856"/>
              <a:ext cx="2851241" cy="115922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 “legacy”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Decode as standalone message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“legacy” info* in accumulator</a:t>
              </a:r>
            </a:p>
          </p:txBody>
        </p:sp>
        <p:sp>
          <p:nvSpPr>
            <p:cNvPr id="16" name="Rectangle 15">
              <a:extLst>
                <a:ext uri="{FF2B5EF4-FFF2-40B4-BE49-F238E27FC236}">
                  <a16:creationId xmlns:a16="http://schemas.microsoft.com/office/drawing/2014/main" id="{362C6AD0-2AD6-44A1-A6F0-763D6049444F}"/>
                </a:ext>
              </a:extLst>
            </p:cNvPr>
            <p:cNvSpPr/>
            <p:nvPr/>
          </p:nvSpPr>
          <p:spPr>
            <a:xfrm>
              <a:off x="8742117" y="3490978"/>
              <a:ext cx="2931845" cy="72987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a:t>
              </a:r>
            </a:p>
          </p:txBody>
        </p:sp>
        <p:sp>
          <p:nvSpPr>
            <p:cNvPr id="17" name="Rectangle 16">
              <a:extLst>
                <a:ext uri="{FF2B5EF4-FFF2-40B4-BE49-F238E27FC236}">
                  <a16:creationId xmlns:a16="http://schemas.microsoft.com/office/drawing/2014/main" id="{8105BE65-0880-405D-B086-AC4DEABAC647}"/>
                </a:ext>
              </a:extLst>
            </p:cNvPr>
            <p:cNvSpPr/>
            <p:nvPr/>
          </p:nvSpPr>
          <p:spPr>
            <a:xfrm>
              <a:off x="6242920" y="3457403"/>
              <a:ext cx="2873707" cy="64401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Decode as standalone message</a:t>
              </a:r>
            </a:p>
          </p:txBody>
        </p:sp>
        <p:sp>
          <p:nvSpPr>
            <p:cNvPr id="18" name="Rectangle 17">
              <a:extLst>
                <a:ext uri="{FF2B5EF4-FFF2-40B4-BE49-F238E27FC236}">
                  <a16:creationId xmlns:a16="http://schemas.microsoft.com/office/drawing/2014/main" id="{529383D0-16D2-41F8-BC84-624E0026C200}"/>
                </a:ext>
              </a:extLst>
            </p:cNvPr>
            <p:cNvSpPr/>
            <p:nvPr/>
          </p:nvSpPr>
          <p:spPr>
            <a:xfrm>
              <a:off x="3009659" y="3476869"/>
              <a:ext cx="2931845" cy="72987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a:t>
              </a:r>
            </a:p>
          </p:txBody>
        </p:sp>
        <p:sp>
          <p:nvSpPr>
            <p:cNvPr id="19" name="Rectangle 18">
              <a:extLst>
                <a:ext uri="{FF2B5EF4-FFF2-40B4-BE49-F238E27FC236}">
                  <a16:creationId xmlns:a16="http://schemas.microsoft.com/office/drawing/2014/main" id="{9680EFBB-AC2B-4592-8B9A-3AF1D4E6CAE8}"/>
                </a:ext>
              </a:extLst>
            </p:cNvPr>
            <p:cNvSpPr/>
            <p:nvPr/>
          </p:nvSpPr>
          <p:spPr>
            <a:xfrm>
              <a:off x="321050" y="3457404"/>
              <a:ext cx="3280585" cy="64401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Decode as standalone message</a:t>
              </a:r>
            </a:p>
          </p:txBody>
        </p:sp>
        <p:sp>
          <p:nvSpPr>
            <p:cNvPr id="20" name="Rectangle 19">
              <a:extLst>
                <a:ext uri="{FF2B5EF4-FFF2-40B4-BE49-F238E27FC236}">
                  <a16:creationId xmlns:a16="http://schemas.microsoft.com/office/drawing/2014/main" id="{93552F73-F6F9-4B7D-95B2-75D4BC60ECC7}"/>
                </a:ext>
              </a:extLst>
            </p:cNvPr>
            <p:cNvSpPr/>
            <p:nvPr/>
          </p:nvSpPr>
          <p:spPr>
            <a:xfrm>
              <a:off x="321050" y="2370432"/>
              <a:ext cx="10733683"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legacy IEEE 802.11p stations treat the PPDU (RX perspective): 2 independent messages</a:t>
              </a:r>
            </a:p>
          </p:txBody>
        </p:sp>
        <p:sp>
          <p:nvSpPr>
            <p:cNvPr id="21" name="Rectangle 20">
              <a:extLst>
                <a:ext uri="{FF2B5EF4-FFF2-40B4-BE49-F238E27FC236}">
                  <a16:creationId xmlns:a16="http://schemas.microsoft.com/office/drawing/2014/main" id="{EEE53399-DCBE-4C81-B191-E87A5169671E}"/>
                </a:ext>
              </a:extLst>
            </p:cNvPr>
            <p:cNvSpPr/>
            <p:nvPr/>
          </p:nvSpPr>
          <p:spPr>
            <a:xfrm>
              <a:off x="319363" y="504814"/>
              <a:ext cx="4164427"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New NGV PPDU format (TX perspective)</a:t>
              </a:r>
            </a:p>
          </p:txBody>
        </p:sp>
        <p:sp>
          <p:nvSpPr>
            <p:cNvPr id="22" name="Rectangle 21">
              <a:extLst>
                <a:ext uri="{FF2B5EF4-FFF2-40B4-BE49-F238E27FC236}">
                  <a16:creationId xmlns:a16="http://schemas.microsoft.com/office/drawing/2014/main" id="{77AECD54-8D26-440C-AE6C-4E0066F49A92}"/>
                </a:ext>
              </a:extLst>
            </p:cNvPr>
            <p:cNvSpPr/>
            <p:nvPr/>
          </p:nvSpPr>
          <p:spPr>
            <a:xfrm>
              <a:off x="6184391" y="1531183"/>
              <a:ext cx="5682066" cy="8154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Retransmission (example with 1 retransmission) = exact copies of the initial message</a:t>
              </a:r>
            </a:p>
          </p:txBody>
        </p:sp>
        <p:sp>
          <p:nvSpPr>
            <p:cNvPr id="23" name="Rectangle 22">
              <a:extLst>
                <a:ext uri="{FF2B5EF4-FFF2-40B4-BE49-F238E27FC236}">
                  <a16:creationId xmlns:a16="http://schemas.microsoft.com/office/drawing/2014/main" id="{C26C771E-7B81-4C92-B90A-2578FE3EF14F}"/>
                </a:ext>
              </a:extLst>
            </p:cNvPr>
            <p:cNvSpPr/>
            <p:nvPr/>
          </p:nvSpPr>
          <p:spPr>
            <a:xfrm>
              <a:off x="2095734" y="1628431"/>
              <a:ext cx="1776371"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Initial message</a:t>
              </a:r>
            </a:p>
          </p:txBody>
        </p:sp>
        <p:sp>
          <p:nvSpPr>
            <p:cNvPr id="24" name="Rectangle 23">
              <a:extLst>
                <a:ext uri="{FF2B5EF4-FFF2-40B4-BE49-F238E27FC236}">
                  <a16:creationId xmlns:a16="http://schemas.microsoft.com/office/drawing/2014/main" id="{CC0F179B-F160-4985-95C7-0154EA8E46B3}"/>
                </a:ext>
              </a:extLst>
            </p:cNvPr>
            <p:cNvSpPr/>
            <p:nvPr/>
          </p:nvSpPr>
          <p:spPr>
            <a:xfrm>
              <a:off x="321050" y="4289378"/>
              <a:ext cx="12161834"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NGV stations treat the PPDU (RX perspective): combine messages (example: combining at LLR level)</a:t>
              </a:r>
            </a:p>
          </p:txBody>
        </p:sp>
        <p:grpSp>
          <p:nvGrpSpPr>
            <p:cNvPr id="25" name="Group 24">
              <a:extLst>
                <a:ext uri="{FF2B5EF4-FFF2-40B4-BE49-F238E27FC236}">
                  <a16:creationId xmlns:a16="http://schemas.microsoft.com/office/drawing/2014/main" id="{D5ACC4AE-88C6-4226-BD16-A741CDA5B439}"/>
                </a:ext>
              </a:extLst>
            </p:cNvPr>
            <p:cNvGrpSpPr/>
            <p:nvPr/>
          </p:nvGrpSpPr>
          <p:grpSpPr>
            <a:xfrm>
              <a:off x="433407" y="994181"/>
              <a:ext cx="5115452" cy="233744"/>
              <a:chOff x="523347" y="2361075"/>
              <a:chExt cx="8297173" cy="233744"/>
            </a:xfrm>
          </p:grpSpPr>
          <p:sp>
            <p:nvSpPr>
              <p:cNvPr id="68" name="Rectangle 67">
                <a:extLst>
                  <a:ext uri="{FF2B5EF4-FFF2-40B4-BE49-F238E27FC236}">
                    <a16:creationId xmlns:a16="http://schemas.microsoft.com/office/drawing/2014/main" id="{30C75F1D-B2FC-412E-A7A9-8E2506D50AF5}"/>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69" name="Rectangle 68">
                <a:extLst>
                  <a:ext uri="{FF2B5EF4-FFF2-40B4-BE49-F238E27FC236}">
                    <a16:creationId xmlns:a16="http://schemas.microsoft.com/office/drawing/2014/main" id="{03112034-C04E-4266-BA45-E96E542089CC}"/>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70" name="Rectangle 69">
                <a:extLst>
                  <a:ext uri="{FF2B5EF4-FFF2-40B4-BE49-F238E27FC236}">
                    <a16:creationId xmlns:a16="http://schemas.microsoft.com/office/drawing/2014/main" id="{D84137F8-AF39-498D-A116-B19343C10028}"/>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71" name="Rectangle 70">
                <a:extLst>
                  <a:ext uri="{FF2B5EF4-FFF2-40B4-BE49-F238E27FC236}">
                    <a16:creationId xmlns:a16="http://schemas.microsoft.com/office/drawing/2014/main" id="{A56E523E-9420-4501-82ED-C898999B3E66}"/>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72" name="Rectangle 71">
                <a:extLst>
                  <a:ext uri="{FF2B5EF4-FFF2-40B4-BE49-F238E27FC236}">
                    <a16:creationId xmlns:a16="http://schemas.microsoft.com/office/drawing/2014/main" id="{C453FB24-60FC-4745-A37C-91A4433EEA64}"/>
                  </a:ext>
                </a:extLst>
              </p:cNvPr>
              <p:cNvSpPr/>
              <p:nvPr/>
            </p:nvSpPr>
            <p:spPr>
              <a:xfrm>
                <a:off x="523347" y="2363325"/>
                <a:ext cx="498997"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26" name="Group 25">
              <a:extLst>
                <a:ext uri="{FF2B5EF4-FFF2-40B4-BE49-F238E27FC236}">
                  <a16:creationId xmlns:a16="http://schemas.microsoft.com/office/drawing/2014/main" id="{D1364AD6-6734-4356-A0E0-FD7230A4373D}"/>
                </a:ext>
              </a:extLst>
            </p:cNvPr>
            <p:cNvGrpSpPr/>
            <p:nvPr/>
          </p:nvGrpSpPr>
          <p:grpSpPr>
            <a:xfrm>
              <a:off x="6184391" y="995306"/>
              <a:ext cx="5115452" cy="233744"/>
              <a:chOff x="523347" y="2361075"/>
              <a:chExt cx="8297173" cy="233744"/>
            </a:xfrm>
          </p:grpSpPr>
          <p:sp>
            <p:nvSpPr>
              <p:cNvPr id="63" name="Rectangle 62">
                <a:extLst>
                  <a:ext uri="{FF2B5EF4-FFF2-40B4-BE49-F238E27FC236}">
                    <a16:creationId xmlns:a16="http://schemas.microsoft.com/office/drawing/2014/main" id="{B58F761D-AABE-4D25-A3E6-55B0B26B47E1}"/>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64" name="Rectangle 63">
                <a:extLst>
                  <a:ext uri="{FF2B5EF4-FFF2-40B4-BE49-F238E27FC236}">
                    <a16:creationId xmlns:a16="http://schemas.microsoft.com/office/drawing/2014/main" id="{9B91D631-723E-4C06-AD74-3E4FF988A3C8}"/>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65" name="Rectangle 64">
                <a:extLst>
                  <a:ext uri="{FF2B5EF4-FFF2-40B4-BE49-F238E27FC236}">
                    <a16:creationId xmlns:a16="http://schemas.microsoft.com/office/drawing/2014/main" id="{CAB3A259-84C6-4044-918C-5D2DE60F5102}"/>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66" name="Rectangle 65">
                <a:extLst>
                  <a:ext uri="{FF2B5EF4-FFF2-40B4-BE49-F238E27FC236}">
                    <a16:creationId xmlns:a16="http://schemas.microsoft.com/office/drawing/2014/main" id="{3D3759C3-B987-412D-80DB-9FFAC8C52229}"/>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67" name="Rectangle 66">
                <a:extLst>
                  <a:ext uri="{FF2B5EF4-FFF2-40B4-BE49-F238E27FC236}">
                    <a16:creationId xmlns:a16="http://schemas.microsoft.com/office/drawing/2014/main" id="{098403D1-BC4D-4819-91D2-E1A53BCBA258}"/>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sp>
          <p:nvSpPr>
            <p:cNvPr id="27" name="Rectangle 26">
              <a:extLst>
                <a:ext uri="{FF2B5EF4-FFF2-40B4-BE49-F238E27FC236}">
                  <a16:creationId xmlns:a16="http://schemas.microsoft.com/office/drawing/2014/main" id="{59CFBD93-4495-4C06-90FE-1C63E60810A0}"/>
                </a:ext>
              </a:extLst>
            </p:cNvPr>
            <p:cNvSpPr/>
            <p:nvPr/>
          </p:nvSpPr>
          <p:spPr>
            <a:xfrm>
              <a:off x="6025448" y="250722"/>
              <a:ext cx="2522220" cy="47966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FF"/>
                  </a:solidFill>
                  <a:effectLst/>
                  <a:uLnTx/>
                  <a:uFillTx/>
                  <a:latin typeface="Arial" charset="0"/>
                  <a:ea typeface="+mn-ea"/>
                </a:rPr>
                <a:t>Configurable gap time</a:t>
              </a:r>
            </a:p>
          </p:txBody>
        </p:sp>
        <p:cxnSp>
          <p:nvCxnSpPr>
            <p:cNvPr id="28" name="Connector: Elbow 27">
              <a:extLst>
                <a:ext uri="{FF2B5EF4-FFF2-40B4-BE49-F238E27FC236}">
                  <a16:creationId xmlns:a16="http://schemas.microsoft.com/office/drawing/2014/main" id="{BDBD46F3-E92A-467B-8371-853B277C5DA8}"/>
                </a:ext>
              </a:extLst>
            </p:cNvPr>
            <p:cNvCxnSpPr>
              <a:cxnSpLocks/>
            </p:cNvCxnSpPr>
            <p:nvPr/>
          </p:nvCxnSpPr>
          <p:spPr>
            <a:xfrm rot="10800000" flipV="1">
              <a:off x="5850732" y="504814"/>
              <a:ext cx="417957" cy="579480"/>
            </a:xfrm>
            <a:prstGeom prst="bentConnector3">
              <a:avLst>
                <a:gd name="adj1" fmla="val 100597"/>
              </a:avLst>
            </a:prstGeom>
            <a:noFill/>
            <a:ln w="28575" cap="flat" cmpd="sng" algn="ctr">
              <a:solidFill>
                <a:srgbClr val="0000FF"/>
              </a:solidFill>
              <a:prstDash val="solid"/>
              <a:tailEnd type="triangle"/>
            </a:ln>
            <a:effectLst/>
          </p:spPr>
        </p:cxnSp>
        <p:sp>
          <p:nvSpPr>
            <p:cNvPr id="29" name="Right Brace 28">
              <a:extLst>
                <a:ext uri="{FF2B5EF4-FFF2-40B4-BE49-F238E27FC236}">
                  <a16:creationId xmlns:a16="http://schemas.microsoft.com/office/drawing/2014/main" id="{8C1456CA-7335-484D-A5E8-27E272A5A0D5}"/>
                </a:ext>
              </a:extLst>
            </p:cNvPr>
            <p:cNvSpPr/>
            <p:nvPr/>
          </p:nvSpPr>
          <p:spPr>
            <a:xfrm rot="5400000">
              <a:off x="8551135" y="-1049078"/>
              <a:ext cx="381964" cy="511545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endParaRPr>
            </a:p>
          </p:txBody>
        </p:sp>
        <p:grpSp>
          <p:nvGrpSpPr>
            <p:cNvPr id="30" name="Group 29">
              <a:extLst>
                <a:ext uri="{FF2B5EF4-FFF2-40B4-BE49-F238E27FC236}">
                  <a16:creationId xmlns:a16="http://schemas.microsoft.com/office/drawing/2014/main" id="{EBE310F1-06BC-40FA-8E53-089A79C91E4F}"/>
                </a:ext>
              </a:extLst>
            </p:cNvPr>
            <p:cNvGrpSpPr/>
            <p:nvPr/>
          </p:nvGrpSpPr>
          <p:grpSpPr>
            <a:xfrm>
              <a:off x="433407" y="2898281"/>
              <a:ext cx="2809947" cy="232619"/>
              <a:chOff x="523347" y="2362200"/>
              <a:chExt cx="4557685" cy="232619"/>
            </a:xfrm>
          </p:grpSpPr>
          <p:sp>
            <p:nvSpPr>
              <p:cNvPr id="59" name="Rectangle 58">
                <a:extLst>
                  <a:ext uri="{FF2B5EF4-FFF2-40B4-BE49-F238E27FC236}">
                    <a16:creationId xmlns:a16="http://schemas.microsoft.com/office/drawing/2014/main" id="{396273C6-5C53-438D-91CD-DC2B36BFB524}"/>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60" name="Rectangle 59">
                <a:extLst>
                  <a:ext uri="{FF2B5EF4-FFF2-40B4-BE49-F238E27FC236}">
                    <a16:creationId xmlns:a16="http://schemas.microsoft.com/office/drawing/2014/main" id="{111C112F-11E1-45C4-A4D1-23D6F995FA4E}"/>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61" name="Rectangle 60">
                <a:extLst>
                  <a:ext uri="{FF2B5EF4-FFF2-40B4-BE49-F238E27FC236}">
                    <a16:creationId xmlns:a16="http://schemas.microsoft.com/office/drawing/2014/main" id="{65A6C5C2-77F4-4C08-B3E0-FAACC9E5D31B}"/>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62" name="Rectangle 61">
                <a:extLst>
                  <a:ext uri="{FF2B5EF4-FFF2-40B4-BE49-F238E27FC236}">
                    <a16:creationId xmlns:a16="http://schemas.microsoft.com/office/drawing/2014/main" id="{26691F25-88DB-4D22-86D1-EC566F53C8B8}"/>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31" name="Group 30">
              <a:extLst>
                <a:ext uri="{FF2B5EF4-FFF2-40B4-BE49-F238E27FC236}">
                  <a16:creationId xmlns:a16="http://schemas.microsoft.com/office/drawing/2014/main" id="{C2F334E2-8409-4668-95FD-F2C808C85222}"/>
                </a:ext>
              </a:extLst>
            </p:cNvPr>
            <p:cNvGrpSpPr/>
            <p:nvPr/>
          </p:nvGrpSpPr>
          <p:grpSpPr>
            <a:xfrm>
              <a:off x="6184391" y="2899406"/>
              <a:ext cx="2809947" cy="232619"/>
              <a:chOff x="523347" y="2362200"/>
              <a:chExt cx="4557685" cy="232619"/>
            </a:xfrm>
          </p:grpSpPr>
          <p:sp>
            <p:nvSpPr>
              <p:cNvPr id="55" name="Rectangle 54">
                <a:extLst>
                  <a:ext uri="{FF2B5EF4-FFF2-40B4-BE49-F238E27FC236}">
                    <a16:creationId xmlns:a16="http://schemas.microsoft.com/office/drawing/2014/main" id="{4F322582-44B7-4AA8-8900-7C4B5E443773}"/>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56" name="Rectangle 55">
                <a:extLst>
                  <a:ext uri="{FF2B5EF4-FFF2-40B4-BE49-F238E27FC236}">
                    <a16:creationId xmlns:a16="http://schemas.microsoft.com/office/drawing/2014/main" id="{5675F62E-9319-427A-AA9E-110C4CFF47A8}"/>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57" name="Rectangle 56">
                <a:extLst>
                  <a:ext uri="{FF2B5EF4-FFF2-40B4-BE49-F238E27FC236}">
                    <a16:creationId xmlns:a16="http://schemas.microsoft.com/office/drawing/2014/main" id="{BD82CBFC-2725-4289-B1A1-CE4ED3E20D3A}"/>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58" name="Rectangle 57">
                <a:extLst>
                  <a:ext uri="{FF2B5EF4-FFF2-40B4-BE49-F238E27FC236}">
                    <a16:creationId xmlns:a16="http://schemas.microsoft.com/office/drawing/2014/main" id="{60CF23AB-86AE-452C-BEEF-CA40E65277BA}"/>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32" name="Group 31">
              <a:extLst>
                <a:ext uri="{FF2B5EF4-FFF2-40B4-BE49-F238E27FC236}">
                  <a16:creationId xmlns:a16="http://schemas.microsoft.com/office/drawing/2014/main" id="{38CC4759-8313-4421-988E-510D72885709}"/>
                </a:ext>
              </a:extLst>
            </p:cNvPr>
            <p:cNvGrpSpPr/>
            <p:nvPr/>
          </p:nvGrpSpPr>
          <p:grpSpPr>
            <a:xfrm>
              <a:off x="433407" y="4766170"/>
              <a:ext cx="5115452" cy="233744"/>
              <a:chOff x="523347" y="2361075"/>
              <a:chExt cx="8297173" cy="233744"/>
            </a:xfrm>
          </p:grpSpPr>
          <p:sp>
            <p:nvSpPr>
              <p:cNvPr id="50" name="Rectangle 49">
                <a:extLst>
                  <a:ext uri="{FF2B5EF4-FFF2-40B4-BE49-F238E27FC236}">
                    <a16:creationId xmlns:a16="http://schemas.microsoft.com/office/drawing/2014/main" id="{4BC7A14C-91BE-4B7C-B8ED-D8621B40D38C}"/>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51" name="Rectangle 50">
                <a:extLst>
                  <a:ext uri="{FF2B5EF4-FFF2-40B4-BE49-F238E27FC236}">
                    <a16:creationId xmlns:a16="http://schemas.microsoft.com/office/drawing/2014/main" id="{6350076A-D6E0-4771-81EA-F642F6B5C1AE}"/>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52" name="Rectangle 51">
                <a:extLst>
                  <a:ext uri="{FF2B5EF4-FFF2-40B4-BE49-F238E27FC236}">
                    <a16:creationId xmlns:a16="http://schemas.microsoft.com/office/drawing/2014/main" id="{801BAA47-A9B7-48A7-BAE1-F17724AC0210}"/>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53" name="Rectangle 52">
                <a:extLst>
                  <a:ext uri="{FF2B5EF4-FFF2-40B4-BE49-F238E27FC236}">
                    <a16:creationId xmlns:a16="http://schemas.microsoft.com/office/drawing/2014/main" id="{2D0E6987-0C37-480F-8E74-D40D45153BBC}"/>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54" name="Rectangle 53">
                <a:extLst>
                  <a:ext uri="{FF2B5EF4-FFF2-40B4-BE49-F238E27FC236}">
                    <a16:creationId xmlns:a16="http://schemas.microsoft.com/office/drawing/2014/main" id="{60EFB93A-96CA-4AAD-9036-6BB28311F0A7}"/>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33" name="Group 32">
              <a:extLst>
                <a:ext uri="{FF2B5EF4-FFF2-40B4-BE49-F238E27FC236}">
                  <a16:creationId xmlns:a16="http://schemas.microsoft.com/office/drawing/2014/main" id="{787765E4-AB7C-4166-AD4B-62A420C78B6D}"/>
                </a:ext>
              </a:extLst>
            </p:cNvPr>
            <p:cNvGrpSpPr/>
            <p:nvPr/>
          </p:nvGrpSpPr>
          <p:grpSpPr>
            <a:xfrm>
              <a:off x="6184391" y="4767295"/>
              <a:ext cx="5115452" cy="233744"/>
              <a:chOff x="523347" y="2361075"/>
              <a:chExt cx="8297173" cy="233744"/>
            </a:xfrm>
          </p:grpSpPr>
          <p:sp>
            <p:nvSpPr>
              <p:cNvPr id="45" name="Rectangle 44">
                <a:extLst>
                  <a:ext uri="{FF2B5EF4-FFF2-40B4-BE49-F238E27FC236}">
                    <a16:creationId xmlns:a16="http://schemas.microsoft.com/office/drawing/2014/main" id="{29C51558-C129-418C-B89A-0E1EA6854B13}"/>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46" name="Rectangle 45">
                <a:extLst>
                  <a:ext uri="{FF2B5EF4-FFF2-40B4-BE49-F238E27FC236}">
                    <a16:creationId xmlns:a16="http://schemas.microsoft.com/office/drawing/2014/main" id="{7C7DD9D5-6417-41D6-A088-D0C96E492925}"/>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47" name="Rectangle 46">
                <a:extLst>
                  <a:ext uri="{FF2B5EF4-FFF2-40B4-BE49-F238E27FC236}">
                    <a16:creationId xmlns:a16="http://schemas.microsoft.com/office/drawing/2014/main" id="{1D1C5C74-BFE1-42C6-AE87-D9E575B8D4D1}"/>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48" name="Rectangle 47">
                <a:extLst>
                  <a:ext uri="{FF2B5EF4-FFF2-40B4-BE49-F238E27FC236}">
                    <a16:creationId xmlns:a16="http://schemas.microsoft.com/office/drawing/2014/main" id="{2EBD1CEE-CCDD-4C79-8DBD-43A02BDE874A}"/>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49" name="Rectangle 48">
                <a:extLst>
                  <a:ext uri="{FF2B5EF4-FFF2-40B4-BE49-F238E27FC236}">
                    <a16:creationId xmlns:a16="http://schemas.microsoft.com/office/drawing/2014/main" id="{2E0887E7-B494-459F-A14B-DEF1FC2D0ECC}"/>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sp>
          <p:nvSpPr>
            <p:cNvPr id="34" name="Right Brace 33">
              <a:extLst>
                <a:ext uri="{FF2B5EF4-FFF2-40B4-BE49-F238E27FC236}">
                  <a16:creationId xmlns:a16="http://schemas.microsoft.com/office/drawing/2014/main" id="{FFBD3379-8D2E-402C-912F-3D6C095113AF}"/>
                </a:ext>
              </a:extLst>
            </p:cNvPr>
            <p:cNvSpPr/>
            <p:nvPr/>
          </p:nvSpPr>
          <p:spPr>
            <a:xfrm rot="5400000">
              <a:off x="1661200" y="2026309"/>
              <a:ext cx="381964" cy="278234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35" name="Right Brace 34">
              <a:extLst>
                <a:ext uri="{FF2B5EF4-FFF2-40B4-BE49-F238E27FC236}">
                  <a16:creationId xmlns:a16="http://schemas.microsoft.com/office/drawing/2014/main" id="{3E486514-1DAC-4137-BA33-4F7E7AC063B1}"/>
                </a:ext>
              </a:extLst>
            </p:cNvPr>
            <p:cNvSpPr/>
            <p:nvPr/>
          </p:nvSpPr>
          <p:spPr>
            <a:xfrm rot="5400000">
              <a:off x="7399050" y="2026633"/>
              <a:ext cx="381964" cy="280861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36" name="Rectangle 35">
              <a:extLst>
                <a:ext uri="{FF2B5EF4-FFF2-40B4-BE49-F238E27FC236}">
                  <a16:creationId xmlns:a16="http://schemas.microsoft.com/office/drawing/2014/main" id="{B69F33BE-6978-4480-B7D4-EE3C77A3C6E4}"/>
                </a:ext>
              </a:extLst>
            </p:cNvPr>
            <p:cNvSpPr/>
            <p:nvPr/>
          </p:nvSpPr>
          <p:spPr>
            <a:xfrm>
              <a:off x="3239669" y="2895156"/>
              <a:ext cx="2337774" cy="233453"/>
            </a:xfrm>
            <a:prstGeom prst="rect">
              <a:avLst/>
            </a:prstGeom>
            <a:solidFill>
              <a:sysClr val="window" lastClr="FFFFFF">
                <a:lumMod val="50000"/>
              </a:sys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37" name="Rectangle 36">
              <a:extLst>
                <a:ext uri="{FF2B5EF4-FFF2-40B4-BE49-F238E27FC236}">
                  <a16:creationId xmlns:a16="http://schemas.microsoft.com/office/drawing/2014/main" id="{AE632EEA-D33E-459A-959B-D98681889586}"/>
                </a:ext>
              </a:extLst>
            </p:cNvPr>
            <p:cNvSpPr/>
            <p:nvPr/>
          </p:nvSpPr>
          <p:spPr>
            <a:xfrm>
              <a:off x="8994338" y="2899889"/>
              <a:ext cx="2337774" cy="228720"/>
            </a:xfrm>
            <a:prstGeom prst="rect">
              <a:avLst/>
            </a:prstGeom>
            <a:solidFill>
              <a:sysClr val="window" lastClr="FFFFFF">
                <a:lumMod val="50000"/>
              </a:sys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38" name="Right Brace 37">
              <a:extLst>
                <a:ext uri="{FF2B5EF4-FFF2-40B4-BE49-F238E27FC236}">
                  <a16:creationId xmlns:a16="http://schemas.microsoft.com/office/drawing/2014/main" id="{C093A4A0-2335-47E8-82E8-3C5890C8E605}"/>
                </a:ext>
              </a:extLst>
            </p:cNvPr>
            <p:cNvSpPr/>
            <p:nvPr/>
          </p:nvSpPr>
          <p:spPr>
            <a:xfrm rot="5400000">
              <a:off x="4224330" y="2256529"/>
              <a:ext cx="381964" cy="2324263"/>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39" name="Right Brace 38">
              <a:extLst>
                <a:ext uri="{FF2B5EF4-FFF2-40B4-BE49-F238E27FC236}">
                  <a16:creationId xmlns:a16="http://schemas.microsoft.com/office/drawing/2014/main" id="{7137CCEA-1789-435F-9884-919A6B0167AE}"/>
                </a:ext>
              </a:extLst>
            </p:cNvPr>
            <p:cNvSpPr/>
            <p:nvPr/>
          </p:nvSpPr>
          <p:spPr>
            <a:xfrm rot="5400000">
              <a:off x="9977430" y="2281582"/>
              <a:ext cx="381964" cy="2324263"/>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0" name="Right Brace 39">
              <a:extLst>
                <a:ext uri="{FF2B5EF4-FFF2-40B4-BE49-F238E27FC236}">
                  <a16:creationId xmlns:a16="http://schemas.microsoft.com/office/drawing/2014/main" id="{E438FFD1-00AE-4565-BCF6-CE9F7A1BA2A3}"/>
                </a:ext>
              </a:extLst>
            </p:cNvPr>
            <p:cNvSpPr/>
            <p:nvPr/>
          </p:nvSpPr>
          <p:spPr>
            <a:xfrm rot="5400000">
              <a:off x="1662752" y="3919010"/>
              <a:ext cx="381964" cy="2798891"/>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1" name="Right Brace 40">
              <a:extLst>
                <a:ext uri="{FF2B5EF4-FFF2-40B4-BE49-F238E27FC236}">
                  <a16:creationId xmlns:a16="http://schemas.microsoft.com/office/drawing/2014/main" id="{BA029E69-8C01-46DC-A435-035371399567}"/>
                </a:ext>
              </a:extLst>
            </p:cNvPr>
            <p:cNvSpPr/>
            <p:nvPr/>
          </p:nvSpPr>
          <p:spPr>
            <a:xfrm rot="5400000">
              <a:off x="4210038" y="4170615"/>
              <a:ext cx="381964" cy="2295679"/>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2" name="Right Brace 41">
              <a:extLst>
                <a:ext uri="{FF2B5EF4-FFF2-40B4-BE49-F238E27FC236}">
                  <a16:creationId xmlns:a16="http://schemas.microsoft.com/office/drawing/2014/main" id="{4516E742-BBB9-4220-BEC6-CBAC44EC2176}"/>
                </a:ext>
              </a:extLst>
            </p:cNvPr>
            <p:cNvSpPr/>
            <p:nvPr/>
          </p:nvSpPr>
          <p:spPr>
            <a:xfrm rot="5400000">
              <a:off x="9951194" y="4169320"/>
              <a:ext cx="381964" cy="2295679"/>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3" name="Right Brace 42">
              <a:extLst>
                <a:ext uri="{FF2B5EF4-FFF2-40B4-BE49-F238E27FC236}">
                  <a16:creationId xmlns:a16="http://schemas.microsoft.com/office/drawing/2014/main" id="{E389AB58-EBA0-4FBF-8400-95AC947872A8}"/>
                </a:ext>
              </a:extLst>
            </p:cNvPr>
            <p:cNvSpPr/>
            <p:nvPr/>
          </p:nvSpPr>
          <p:spPr>
            <a:xfrm rot="5400000">
              <a:off x="7414592" y="3916060"/>
              <a:ext cx="381964" cy="2777526"/>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4" name="Right Brace 43">
              <a:extLst>
                <a:ext uri="{FF2B5EF4-FFF2-40B4-BE49-F238E27FC236}">
                  <a16:creationId xmlns:a16="http://schemas.microsoft.com/office/drawing/2014/main" id="{CF24741C-AA25-40E4-92C7-7063394A8772}"/>
                </a:ext>
              </a:extLst>
            </p:cNvPr>
            <p:cNvSpPr/>
            <p:nvPr/>
          </p:nvSpPr>
          <p:spPr>
            <a:xfrm rot="5400000">
              <a:off x="2815178" y="-1053052"/>
              <a:ext cx="381964" cy="511545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endParaRPr>
            </a:p>
          </p:txBody>
        </p:sp>
      </p:grpSp>
    </p:spTree>
    <p:extLst>
      <p:ext uri="{BB962C8B-B14F-4D97-AF65-F5344CB8AC3E}">
        <p14:creationId xmlns:p14="http://schemas.microsoft.com/office/powerpoint/2010/main" val="3076077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Benefits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10" name="Content Placeholder 2">
            <a:extLst>
              <a:ext uri="{FF2B5EF4-FFF2-40B4-BE49-F238E27FC236}">
                <a16:creationId xmlns:a16="http://schemas.microsoft.com/office/drawing/2014/main" id="{1CE5C682-FAA0-43FF-A86E-E8A9EC6ADC9F}"/>
              </a:ext>
            </a:extLst>
          </p:cNvPr>
          <p:cNvSpPr>
            <a:spLocks noGrp="1"/>
          </p:cNvSpPr>
          <p:nvPr>
            <p:ph idx="1"/>
          </p:nvPr>
        </p:nvSpPr>
        <p:spPr>
          <a:xfrm>
            <a:off x="914401" y="1981201"/>
            <a:ext cx="10361084" cy="4494213"/>
          </a:xfrm>
        </p:spPr>
        <p:txBody>
          <a:bodyPr/>
          <a:lstStyle/>
          <a:p>
            <a:pPr lvl="0">
              <a:buFont typeface="Arial" panose="020B0604020202020204" pitchFamily="34" charset="0"/>
              <a:buChar char="•"/>
            </a:pPr>
            <a:r>
              <a:rPr lang="en-US" dirty="0"/>
              <a:t>This technique for incorporating new modulation symbols improves performance while maintaining interoperability, coexistence, backward compatibility, and fairness with 802.11p equipment</a:t>
            </a:r>
            <a:br>
              <a:rPr lang="en-US" dirty="0"/>
            </a:br>
            <a:endParaRPr lang="en-US" dirty="0"/>
          </a:p>
          <a:p>
            <a:pPr lvl="0">
              <a:buFont typeface="Arial" panose="020B0604020202020204" pitchFamily="34" charset="0"/>
              <a:buChar char="•"/>
            </a:pPr>
            <a:r>
              <a:rPr lang="en-US" dirty="0"/>
              <a:t>This technique can be used in conjunction with the adaptive retransmission technique described in 11-18/1577r0</a:t>
            </a:r>
          </a:p>
          <a:p>
            <a:pPr lvl="0">
              <a:buFont typeface="Arial" panose="020B0604020202020204" pitchFamily="34" charset="0"/>
              <a:buChar char="•"/>
            </a:pPr>
            <a:endParaRPr lang="en-US" dirty="0"/>
          </a:p>
          <a:p>
            <a:pPr lvl="0">
              <a:buFont typeface="Arial" panose="020B0604020202020204" pitchFamily="34" charset="0"/>
              <a:buChar char="•"/>
            </a:pPr>
            <a:r>
              <a:rPr lang="en-US" dirty="0"/>
              <a:t>This technique does not require changing higher layers of the ITS </a:t>
            </a:r>
            <a:r>
              <a:rPr lang="en-US"/>
              <a:t>protocol stack </a:t>
            </a:r>
            <a:endParaRPr lang="en-GB" dirty="0"/>
          </a:p>
        </p:txBody>
      </p:sp>
    </p:spTree>
    <p:extLst>
      <p:ext uri="{BB962C8B-B14F-4D97-AF65-F5344CB8AC3E}">
        <p14:creationId xmlns:p14="http://schemas.microsoft.com/office/powerpoint/2010/main" val="36871608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Rectangle 2">
            <a:extLst>
              <a:ext uri="{FF2B5EF4-FFF2-40B4-BE49-F238E27FC236}">
                <a16:creationId xmlns:a16="http://schemas.microsoft.com/office/drawing/2014/main" id="{4EE42F03-5871-4EC2-8D6B-F3ABB7E93C20}"/>
              </a:ext>
            </a:extLst>
          </p:cNvPr>
          <p:cNvSpPr>
            <a:spLocks noGrp="1" noChangeArrowheads="1"/>
          </p:cNvSpPr>
          <p:nvPr>
            <p:ph idx="1"/>
          </p:nvPr>
        </p:nvSpPr>
        <p:spPr>
          <a:xfrm>
            <a:off x="914401" y="1981201"/>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submission provides technical details on a new PPDU and waveform encoding design for IEEE 802.11bd, focusing on the PHY aspects.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new waveform encoding format brings performance improvements, while maintaining full backward compatibility with legacy IEEE 802.11p stations. It allows it fairness for access to the channel among all stations.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dirty="0"/>
              <a:t>T</a:t>
            </a:r>
            <a:r>
              <a:rPr lang="en-US" dirty="0"/>
              <a:t>he new PPDU can include two different sections. Each section is fully standalone-decodable, with no need to combine the two sections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Different sections may use different modulation and encoding schemes.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Rectangle 2">
            <a:extLst>
              <a:ext uri="{FF2B5EF4-FFF2-40B4-BE49-F238E27FC236}">
                <a16:creationId xmlns:a16="http://schemas.microsoft.com/office/drawing/2014/main" id="{59AA5238-DFBD-46CE-B3E6-751865F5731E}"/>
              </a:ext>
            </a:extLst>
          </p:cNvPr>
          <p:cNvSpPr>
            <a:spLocks noGrp="1" noChangeArrowheads="1"/>
          </p:cNvSpPr>
          <p:nvPr>
            <p:ph idx="1"/>
          </p:nvPr>
        </p:nvSpPr>
        <p:spPr>
          <a:xfrm>
            <a:off x="914401" y="1981201"/>
            <a:ext cx="10361084" cy="4113213"/>
          </a:xfrm>
          <a:ln/>
        </p:spPr>
        <p:txBody>
          <a:bodyPr/>
          <a:lstStyle/>
          <a:p>
            <a:pPr lvl="0">
              <a:buFont typeface="Arial" panose="020B0604020202020204" pitchFamily="34" charset="0"/>
              <a:buChar char="•"/>
            </a:pPr>
            <a:r>
              <a:rPr lang="en-US" b="0" dirty="0"/>
              <a:t>This submission provides technical details on a new PPDU and waveform encoding design for IEEE 802.11bd, focusing on the PHY aspects.</a:t>
            </a:r>
          </a:p>
          <a:p>
            <a:pPr lvl="0">
              <a:buFont typeface="Arial" panose="020B0604020202020204" pitchFamily="34" charset="0"/>
              <a:buChar char="•"/>
            </a:pPr>
            <a:r>
              <a:rPr lang="en-US" b="0" dirty="0"/>
              <a:t>This new waveform encoding format brings performance improvements, while maintaining full backward compatibility.</a:t>
            </a:r>
            <a:endParaRPr lang="fr-FR" b="0" dirty="0"/>
          </a:p>
          <a:p>
            <a:pPr lvl="0">
              <a:buFont typeface="Arial" panose="020B0604020202020204" pitchFamily="34" charset="0"/>
              <a:buChar char="•"/>
            </a:pPr>
            <a:r>
              <a:rPr lang="fr-FR" b="0" dirty="0"/>
              <a:t>T</a:t>
            </a:r>
            <a:r>
              <a:rPr lang="en-US" b="0" dirty="0"/>
              <a:t>his new PPDU design is fully compatible with the adaptive retransmission technique that was presented to the NGV SG (see 11-18/1186 and 11-18/1577).  The combination of these two techniques (new NGC PPDU format + adaptive retransmission technique) is shown towards the end of this document.</a:t>
            </a:r>
          </a:p>
        </p:txBody>
      </p:sp>
    </p:spTree>
    <p:extLst>
      <p:ext uri="{BB962C8B-B14F-4D97-AF65-F5344CB8AC3E}">
        <p14:creationId xmlns:p14="http://schemas.microsoft.com/office/powerpoint/2010/main" val="31148703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NGV PPDU format: 2 sections</a:t>
            </a:r>
            <a:br>
              <a:rPr lang="en-US" dirty="0"/>
            </a:br>
            <a:r>
              <a:rPr lang="en-US" dirty="0"/>
              <a:t>Each section contains a decodable message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Rectangle 8">
            <a:extLst>
              <a:ext uri="{FF2B5EF4-FFF2-40B4-BE49-F238E27FC236}">
                <a16:creationId xmlns:a16="http://schemas.microsoft.com/office/drawing/2014/main" id="{6D65F41C-FEA1-40D1-9F64-18A072E56123}"/>
              </a:ext>
            </a:extLst>
          </p:cNvPr>
          <p:cNvSpPr/>
          <p:nvPr/>
        </p:nvSpPr>
        <p:spPr>
          <a:xfrm>
            <a:off x="1352034" y="4699973"/>
            <a:ext cx="4256133" cy="60348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a:ln>
                  <a:noFill/>
                </a:ln>
                <a:solidFill>
                  <a:prstClr val="white"/>
                </a:solidFill>
                <a:effectLst/>
                <a:uLnTx/>
                <a:uFillTx/>
                <a:latin typeface="Arial"/>
                <a:ea typeface="+mn-ea"/>
                <a:cs typeface="+mn-cs"/>
              </a:rPr>
              <a:t>Legacy IEEE 802.11p PPDU</a:t>
            </a:r>
          </a:p>
        </p:txBody>
      </p:sp>
      <p:sp>
        <p:nvSpPr>
          <p:cNvPr id="10" name="Rectangle 9">
            <a:extLst>
              <a:ext uri="{FF2B5EF4-FFF2-40B4-BE49-F238E27FC236}">
                <a16:creationId xmlns:a16="http://schemas.microsoft.com/office/drawing/2014/main" id="{B3A4F36F-C2E4-4A1F-9129-ED5E2DBA6E26}"/>
              </a:ext>
            </a:extLst>
          </p:cNvPr>
          <p:cNvSpPr/>
          <p:nvPr/>
        </p:nvSpPr>
        <p:spPr>
          <a:xfrm>
            <a:off x="6109129" y="4699973"/>
            <a:ext cx="3492071" cy="5978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a:ln>
                  <a:noFill/>
                </a:ln>
                <a:solidFill>
                  <a:prstClr val="white"/>
                </a:solidFill>
                <a:effectLst/>
                <a:uLnTx/>
                <a:uFillTx/>
                <a:latin typeface="Arial"/>
                <a:ea typeface="+mn-ea"/>
                <a:cs typeface="+mn-cs"/>
              </a:rPr>
              <a:t>NGV New modulation symbols</a:t>
            </a:r>
          </a:p>
        </p:txBody>
      </p:sp>
      <p:sp>
        <p:nvSpPr>
          <p:cNvPr id="11" name="Rectangle 10">
            <a:extLst>
              <a:ext uri="{FF2B5EF4-FFF2-40B4-BE49-F238E27FC236}">
                <a16:creationId xmlns:a16="http://schemas.microsoft.com/office/drawing/2014/main" id="{7B61AC9E-B477-46E2-8AA4-421A91BA2586}"/>
              </a:ext>
            </a:extLst>
          </p:cNvPr>
          <p:cNvSpPr/>
          <p:nvPr/>
        </p:nvSpPr>
        <p:spPr>
          <a:xfrm>
            <a:off x="3480100" y="2131129"/>
            <a:ext cx="4256133" cy="603489"/>
          </a:xfrm>
          <a:prstGeom prst="rect">
            <a:avLst/>
          </a:prstGeom>
          <a:solidFill>
            <a:schemeClr val="bg1">
              <a:lumMod val="7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a:ln>
                  <a:noFill/>
                </a:ln>
                <a:solidFill>
                  <a:schemeClr val="tx1"/>
                </a:solidFill>
                <a:effectLst/>
                <a:uLnTx/>
                <a:uFillTx/>
                <a:latin typeface="Arial"/>
                <a:ea typeface="+mn-ea"/>
                <a:cs typeface="+mn-cs"/>
              </a:rPr>
              <a:t>payload</a:t>
            </a:r>
          </a:p>
        </p:txBody>
      </p:sp>
      <p:cxnSp>
        <p:nvCxnSpPr>
          <p:cNvPr id="12" name="Straight Connector 11">
            <a:extLst>
              <a:ext uri="{FF2B5EF4-FFF2-40B4-BE49-F238E27FC236}">
                <a16:creationId xmlns:a16="http://schemas.microsoft.com/office/drawing/2014/main" id="{CA8F5CA9-C7A6-4E5F-8065-3EF7E3465EFD}"/>
              </a:ext>
            </a:extLst>
          </p:cNvPr>
          <p:cNvCxnSpPr/>
          <p:nvPr/>
        </p:nvCxnSpPr>
        <p:spPr bwMode="auto">
          <a:xfrm flipH="1">
            <a:off x="0" y="2955145"/>
            <a:ext cx="12192000"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3" name="TextBox 12">
            <a:extLst>
              <a:ext uri="{FF2B5EF4-FFF2-40B4-BE49-F238E27FC236}">
                <a16:creationId xmlns:a16="http://schemas.microsoft.com/office/drawing/2014/main" id="{11CC075E-DE2F-46A0-8489-7E35F9D029D9}"/>
              </a:ext>
            </a:extLst>
          </p:cNvPr>
          <p:cNvSpPr txBox="1"/>
          <p:nvPr/>
        </p:nvSpPr>
        <p:spPr>
          <a:xfrm>
            <a:off x="110817" y="2104006"/>
            <a:ext cx="1892397" cy="461665"/>
          </a:xfrm>
          <a:prstGeom prst="rect">
            <a:avLst/>
          </a:prstGeom>
          <a:noFill/>
        </p:spPr>
        <p:txBody>
          <a:bodyPr wrap="square" rtlCol="0">
            <a:spAutoFit/>
          </a:bodyPr>
          <a:lstStyle/>
          <a:p>
            <a:r>
              <a:rPr lang="en-US" b="1">
                <a:solidFill>
                  <a:schemeClr val="tx1"/>
                </a:solidFill>
              </a:rPr>
              <a:t>MAC layer</a:t>
            </a:r>
          </a:p>
        </p:txBody>
      </p:sp>
      <p:sp>
        <p:nvSpPr>
          <p:cNvPr id="14" name="TextBox 13">
            <a:extLst>
              <a:ext uri="{FF2B5EF4-FFF2-40B4-BE49-F238E27FC236}">
                <a16:creationId xmlns:a16="http://schemas.microsoft.com/office/drawing/2014/main" id="{434CD927-DAF6-46F4-91D0-89F40F7024AD}"/>
              </a:ext>
            </a:extLst>
          </p:cNvPr>
          <p:cNvSpPr txBox="1"/>
          <p:nvPr/>
        </p:nvSpPr>
        <p:spPr>
          <a:xfrm>
            <a:off x="110817" y="2964537"/>
            <a:ext cx="1892397" cy="461665"/>
          </a:xfrm>
          <a:prstGeom prst="rect">
            <a:avLst/>
          </a:prstGeom>
          <a:noFill/>
        </p:spPr>
        <p:txBody>
          <a:bodyPr wrap="square" rtlCol="0">
            <a:spAutoFit/>
          </a:bodyPr>
          <a:lstStyle/>
          <a:p>
            <a:r>
              <a:rPr lang="en-US" b="1">
                <a:solidFill>
                  <a:schemeClr val="tx1"/>
                </a:solidFill>
              </a:rPr>
              <a:t>PHY layer</a:t>
            </a:r>
          </a:p>
        </p:txBody>
      </p:sp>
      <p:sp>
        <p:nvSpPr>
          <p:cNvPr id="15" name="Arrow: Down 14">
            <a:extLst>
              <a:ext uri="{FF2B5EF4-FFF2-40B4-BE49-F238E27FC236}">
                <a16:creationId xmlns:a16="http://schemas.microsoft.com/office/drawing/2014/main" id="{53622980-B42E-4ECC-9E89-756B3783CA5D}"/>
              </a:ext>
            </a:extLst>
          </p:cNvPr>
          <p:cNvSpPr/>
          <p:nvPr/>
        </p:nvSpPr>
        <p:spPr bwMode="auto">
          <a:xfrm rot="1936837">
            <a:off x="4926616" y="2599461"/>
            <a:ext cx="161925" cy="2375160"/>
          </a:xfrm>
          <a:prstGeom prst="downArrow">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Arrow: Down 15">
            <a:extLst>
              <a:ext uri="{FF2B5EF4-FFF2-40B4-BE49-F238E27FC236}">
                <a16:creationId xmlns:a16="http://schemas.microsoft.com/office/drawing/2014/main" id="{396A079C-F565-440C-B94C-6F46628634D2}"/>
              </a:ext>
            </a:extLst>
          </p:cNvPr>
          <p:cNvSpPr/>
          <p:nvPr/>
        </p:nvSpPr>
        <p:spPr bwMode="auto">
          <a:xfrm rot="19726525">
            <a:off x="6212073" y="2617768"/>
            <a:ext cx="161925" cy="2375160"/>
          </a:xfrm>
          <a:prstGeom prst="downArrow">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2D145BC3-62EF-4259-A824-DDCE33896F14}"/>
              </a:ext>
            </a:extLst>
          </p:cNvPr>
          <p:cNvSpPr txBox="1"/>
          <p:nvPr/>
        </p:nvSpPr>
        <p:spPr>
          <a:xfrm>
            <a:off x="1786020" y="3582586"/>
            <a:ext cx="3157309" cy="646331"/>
          </a:xfrm>
          <a:prstGeom prst="rect">
            <a:avLst/>
          </a:prstGeom>
          <a:noFill/>
        </p:spPr>
        <p:txBody>
          <a:bodyPr wrap="square" rtlCol="0">
            <a:spAutoFit/>
          </a:bodyPr>
          <a:lstStyle/>
          <a:p>
            <a:pPr algn="ctr"/>
            <a:r>
              <a:rPr lang="en-US" sz="1800" dirty="0">
                <a:solidFill>
                  <a:schemeClr val="tx1"/>
                </a:solidFill>
              </a:rPr>
              <a:t>1 copy is encoded as per legacy IEEE 802.11p standard PPDU</a:t>
            </a:r>
          </a:p>
        </p:txBody>
      </p:sp>
      <p:sp>
        <p:nvSpPr>
          <p:cNvPr id="18" name="TextBox 17">
            <a:extLst>
              <a:ext uri="{FF2B5EF4-FFF2-40B4-BE49-F238E27FC236}">
                <a16:creationId xmlns:a16="http://schemas.microsoft.com/office/drawing/2014/main" id="{DDC86F33-1D85-4B3F-87B1-B642016045F5}"/>
              </a:ext>
            </a:extLst>
          </p:cNvPr>
          <p:cNvSpPr txBox="1"/>
          <p:nvPr/>
        </p:nvSpPr>
        <p:spPr>
          <a:xfrm>
            <a:off x="6650482" y="3582586"/>
            <a:ext cx="3560318" cy="646331"/>
          </a:xfrm>
          <a:prstGeom prst="rect">
            <a:avLst/>
          </a:prstGeom>
          <a:noFill/>
        </p:spPr>
        <p:txBody>
          <a:bodyPr wrap="square" rtlCol="0">
            <a:spAutoFit/>
          </a:bodyPr>
          <a:lstStyle/>
          <a:p>
            <a:pPr algn="ctr"/>
            <a:r>
              <a:rPr lang="en-US" sz="1800" dirty="0">
                <a:solidFill>
                  <a:schemeClr val="tx1"/>
                </a:solidFill>
              </a:rPr>
              <a:t>1 copy is encoded as per new IEEE </a:t>
            </a:r>
            <a:r>
              <a:rPr lang="en-US" sz="1800" dirty="0" err="1">
                <a:solidFill>
                  <a:schemeClr val="tx1"/>
                </a:solidFill>
              </a:rPr>
              <a:t>IEEE</a:t>
            </a:r>
            <a:r>
              <a:rPr lang="en-US" sz="1800" dirty="0">
                <a:solidFill>
                  <a:schemeClr val="tx1"/>
                </a:solidFill>
              </a:rPr>
              <a:t> 802.11bd standard proposal</a:t>
            </a:r>
          </a:p>
        </p:txBody>
      </p:sp>
    </p:spTree>
    <p:extLst>
      <p:ext uri="{BB962C8B-B14F-4D97-AF65-F5344CB8AC3E}">
        <p14:creationId xmlns:p14="http://schemas.microsoft.com/office/powerpoint/2010/main" val="589186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NGV PPDU format: 2 sections</a:t>
            </a:r>
            <a:br>
              <a:rPr lang="en-US" dirty="0"/>
            </a:br>
            <a:r>
              <a:rPr lang="en-US" dirty="0"/>
              <a:t>Details on the New Modulation Symbols NGV section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Rectangle 8">
            <a:extLst>
              <a:ext uri="{FF2B5EF4-FFF2-40B4-BE49-F238E27FC236}">
                <a16:creationId xmlns:a16="http://schemas.microsoft.com/office/drawing/2014/main" id="{6515CEBE-6B00-4E88-BA9E-E245666D17EC}"/>
              </a:ext>
            </a:extLst>
          </p:cNvPr>
          <p:cNvSpPr/>
          <p:nvPr/>
        </p:nvSpPr>
        <p:spPr>
          <a:xfrm>
            <a:off x="1352034" y="4699973"/>
            <a:ext cx="4256133" cy="60348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a:ln>
                  <a:noFill/>
                </a:ln>
                <a:solidFill>
                  <a:prstClr val="white"/>
                </a:solidFill>
                <a:effectLst/>
                <a:uLnTx/>
                <a:uFillTx/>
                <a:latin typeface="Arial"/>
                <a:ea typeface="+mn-ea"/>
                <a:cs typeface="+mn-cs"/>
              </a:rPr>
              <a:t>Legacy IEEE 802.11p PPDU</a:t>
            </a:r>
          </a:p>
        </p:txBody>
      </p:sp>
      <p:sp>
        <p:nvSpPr>
          <p:cNvPr id="10" name="Rectangle 9">
            <a:extLst>
              <a:ext uri="{FF2B5EF4-FFF2-40B4-BE49-F238E27FC236}">
                <a16:creationId xmlns:a16="http://schemas.microsoft.com/office/drawing/2014/main" id="{BBE286CB-8A0F-47E0-9E07-2EA5DC9F6D2C}"/>
              </a:ext>
            </a:extLst>
          </p:cNvPr>
          <p:cNvSpPr/>
          <p:nvPr/>
        </p:nvSpPr>
        <p:spPr>
          <a:xfrm>
            <a:off x="6109129" y="4699973"/>
            <a:ext cx="3492071" cy="5978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a:ln>
                  <a:noFill/>
                </a:ln>
                <a:solidFill>
                  <a:prstClr val="white"/>
                </a:solidFill>
                <a:effectLst/>
                <a:uLnTx/>
                <a:uFillTx/>
                <a:latin typeface="Arial"/>
                <a:ea typeface="+mn-ea"/>
                <a:cs typeface="+mn-cs"/>
              </a:rPr>
              <a:t>New modulation symbols</a:t>
            </a:r>
          </a:p>
        </p:txBody>
      </p:sp>
      <p:sp>
        <p:nvSpPr>
          <p:cNvPr id="11" name="Arrow: Down 10">
            <a:extLst>
              <a:ext uri="{FF2B5EF4-FFF2-40B4-BE49-F238E27FC236}">
                <a16:creationId xmlns:a16="http://schemas.microsoft.com/office/drawing/2014/main" id="{186EAF5E-1121-4A3B-8959-1BAD2D23ED76}"/>
              </a:ext>
            </a:extLst>
          </p:cNvPr>
          <p:cNvSpPr/>
          <p:nvPr/>
        </p:nvSpPr>
        <p:spPr bwMode="auto">
          <a:xfrm rot="1936837">
            <a:off x="4926616" y="2599461"/>
            <a:ext cx="161925" cy="2375160"/>
          </a:xfrm>
          <a:prstGeom prst="downArrow">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Arrow: Down 11">
            <a:extLst>
              <a:ext uri="{FF2B5EF4-FFF2-40B4-BE49-F238E27FC236}">
                <a16:creationId xmlns:a16="http://schemas.microsoft.com/office/drawing/2014/main" id="{8FB63797-1340-448C-A2D9-974D715D5016}"/>
              </a:ext>
            </a:extLst>
          </p:cNvPr>
          <p:cNvSpPr/>
          <p:nvPr/>
        </p:nvSpPr>
        <p:spPr bwMode="auto">
          <a:xfrm rot="19726525">
            <a:off x="6212073" y="2617768"/>
            <a:ext cx="161925" cy="2375160"/>
          </a:xfrm>
          <a:prstGeom prst="downArrow">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Slide Number Placeholder 5">
            <a:extLst>
              <a:ext uri="{FF2B5EF4-FFF2-40B4-BE49-F238E27FC236}">
                <a16:creationId xmlns:a16="http://schemas.microsoft.com/office/drawing/2014/main" id="{BB3E9B8A-9CD2-49F5-B484-2E681F10B5CB}"/>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DC83D890-10BB-4905-98E9-EC5FFEC1B9BB}" type="slidenum">
              <a:rPr lang="en-GB" smtClean="0"/>
              <a:pPr/>
              <a:t>5</a:t>
            </a:fld>
            <a:endParaRPr lang="en-GB"/>
          </a:p>
        </p:txBody>
      </p:sp>
      <p:sp>
        <p:nvSpPr>
          <p:cNvPr id="14" name="Footer Placeholder 4">
            <a:extLst>
              <a:ext uri="{FF2B5EF4-FFF2-40B4-BE49-F238E27FC236}">
                <a16:creationId xmlns:a16="http://schemas.microsoft.com/office/drawing/2014/main" id="{EF19B0EA-3727-4826-A90F-65B83DA07393}"/>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Fischer - Filippi - Martinez, NXP</a:t>
            </a:r>
            <a:endParaRPr lang="en-GB" dirty="0"/>
          </a:p>
        </p:txBody>
      </p:sp>
      <p:grpSp>
        <p:nvGrpSpPr>
          <p:cNvPr id="15" name="Group 14">
            <a:extLst>
              <a:ext uri="{FF2B5EF4-FFF2-40B4-BE49-F238E27FC236}">
                <a16:creationId xmlns:a16="http://schemas.microsoft.com/office/drawing/2014/main" id="{5EC42A9E-4DE7-414F-A24A-9A2D7F4F74E9}"/>
              </a:ext>
            </a:extLst>
          </p:cNvPr>
          <p:cNvGrpSpPr/>
          <p:nvPr/>
        </p:nvGrpSpPr>
        <p:grpSpPr>
          <a:xfrm>
            <a:off x="762000" y="3505200"/>
            <a:ext cx="10540387" cy="2799904"/>
            <a:chOff x="129236" y="811724"/>
            <a:chExt cx="11287185" cy="3415036"/>
          </a:xfrm>
        </p:grpSpPr>
        <p:sp>
          <p:nvSpPr>
            <p:cNvPr id="16" name="Rectangle 15">
              <a:extLst>
                <a:ext uri="{FF2B5EF4-FFF2-40B4-BE49-F238E27FC236}">
                  <a16:creationId xmlns:a16="http://schemas.microsoft.com/office/drawing/2014/main" id="{B5C7A76C-71AC-4479-8437-B6E4A0ADB010}"/>
                </a:ext>
              </a:extLst>
            </p:cNvPr>
            <p:cNvSpPr/>
            <p:nvPr/>
          </p:nvSpPr>
          <p:spPr>
            <a:xfrm>
              <a:off x="3090137" y="1665735"/>
              <a:ext cx="942340" cy="365760"/>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99B14AC3-9202-4458-8778-052606517B87}"/>
                </a:ext>
              </a:extLst>
            </p:cNvPr>
            <p:cNvSpPr/>
            <p:nvPr/>
          </p:nvSpPr>
          <p:spPr>
            <a:xfrm>
              <a:off x="4726780" y="3722180"/>
              <a:ext cx="6689640" cy="5030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 New DATA » symbols</a:t>
              </a:r>
            </a:p>
          </p:txBody>
        </p:sp>
        <p:sp>
          <p:nvSpPr>
            <p:cNvPr id="18" name="Rectangle 17">
              <a:extLst>
                <a:ext uri="{FF2B5EF4-FFF2-40B4-BE49-F238E27FC236}">
                  <a16:creationId xmlns:a16="http://schemas.microsoft.com/office/drawing/2014/main" id="{C9D64BA5-9938-4E12-9524-6B774284322E}"/>
                </a:ext>
              </a:extLst>
            </p:cNvPr>
            <p:cNvSpPr/>
            <p:nvPr/>
          </p:nvSpPr>
          <p:spPr>
            <a:xfrm>
              <a:off x="3286407" y="3722180"/>
              <a:ext cx="1440373" cy="504580"/>
            </a:xfrm>
            <a:prstGeom prst="rect">
              <a:avLst/>
            </a:prstGeom>
            <a:solidFill>
              <a:srgbClr val="005426"/>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 New SIG » symbols</a:t>
              </a:r>
            </a:p>
          </p:txBody>
        </p:sp>
        <p:sp>
          <p:nvSpPr>
            <p:cNvPr id="19" name="Rectangle 18">
              <a:extLst>
                <a:ext uri="{FF2B5EF4-FFF2-40B4-BE49-F238E27FC236}">
                  <a16:creationId xmlns:a16="http://schemas.microsoft.com/office/drawing/2014/main" id="{F06F0479-01F0-477A-9F49-D90C0A76C8BF}"/>
                </a:ext>
              </a:extLst>
            </p:cNvPr>
            <p:cNvSpPr/>
            <p:nvPr/>
          </p:nvSpPr>
          <p:spPr>
            <a:xfrm>
              <a:off x="1759072" y="3723305"/>
              <a:ext cx="1527336" cy="503455"/>
            </a:xfrm>
            <a:prstGeom prst="rect">
              <a:avLst/>
            </a:prstGeom>
            <a:solidFill>
              <a:srgbClr val="92D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 New LTF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symbols</a:t>
              </a:r>
            </a:p>
          </p:txBody>
        </p:sp>
        <p:cxnSp>
          <p:nvCxnSpPr>
            <p:cNvPr id="20" name="Straight Connector 19">
              <a:extLst>
                <a:ext uri="{FF2B5EF4-FFF2-40B4-BE49-F238E27FC236}">
                  <a16:creationId xmlns:a16="http://schemas.microsoft.com/office/drawing/2014/main" id="{DDDAAE92-2B97-4D8C-A8F9-5D826ED865A5}"/>
                </a:ext>
              </a:extLst>
            </p:cNvPr>
            <p:cNvCxnSpPr>
              <a:cxnSpLocks/>
            </p:cNvCxnSpPr>
            <p:nvPr/>
          </p:nvCxnSpPr>
          <p:spPr>
            <a:xfrm flipV="1">
              <a:off x="1759072" y="3014334"/>
              <a:ext cx="4096143" cy="696409"/>
            </a:xfrm>
            <a:prstGeom prst="line">
              <a:avLst/>
            </a:prstGeom>
            <a:noFill/>
            <a:ln w="28575" cap="flat" cmpd="sng" algn="ctr">
              <a:solidFill>
                <a:srgbClr val="000000"/>
              </a:solidFill>
              <a:prstDash val="solid"/>
            </a:ln>
            <a:effectLst/>
          </p:spPr>
        </p:cxnSp>
        <p:cxnSp>
          <p:nvCxnSpPr>
            <p:cNvPr id="21" name="Straight Connector 20">
              <a:extLst>
                <a:ext uri="{FF2B5EF4-FFF2-40B4-BE49-F238E27FC236}">
                  <a16:creationId xmlns:a16="http://schemas.microsoft.com/office/drawing/2014/main" id="{B149773B-8C23-45C0-BE32-D7950D7C24BA}"/>
                </a:ext>
              </a:extLst>
            </p:cNvPr>
            <p:cNvCxnSpPr>
              <a:cxnSpLocks/>
            </p:cNvCxnSpPr>
            <p:nvPr/>
          </p:nvCxnSpPr>
          <p:spPr>
            <a:xfrm flipH="1" flipV="1">
              <a:off x="9594703" y="2998220"/>
              <a:ext cx="1821718" cy="722463"/>
            </a:xfrm>
            <a:prstGeom prst="line">
              <a:avLst/>
            </a:prstGeom>
            <a:noFill/>
            <a:ln w="28575" cap="flat" cmpd="sng" algn="ctr">
              <a:solidFill>
                <a:srgbClr val="000000"/>
              </a:solidFill>
              <a:prstDash val="solid"/>
            </a:ln>
            <a:effectLst/>
          </p:spPr>
        </p:cxnSp>
        <p:sp>
          <p:nvSpPr>
            <p:cNvPr id="22" name="Rectangle 21">
              <a:extLst>
                <a:ext uri="{FF2B5EF4-FFF2-40B4-BE49-F238E27FC236}">
                  <a16:creationId xmlns:a16="http://schemas.microsoft.com/office/drawing/2014/main" id="{69C03D75-7A66-41A6-A2C7-DA64F8AD0E2C}"/>
                </a:ext>
              </a:extLst>
            </p:cNvPr>
            <p:cNvSpPr/>
            <p:nvPr/>
          </p:nvSpPr>
          <p:spPr>
            <a:xfrm>
              <a:off x="913905" y="811726"/>
              <a:ext cx="799716" cy="491146"/>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23" name="Rectangle 22">
              <a:extLst>
                <a:ext uri="{FF2B5EF4-FFF2-40B4-BE49-F238E27FC236}">
                  <a16:creationId xmlns:a16="http://schemas.microsoft.com/office/drawing/2014/main" id="{B5AFF3B3-C8AA-45D7-BC56-204F2B5AB4F3}"/>
                </a:ext>
              </a:extLst>
            </p:cNvPr>
            <p:cNvSpPr/>
            <p:nvPr/>
          </p:nvSpPr>
          <p:spPr>
            <a:xfrm>
              <a:off x="1706576" y="811725"/>
              <a:ext cx="408679" cy="491147"/>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SIG</a:t>
              </a:r>
            </a:p>
          </p:txBody>
        </p:sp>
        <p:sp>
          <p:nvSpPr>
            <p:cNvPr id="24" name="Rectangle 23">
              <a:extLst>
                <a:ext uri="{FF2B5EF4-FFF2-40B4-BE49-F238E27FC236}">
                  <a16:creationId xmlns:a16="http://schemas.microsoft.com/office/drawing/2014/main" id="{425D74B4-D0F4-43E0-BD70-58E740EAEE3F}"/>
                </a:ext>
              </a:extLst>
            </p:cNvPr>
            <p:cNvSpPr/>
            <p:nvPr/>
          </p:nvSpPr>
          <p:spPr>
            <a:xfrm>
              <a:off x="129236" y="813982"/>
              <a:ext cx="789475" cy="488890"/>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25" name="Straight Connector 24">
              <a:extLst>
                <a:ext uri="{FF2B5EF4-FFF2-40B4-BE49-F238E27FC236}">
                  <a16:creationId xmlns:a16="http://schemas.microsoft.com/office/drawing/2014/main" id="{461B88F3-F6D0-4E52-8DAE-599DE25A6CF5}"/>
                </a:ext>
              </a:extLst>
            </p:cNvPr>
            <p:cNvCxnSpPr>
              <a:cxnSpLocks/>
            </p:cNvCxnSpPr>
            <p:nvPr/>
          </p:nvCxnSpPr>
          <p:spPr>
            <a:xfrm flipH="1">
              <a:off x="5318760" y="1302872"/>
              <a:ext cx="1374140" cy="976418"/>
            </a:xfrm>
            <a:prstGeom prst="line">
              <a:avLst/>
            </a:prstGeom>
            <a:noFill/>
            <a:ln w="28575" cap="flat" cmpd="sng" algn="ctr">
              <a:solidFill>
                <a:srgbClr val="000000"/>
              </a:solidFill>
              <a:prstDash val="solid"/>
            </a:ln>
            <a:effectLst/>
          </p:spPr>
        </p:cxnSp>
        <p:cxnSp>
          <p:nvCxnSpPr>
            <p:cNvPr id="26" name="Straight Connector 25">
              <a:extLst>
                <a:ext uri="{FF2B5EF4-FFF2-40B4-BE49-F238E27FC236}">
                  <a16:creationId xmlns:a16="http://schemas.microsoft.com/office/drawing/2014/main" id="{F9A4F2CF-9CF3-43C4-8079-EBE8780F1EE0}"/>
                </a:ext>
              </a:extLst>
            </p:cNvPr>
            <p:cNvCxnSpPr>
              <a:cxnSpLocks/>
            </p:cNvCxnSpPr>
            <p:nvPr/>
          </p:nvCxnSpPr>
          <p:spPr>
            <a:xfrm>
              <a:off x="129236" y="1302872"/>
              <a:ext cx="631839" cy="966114"/>
            </a:xfrm>
            <a:prstGeom prst="line">
              <a:avLst/>
            </a:prstGeom>
            <a:noFill/>
            <a:ln w="28575" cap="flat" cmpd="sng" algn="ctr">
              <a:solidFill>
                <a:srgbClr val="000000"/>
              </a:solidFill>
              <a:prstDash val="solid"/>
            </a:ln>
            <a:effectLst/>
          </p:spPr>
        </p:cxnSp>
        <p:cxnSp>
          <p:nvCxnSpPr>
            <p:cNvPr id="27" name="Straight Arrow Connector 26">
              <a:extLst>
                <a:ext uri="{FF2B5EF4-FFF2-40B4-BE49-F238E27FC236}">
                  <a16:creationId xmlns:a16="http://schemas.microsoft.com/office/drawing/2014/main" id="{23D00BB9-DA02-4F4B-BF32-4184C4C7E55F}"/>
                </a:ext>
              </a:extLst>
            </p:cNvPr>
            <p:cNvCxnSpPr>
              <a:cxnSpLocks/>
            </p:cNvCxnSpPr>
            <p:nvPr/>
          </p:nvCxnSpPr>
          <p:spPr>
            <a:xfrm>
              <a:off x="326909" y="3014334"/>
              <a:ext cx="10455074" cy="0"/>
            </a:xfrm>
            <a:prstGeom prst="straightConnector1">
              <a:avLst/>
            </a:prstGeom>
            <a:noFill/>
            <a:ln w="9525" cap="flat" cmpd="sng" algn="ctr">
              <a:solidFill>
                <a:srgbClr val="000000"/>
              </a:solidFill>
              <a:prstDash val="solid"/>
              <a:tailEnd type="triangle"/>
            </a:ln>
            <a:effectLst/>
          </p:spPr>
        </p:cxnSp>
        <p:sp>
          <p:nvSpPr>
            <p:cNvPr id="28" name="TextBox 27">
              <a:extLst>
                <a:ext uri="{FF2B5EF4-FFF2-40B4-BE49-F238E27FC236}">
                  <a16:creationId xmlns:a16="http://schemas.microsoft.com/office/drawing/2014/main" id="{EAE752D6-8955-4650-A328-795DA9C6DED0}"/>
                </a:ext>
              </a:extLst>
            </p:cNvPr>
            <p:cNvSpPr txBox="1"/>
            <p:nvPr/>
          </p:nvSpPr>
          <p:spPr>
            <a:xfrm>
              <a:off x="10237334" y="2793510"/>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cxnSp>
          <p:nvCxnSpPr>
            <p:cNvPr id="29" name="Straight Arrow Connector 28">
              <a:extLst>
                <a:ext uri="{FF2B5EF4-FFF2-40B4-BE49-F238E27FC236}">
                  <a16:creationId xmlns:a16="http://schemas.microsoft.com/office/drawing/2014/main" id="{354AD4C2-6FCB-4749-ABF1-A2F268532EC8}"/>
                </a:ext>
              </a:extLst>
            </p:cNvPr>
            <p:cNvCxnSpPr>
              <a:cxnSpLocks/>
            </p:cNvCxnSpPr>
            <p:nvPr/>
          </p:nvCxnSpPr>
          <p:spPr>
            <a:xfrm flipV="1">
              <a:off x="761075" y="1894335"/>
              <a:ext cx="0" cy="1318120"/>
            </a:xfrm>
            <a:prstGeom prst="straightConnector1">
              <a:avLst/>
            </a:prstGeom>
            <a:noFill/>
            <a:ln w="9525" cap="flat" cmpd="sng" algn="ctr">
              <a:solidFill>
                <a:srgbClr val="000000"/>
              </a:solidFill>
              <a:prstDash val="solid"/>
              <a:tailEnd type="triangle"/>
            </a:ln>
            <a:effectLst/>
          </p:spPr>
        </p:cxnSp>
        <p:sp>
          <p:nvSpPr>
            <p:cNvPr id="30" name="TextBox 29">
              <a:extLst>
                <a:ext uri="{FF2B5EF4-FFF2-40B4-BE49-F238E27FC236}">
                  <a16:creationId xmlns:a16="http://schemas.microsoft.com/office/drawing/2014/main" id="{531A3EFB-5301-4CB2-9AB6-A1D19CCB7B91}"/>
                </a:ext>
              </a:extLst>
            </p:cNvPr>
            <p:cNvSpPr txBox="1"/>
            <p:nvPr/>
          </p:nvSpPr>
          <p:spPr>
            <a:xfrm>
              <a:off x="672696" y="1705858"/>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sp>
          <p:nvSpPr>
            <p:cNvPr id="31" name="Rectangle 30">
              <a:extLst>
                <a:ext uri="{FF2B5EF4-FFF2-40B4-BE49-F238E27FC236}">
                  <a16:creationId xmlns:a16="http://schemas.microsoft.com/office/drawing/2014/main" id="{00A144E1-4BBF-4476-8D4A-80B0EE352EFA}"/>
                </a:ext>
              </a:extLst>
            </p:cNvPr>
            <p:cNvSpPr/>
            <p:nvPr/>
          </p:nvSpPr>
          <p:spPr>
            <a:xfrm>
              <a:off x="2115255" y="811724"/>
              <a:ext cx="4577645" cy="49114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Payload (802.11p)</a:t>
              </a:r>
            </a:p>
          </p:txBody>
        </p:sp>
      </p:grpSp>
      <p:sp>
        <p:nvSpPr>
          <p:cNvPr id="32" name="Rectangle 31">
            <a:extLst>
              <a:ext uri="{FF2B5EF4-FFF2-40B4-BE49-F238E27FC236}">
                <a16:creationId xmlns:a16="http://schemas.microsoft.com/office/drawing/2014/main" id="{4AD9B05C-FF02-4A46-A5E6-3634A5A1AAB4}"/>
              </a:ext>
            </a:extLst>
          </p:cNvPr>
          <p:cNvSpPr/>
          <p:nvPr/>
        </p:nvSpPr>
        <p:spPr>
          <a:xfrm>
            <a:off x="7612380" y="4081045"/>
            <a:ext cx="2522220" cy="338554"/>
          </a:xfrm>
          <a:prstGeom prst="rect">
            <a:avLst/>
          </a:prstGeom>
        </p:spPr>
        <p:txBody>
          <a:bodyPr wrap="square">
            <a:spAutoFit/>
          </a:bodyPr>
          <a:lstStyle/>
          <a:p>
            <a:pPr algn="ctr"/>
            <a:r>
              <a:rPr lang="en-US" sz="1600" dirty="0">
                <a:solidFill>
                  <a:srgbClr val="0000FF"/>
                </a:solidFill>
              </a:rPr>
              <a:t>Possible configurable gap</a:t>
            </a:r>
          </a:p>
        </p:txBody>
      </p:sp>
      <p:cxnSp>
        <p:nvCxnSpPr>
          <p:cNvPr id="33" name="Connector: Elbow 32">
            <a:extLst>
              <a:ext uri="{FF2B5EF4-FFF2-40B4-BE49-F238E27FC236}">
                <a16:creationId xmlns:a16="http://schemas.microsoft.com/office/drawing/2014/main" id="{E6D9E11D-02BC-4067-9E83-D6986022D49D}"/>
              </a:ext>
            </a:extLst>
          </p:cNvPr>
          <p:cNvCxnSpPr>
            <a:cxnSpLocks/>
          </p:cNvCxnSpPr>
          <p:nvPr/>
        </p:nvCxnSpPr>
        <p:spPr>
          <a:xfrm rot="10800000" flipV="1">
            <a:off x="5836768" y="4240199"/>
            <a:ext cx="1886589" cy="484200"/>
          </a:xfrm>
          <a:prstGeom prst="bentConnector3">
            <a:avLst>
              <a:gd name="adj1" fmla="val 100049"/>
            </a:avLst>
          </a:prstGeom>
          <a:ln w="28575">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82697F26-0458-45D9-9D30-26971240C460}"/>
              </a:ext>
            </a:extLst>
          </p:cNvPr>
          <p:cNvSpPr/>
          <p:nvPr/>
        </p:nvSpPr>
        <p:spPr>
          <a:xfrm>
            <a:off x="3480100" y="2131129"/>
            <a:ext cx="4256133" cy="603489"/>
          </a:xfrm>
          <a:prstGeom prst="rect">
            <a:avLst/>
          </a:prstGeom>
          <a:solidFill>
            <a:schemeClr val="bg1">
              <a:lumMod val="7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chemeClr val="tx1"/>
                </a:solidFill>
                <a:effectLst/>
                <a:uLnTx/>
                <a:uFillTx/>
                <a:latin typeface="Arial"/>
                <a:ea typeface="+mn-ea"/>
                <a:cs typeface="+mn-cs"/>
              </a:rPr>
              <a:t>payload</a:t>
            </a:r>
          </a:p>
        </p:txBody>
      </p:sp>
      <p:cxnSp>
        <p:nvCxnSpPr>
          <p:cNvPr id="35" name="Straight Connector 34">
            <a:extLst>
              <a:ext uri="{FF2B5EF4-FFF2-40B4-BE49-F238E27FC236}">
                <a16:creationId xmlns:a16="http://schemas.microsoft.com/office/drawing/2014/main" id="{A9B1C905-2A10-49F3-A5C1-04C77B4DCB97}"/>
              </a:ext>
            </a:extLst>
          </p:cNvPr>
          <p:cNvCxnSpPr/>
          <p:nvPr/>
        </p:nvCxnSpPr>
        <p:spPr bwMode="auto">
          <a:xfrm flipH="1">
            <a:off x="0" y="2955145"/>
            <a:ext cx="12192000"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6" name="TextBox 35">
            <a:extLst>
              <a:ext uri="{FF2B5EF4-FFF2-40B4-BE49-F238E27FC236}">
                <a16:creationId xmlns:a16="http://schemas.microsoft.com/office/drawing/2014/main" id="{BB59C935-D5DE-4502-84BC-1888469D28B9}"/>
              </a:ext>
            </a:extLst>
          </p:cNvPr>
          <p:cNvSpPr txBox="1"/>
          <p:nvPr/>
        </p:nvSpPr>
        <p:spPr>
          <a:xfrm>
            <a:off x="110817" y="2964537"/>
            <a:ext cx="1892397" cy="461665"/>
          </a:xfrm>
          <a:prstGeom prst="rect">
            <a:avLst/>
          </a:prstGeom>
          <a:noFill/>
        </p:spPr>
        <p:txBody>
          <a:bodyPr wrap="square" rtlCol="0">
            <a:spAutoFit/>
          </a:bodyPr>
          <a:lstStyle/>
          <a:p>
            <a:r>
              <a:rPr lang="fr-FR" b="1" dirty="0">
                <a:solidFill>
                  <a:schemeClr val="tx1"/>
                </a:solidFill>
              </a:rPr>
              <a:t>PHY layer</a:t>
            </a:r>
            <a:endParaRPr lang="en-US" b="1" dirty="0">
              <a:solidFill>
                <a:schemeClr val="tx1"/>
              </a:solidFill>
            </a:endParaRPr>
          </a:p>
        </p:txBody>
      </p:sp>
      <p:sp>
        <p:nvSpPr>
          <p:cNvPr id="37" name="TextBox 36">
            <a:extLst>
              <a:ext uri="{FF2B5EF4-FFF2-40B4-BE49-F238E27FC236}">
                <a16:creationId xmlns:a16="http://schemas.microsoft.com/office/drawing/2014/main" id="{B7D2D223-E3F1-4C8D-9588-58A69F50C8B9}"/>
              </a:ext>
            </a:extLst>
          </p:cNvPr>
          <p:cNvSpPr txBox="1"/>
          <p:nvPr/>
        </p:nvSpPr>
        <p:spPr>
          <a:xfrm>
            <a:off x="110817" y="2104006"/>
            <a:ext cx="1892397" cy="461665"/>
          </a:xfrm>
          <a:prstGeom prst="rect">
            <a:avLst/>
          </a:prstGeom>
          <a:noFill/>
        </p:spPr>
        <p:txBody>
          <a:bodyPr wrap="square" rtlCol="0">
            <a:spAutoFit/>
          </a:bodyPr>
          <a:lstStyle/>
          <a:p>
            <a:r>
              <a:rPr lang="en-US" b="1">
                <a:solidFill>
                  <a:schemeClr val="tx1"/>
                </a:solidFill>
              </a:rPr>
              <a:t>MAC layer</a:t>
            </a:r>
          </a:p>
        </p:txBody>
      </p:sp>
    </p:spTree>
    <p:extLst>
      <p:ext uri="{BB962C8B-B14F-4D97-AF65-F5344CB8AC3E}">
        <p14:creationId xmlns:p14="http://schemas.microsoft.com/office/powerpoint/2010/main" val="28816847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NGV PPDU format: 2 sections</a:t>
            </a:r>
            <a:br>
              <a:rPr lang="en-US" dirty="0"/>
            </a:br>
            <a:r>
              <a:rPr lang="en-US" dirty="0"/>
              <a:t>Details on the New Modulation Symbols NGV section (2)</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grpSp>
        <p:nvGrpSpPr>
          <p:cNvPr id="9" name="Group 8">
            <a:extLst>
              <a:ext uri="{FF2B5EF4-FFF2-40B4-BE49-F238E27FC236}">
                <a16:creationId xmlns:a16="http://schemas.microsoft.com/office/drawing/2014/main" id="{B8163806-FA30-4182-BFC0-DB587A88491A}"/>
              </a:ext>
            </a:extLst>
          </p:cNvPr>
          <p:cNvGrpSpPr/>
          <p:nvPr/>
        </p:nvGrpSpPr>
        <p:grpSpPr>
          <a:xfrm>
            <a:off x="304800" y="1897369"/>
            <a:ext cx="11734801" cy="4627975"/>
            <a:chOff x="-360357" y="811724"/>
            <a:chExt cx="12566224" cy="5644730"/>
          </a:xfrm>
        </p:grpSpPr>
        <p:sp>
          <p:nvSpPr>
            <p:cNvPr id="10" name="Rectangle 9">
              <a:extLst>
                <a:ext uri="{FF2B5EF4-FFF2-40B4-BE49-F238E27FC236}">
                  <a16:creationId xmlns:a16="http://schemas.microsoft.com/office/drawing/2014/main" id="{CB08438D-78D6-4ADE-9CED-D86C8DBB6ADD}"/>
                </a:ext>
              </a:extLst>
            </p:cNvPr>
            <p:cNvSpPr/>
            <p:nvPr/>
          </p:nvSpPr>
          <p:spPr>
            <a:xfrm>
              <a:off x="3090137" y="1665735"/>
              <a:ext cx="942340" cy="365760"/>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7C76A43A-A9FF-4213-A77D-EBA454443F9C}"/>
                </a:ext>
              </a:extLst>
            </p:cNvPr>
            <p:cNvSpPr/>
            <p:nvPr/>
          </p:nvSpPr>
          <p:spPr>
            <a:xfrm>
              <a:off x="761075" y="2268986"/>
              <a:ext cx="4557685" cy="73607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Legacy IEEE 802.11p PPDU</a:t>
              </a:r>
            </a:p>
          </p:txBody>
        </p:sp>
        <p:sp>
          <p:nvSpPr>
            <p:cNvPr id="12" name="Rectangle 11">
              <a:extLst>
                <a:ext uri="{FF2B5EF4-FFF2-40B4-BE49-F238E27FC236}">
                  <a16:creationId xmlns:a16="http://schemas.microsoft.com/office/drawing/2014/main" id="{BFDB1E14-9AB2-4F80-A0A6-AB12291E2D1D}"/>
                </a:ext>
              </a:extLst>
            </p:cNvPr>
            <p:cNvSpPr/>
            <p:nvPr/>
          </p:nvSpPr>
          <p:spPr>
            <a:xfrm>
              <a:off x="5610418" y="2268986"/>
              <a:ext cx="3739488" cy="72923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13" name="Rectangle 12">
              <a:extLst>
                <a:ext uri="{FF2B5EF4-FFF2-40B4-BE49-F238E27FC236}">
                  <a16:creationId xmlns:a16="http://schemas.microsoft.com/office/drawing/2014/main" id="{A52F51D4-9404-4289-8D5A-2831C7F8CB56}"/>
                </a:ext>
              </a:extLst>
            </p:cNvPr>
            <p:cNvSpPr/>
            <p:nvPr/>
          </p:nvSpPr>
          <p:spPr>
            <a:xfrm>
              <a:off x="4726780" y="3722180"/>
              <a:ext cx="6689640" cy="5030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 New DATA » symbols</a:t>
              </a:r>
            </a:p>
          </p:txBody>
        </p:sp>
        <p:sp>
          <p:nvSpPr>
            <p:cNvPr id="14" name="Rectangle 13">
              <a:extLst>
                <a:ext uri="{FF2B5EF4-FFF2-40B4-BE49-F238E27FC236}">
                  <a16:creationId xmlns:a16="http://schemas.microsoft.com/office/drawing/2014/main" id="{41F53F4A-6D9C-41B2-95EA-EC88552BC9B8}"/>
                </a:ext>
              </a:extLst>
            </p:cNvPr>
            <p:cNvSpPr/>
            <p:nvPr/>
          </p:nvSpPr>
          <p:spPr>
            <a:xfrm>
              <a:off x="3286407" y="3722180"/>
              <a:ext cx="1440373" cy="504580"/>
            </a:xfrm>
            <a:prstGeom prst="rect">
              <a:avLst/>
            </a:prstGeom>
            <a:solidFill>
              <a:srgbClr val="005426"/>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 New SIG » symbols</a:t>
              </a:r>
            </a:p>
          </p:txBody>
        </p:sp>
        <p:cxnSp>
          <p:nvCxnSpPr>
            <p:cNvPr id="15" name="Straight Arrow Connector 14">
              <a:extLst>
                <a:ext uri="{FF2B5EF4-FFF2-40B4-BE49-F238E27FC236}">
                  <a16:creationId xmlns:a16="http://schemas.microsoft.com/office/drawing/2014/main" id="{6B3260DB-292B-4893-B0B8-E82AE4C485B8}"/>
                </a:ext>
              </a:extLst>
            </p:cNvPr>
            <p:cNvCxnSpPr>
              <a:cxnSpLocks/>
              <a:stCxn id="16" idx="0"/>
              <a:endCxn id="14" idx="2"/>
            </p:cNvCxnSpPr>
            <p:nvPr/>
          </p:nvCxnSpPr>
          <p:spPr>
            <a:xfrm flipV="1">
              <a:off x="4006594" y="4226760"/>
              <a:ext cx="0" cy="409032"/>
            </a:xfrm>
            <a:prstGeom prst="straightConnector1">
              <a:avLst/>
            </a:prstGeom>
            <a:noFill/>
            <a:ln w="9525" cap="flat" cmpd="sng" algn="ctr">
              <a:solidFill>
                <a:srgbClr val="000000"/>
              </a:solidFill>
              <a:prstDash val="solid"/>
              <a:tailEnd type="triangle"/>
            </a:ln>
            <a:effectLst/>
          </p:spPr>
        </p:cxnSp>
        <p:sp>
          <p:nvSpPr>
            <p:cNvPr id="16" name="Rectangle 15">
              <a:extLst>
                <a:ext uri="{FF2B5EF4-FFF2-40B4-BE49-F238E27FC236}">
                  <a16:creationId xmlns:a16="http://schemas.microsoft.com/office/drawing/2014/main" id="{3BC66B44-1A9E-41A4-B8EB-8BA0474BBCDA}"/>
                </a:ext>
              </a:extLst>
            </p:cNvPr>
            <p:cNvSpPr/>
            <p:nvPr/>
          </p:nvSpPr>
          <p:spPr>
            <a:xfrm>
              <a:off x="2049723" y="4635792"/>
              <a:ext cx="3913742" cy="157665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000000"/>
                  </a:solidFill>
                  <a:effectLst/>
                  <a:uLnTx/>
                  <a:uFillTx/>
                  <a:latin typeface="Arial" charset="0"/>
                  <a:ea typeface="+mn-ea"/>
                </a:rPr>
                <a:t>New « SIG-like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0" cap="none" spc="0" normalizeH="0" baseline="0" noProof="0" dirty="0">
                  <a:ln>
                    <a:noFill/>
                  </a:ln>
                  <a:solidFill>
                    <a:srgbClr val="000000"/>
                  </a:solidFill>
                  <a:effectLst/>
                  <a:uLnTx/>
                  <a:uFillTx/>
                  <a:latin typeface="Arial" charset="0"/>
                  <a:ea typeface="+mn-ea"/>
                </a:rPr>
                <a:t>Goal: carries the essential parameters for decoding the new data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0" cap="none" spc="0" normalizeH="0" baseline="0" noProof="0" dirty="0">
                  <a:ln>
                    <a:noFill/>
                  </a:ln>
                  <a:solidFill>
                    <a:srgbClr val="000000"/>
                  </a:solidFill>
                  <a:effectLst/>
                  <a:uLnTx/>
                  <a:uFillTx/>
                  <a:latin typeface="Arial" charset="0"/>
                  <a:ea typeface="+mn-ea"/>
                </a:rPr>
                <a:t>Baseline for discussion: L-SIG, with changes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0" cap="none" spc="0" normalizeH="0" baseline="0" noProof="0" dirty="0">
                  <a:ln>
                    <a:noFill/>
                  </a:ln>
                  <a:solidFill>
                    <a:srgbClr val="000000"/>
                  </a:solidFill>
                  <a:effectLst/>
                  <a:uLnTx/>
                  <a:uFillTx/>
                  <a:latin typeface="Arial" charset="0"/>
                  <a:ea typeface="+mn-ea"/>
                </a:rPr>
                <a:t>Main difference vs L-SIG: more rate options, MIMO-precoding options, CRC protection.</a:t>
              </a:r>
            </a:p>
          </p:txBody>
        </p:sp>
        <p:sp>
          <p:nvSpPr>
            <p:cNvPr id="17" name="Rectangle 16">
              <a:extLst>
                <a:ext uri="{FF2B5EF4-FFF2-40B4-BE49-F238E27FC236}">
                  <a16:creationId xmlns:a16="http://schemas.microsoft.com/office/drawing/2014/main" id="{5F55E511-7EB4-4DF5-A9D6-0655A9488344}"/>
                </a:ext>
              </a:extLst>
            </p:cNvPr>
            <p:cNvSpPr/>
            <p:nvPr/>
          </p:nvSpPr>
          <p:spPr>
            <a:xfrm>
              <a:off x="1759072" y="3723305"/>
              <a:ext cx="1527336" cy="503455"/>
            </a:xfrm>
            <a:prstGeom prst="rect">
              <a:avLst/>
            </a:prstGeom>
            <a:solidFill>
              <a:srgbClr val="92D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 New LTF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symbols</a:t>
              </a:r>
            </a:p>
          </p:txBody>
        </p:sp>
        <p:cxnSp>
          <p:nvCxnSpPr>
            <p:cNvPr id="18" name="Straight Connector 17">
              <a:extLst>
                <a:ext uri="{FF2B5EF4-FFF2-40B4-BE49-F238E27FC236}">
                  <a16:creationId xmlns:a16="http://schemas.microsoft.com/office/drawing/2014/main" id="{97EF0BBD-3367-446D-9AF0-1F40129AC802}"/>
                </a:ext>
              </a:extLst>
            </p:cNvPr>
            <p:cNvCxnSpPr>
              <a:cxnSpLocks/>
            </p:cNvCxnSpPr>
            <p:nvPr/>
          </p:nvCxnSpPr>
          <p:spPr>
            <a:xfrm flipV="1">
              <a:off x="1759072" y="3014334"/>
              <a:ext cx="3851346" cy="696410"/>
            </a:xfrm>
            <a:prstGeom prst="line">
              <a:avLst/>
            </a:prstGeom>
            <a:noFill/>
            <a:ln w="28575" cap="flat" cmpd="sng" algn="ctr">
              <a:solidFill>
                <a:srgbClr val="000000"/>
              </a:solidFill>
              <a:prstDash val="solid"/>
            </a:ln>
            <a:effectLst/>
          </p:spPr>
        </p:cxnSp>
        <p:cxnSp>
          <p:nvCxnSpPr>
            <p:cNvPr id="19" name="Straight Connector 18">
              <a:extLst>
                <a:ext uri="{FF2B5EF4-FFF2-40B4-BE49-F238E27FC236}">
                  <a16:creationId xmlns:a16="http://schemas.microsoft.com/office/drawing/2014/main" id="{F0D95734-6A14-44A9-A401-5BAD7E018F45}"/>
                </a:ext>
              </a:extLst>
            </p:cNvPr>
            <p:cNvCxnSpPr>
              <a:cxnSpLocks/>
            </p:cNvCxnSpPr>
            <p:nvPr/>
          </p:nvCxnSpPr>
          <p:spPr>
            <a:xfrm flipH="1" flipV="1">
              <a:off x="9349906" y="3014334"/>
              <a:ext cx="2066514" cy="706350"/>
            </a:xfrm>
            <a:prstGeom prst="line">
              <a:avLst/>
            </a:prstGeom>
            <a:noFill/>
            <a:ln w="28575" cap="flat" cmpd="sng" algn="ctr">
              <a:solidFill>
                <a:srgbClr val="000000"/>
              </a:solidFill>
              <a:prstDash val="solid"/>
            </a:ln>
            <a:effectLst/>
          </p:spPr>
        </p:cxnSp>
        <p:sp>
          <p:nvSpPr>
            <p:cNvPr id="20" name="Rectangle 19">
              <a:extLst>
                <a:ext uri="{FF2B5EF4-FFF2-40B4-BE49-F238E27FC236}">
                  <a16:creationId xmlns:a16="http://schemas.microsoft.com/office/drawing/2014/main" id="{8315A15E-A4CC-412B-9F43-B6E9BA99756F}"/>
                </a:ext>
              </a:extLst>
            </p:cNvPr>
            <p:cNvSpPr/>
            <p:nvPr/>
          </p:nvSpPr>
          <p:spPr>
            <a:xfrm>
              <a:off x="-360357" y="4626494"/>
              <a:ext cx="2370105" cy="182066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000000"/>
                  </a:solidFill>
                  <a:effectLst/>
                  <a:uLnTx/>
                  <a:uFillTx/>
                  <a:latin typeface="Arial" charset="0"/>
                  <a:ea typeface="+mn-ea"/>
                </a:rPr>
                <a:t>New « LTF-like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0" cap="none" spc="0" normalizeH="0" baseline="0" noProof="0" dirty="0">
                  <a:ln>
                    <a:noFill/>
                  </a:ln>
                  <a:solidFill>
                    <a:srgbClr val="000000"/>
                  </a:solidFill>
                  <a:effectLst/>
                  <a:uLnTx/>
                  <a:uFillTx/>
                  <a:latin typeface="Arial" charset="0"/>
                  <a:ea typeface="+mn-ea"/>
                </a:rPr>
                <a:t>Goal: perform channel Estimation</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0" cap="none" spc="0" normalizeH="0" baseline="0" noProof="0" dirty="0">
                  <a:ln>
                    <a:noFill/>
                  </a:ln>
                  <a:solidFill>
                    <a:srgbClr val="000000"/>
                  </a:solidFill>
                  <a:effectLst/>
                  <a:uLnTx/>
                  <a:uFillTx/>
                  <a:latin typeface="Arial" charset="0"/>
                  <a:ea typeface="+mn-ea"/>
                </a:rPr>
                <a:t>Baseline for discussion: s</a:t>
              </a:r>
              <a:r>
                <a:rPr lang="en-US" sz="1300" kern="0" dirty="0" err="1">
                  <a:solidFill>
                    <a:srgbClr val="000000"/>
                  </a:solidFill>
                  <a:latin typeface="Arial" charset="0"/>
                  <a:ea typeface="+mn-ea"/>
                </a:rPr>
                <a:t>uggest</a:t>
              </a:r>
              <a:r>
                <a:rPr lang="en-US" sz="1300" kern="0" dirty="0">
                  <a:solidFill>
                    <a:srgbClr val="000000"/>
                  </a:solidFill>
                  <a:latin typeface="Arial" charset="0"/>
                  <a:ea typeface="+mn-ea"/>
                </a:rPr>
                <a:t> starting from </a:t>
              </a:r>
              <a:r>
                <a:rPr kumimoji="0" lang="en-US" sz="1300" b="0" i="0" u="none" strike="noStrike" kern="0" cap="none" spc="0" normalizeH="0" baseline="0" noProof="0" dirty="0">
                  <a:ln>
                    <a:noFill/>
                  </a:ln>
                  <a:solidFill>
                    <a:srgbClr val="000000"/>
                  </a:solidFill>
                  <a:effectLst/>
                  <a:uLnTx/>
                  <a:uFillTx/>
                  <a:latin typeface="Arial" charset="0"/>
                  <a:ea typeface="+mn-ea"/>
                </a:rPr>
                <a:t>VHT-LTF</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000000"/>
                </a:solidFill>
                <a:effectLst/>
                <a:uLnTx/>
                <a:uFillTx/>
                <a:latin typeface="Arial" charset="0"/>
                <a:ea typeface="+mn-ea"/>
              </a:endParaRPr>
            </a:p>
          </p:txBody>
        </p:sp>
        <p:cxnSp>
          <p:nvCxnSpPr>
            <p:cNvPr id="21" name="Straight Arrow Connector 20">
              <a:extLst>
                <a:ext uri="{FF2B5EF4-FFF2-40B4-BE49-F238E27FC236}">
                  <a16:creationId xmlns:a16="http://schemas.microsoft.com/office/drawing/2014/main" id="{DF5FFEB5-D761-423C-B14D-B9519BF2481E}"/>
                </a:ext>
              </a:extLst>
            </p:cNvPr>
            <p:cNvCxnSpPr>
              <a:cxnSpLocks/>
              <a:stCxn id="20" idx="0"/>
              <a:endCxn id="17" idx="2"/>
            </p:cNvCxnSpPr>
            <p:nvPr/>
          </p:nvCxnSpPr>
          <p:spPr>
            <a:xfrm flipV="1">
              <a:off x="824696" y="4226759"/>
              <a:ext cx="1698044" cy="399735"/>
            </a:xfrm>
            <a:prstGeom prst="straightConnector1">
              <a:avLst/>
            </a:prstGeom>
            <a:noFill/>
            <a:ln w="9525" cap="flat" cmpd="sng" algn="ctr">
              <a:solidFill>
                <a:srgbClr val="000000"/>
              </a:solidFill>
              <a:prstDash val="solid"/>
              <a:tailEnd type="triangle"/>
            </a:ln>
            <a:effectLst/>
          </p:spPr>
        </p:cxnSp>
        <p:sp>
          <p:nvSpPr>
            <p:cNvPr id="22" name="Rectangle 21">
              <a:extLst>
                <a:ext uri="{FF2B5EF4-FFF2-40B4-BE49-F238E27FC236}">
                  <a16:creationId xmlns:a16="http://schemas.microsoft.com/office/drawing/2014/main" id="{1FDE48C7-D1E8-4EF2-BCA3-06979946CA49}"/>
                </a:ext>
              </a:extLst>
            </p:cNvPr>
            <p:cNvSpPr/>
            <p:nvPr/>
          </p:nvSpPr>
          <p:spPr>
            <a:xfrm>
              <a:off x="6362938" y="4635792"/>
              <a:ext cx="5842929" cy="182066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000000"/>
                  </a:solidFill>
                  <a:effectLst/>
                  <a:uLnTx/>
                  <a:uFillTx/>
                  <a:latin typeface="Arial" charset="0"/>
                  <a:ea typeface="+mn-ea"/>
                </a:rPr>
                <a:t>New « Data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0" cap="none" spc="0" normalizeH="0" baseline="0" noProof="0" dirty="0">
                  <a:ln>
                    <a:noFill/>
                  </a:ln>
                  <a:solidFill>
                    <a:srgbClr val="000000"/>
                  </a:solidFill>
                  <a:effectLst/>
                  <a:uLnTx/>
                  <a:uFillTx/>
                  <a:latin typeface="Arial" charset="0"/>
                  <a:ea typeface="+mn-ea"/>
                </a:rPr>
                <a:t>Goal: carries the encoded payload. Should provide quantitively performance improvement vs IEEE 802.11p</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0" cap="none" spc="0" normalizeH="0" baseline="0" noProof="0" dirty="0">
                  <a:ln>
                    <a:noFill/>
                  </a:ln>
                  <a:solidFill>
                    <a:srgbClr val="000000"/>
                  </a:solidFill>
                  <a:effectLst/>
                  <a:uLnTx/>
                  <a:uFillTx/>
                  <a:latin typeface="Arial" charset="0"/>
                  <a:ea typeface="+mn-ea"/>
                </a:rPr>
                <a:t>Baseline for discussion: suggest starting from VHT-PPDU format</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0" cap="none" spc="0" normalizeH="0" baseline="0" noProof="0" dirty="0">
                  <a:ln>
                    <a:noFill/>
                  </a:ln>
                  <a:solidFill>
                    <a:srgbClr val="000000"/>
                  </a:solidFill>
                  <a:effectLst/>
                  <a:uLnTx/>
                  <a:uFillTx/>
                  <a:latin typeface="Arial" charset="0"/>
                  <a:ea typeface="+mn-ea"/>
                </a:rPr>
                <a:t>Main difference vs IEEE 802.11p DATA symbols: more subcarriers, LDPC option, STBC options, various spatial streams, small GI option.</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0" cap="none" spc="0" normalizeH="0" baseline="0" noProof="0" dirty="0">
                  <a:ln>
                    <a:noFill/>
                  </a:ln>
                  <a:solidFill>
                    <a:srgbClr val="000000"/>
                  </a:solidFill>
                  <a:effectLst/>
                  <a:uLnTx/>
                  <a:uFillTx/>
                  <a:latin typeface="Arial" charset="0"/>
                  <a:ea typeface="+mn-ea"/>
                </a:rPr>
                <a:t>Note: some combinations may be excluded (ex:  &gt;2 spatial streams)</a:t>
              </a:r>
            </a:p>
          </p:txBody>
        </p:sp>
        <p:cxnSp>
          <p:nvCxnSpPr>
            <p:cNvPr id="23" name="Straight Arrow Connector 22">
              <a:extLst>
                <a:ext uri="{FF2B5EF4-FFF2-40B4-BE49-F238E27FC236}">
                  <a16:creationId xmlns:a16="http://schemas.microsoft.com/office/drawing/2014/main" id="{0B24EAB2-6814-4714-B886-D8EB5E550DF4}"/>
                </a:ext>
              </a:extLst>
            </p:cNvPr>
            <p:cNvCxnSpPr>
              <a:cxnSpLocks/>
              <a:endCxn id="13" idx="2"/>
            </p:cNvCxnSpPr>
            <p:nvPr/>
          </p:nvCxnSpPr>
          <p:spPr>
            <a:xfrm flipV="1">
              <a:off x="8071600" y="4225261"/>
              <a:ext cx="0" cy="449609"/>
            </a:xfrm>
            <a:prstGeom prst="straightConnector1">
              <a:avLst/>
            </a:prstGeom>
            <a:noFill/>
            <a:ln w="9525" cap="flat" cmpd="sng" algn="ctr">
              <a:solidFill>
                <a:srgbClr val="000000"/>
              </a:solidFill>
              <a:prstDash val="solid"/>
              <a:tailEnd type="triangle"/>
            </a:ln>
            <a:effectLst/>
          </p:spPr>
        </p:cxnSp>
        <p:sp>
          <p:nvSpPr>
            <p:cNvPr id="24" name="Rectangle 23">
              <a:extLst>
                <a:ext uri="{FF2B5EF4-FFF2-40B4-BE49-F238E27FC236}">
                  <a16:creationId xmlns:a16="http://schemas.microsoft.com/office/drawing/2014/main" id="{6AA2E2E8-539C-4387-BC6A-114420254E52}"/>
                </a:ext>
              </a:extLst>
            </p:cNvPr>
            <p:cNvSpPr/>
            <p:nvPr/>
          </p:nvSpPr>
          <p:spPr>
            <a:xfrm>
              <a:off x="913905" y="811726"/>
              <a:ext cx="799716" cy="491146"/>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25" name="Rectangle 24">
              <a:extLst>
                <a:ext uri="{FF2B5EF4-FFF2-40B4-BE49-F238E27FC236}">
                  <a16:creationId xmlns:a16="http://schemas.microsoft.com/office/drawing/2014/main" id="{97BDD0D7-222D-4FCB-B14C-AD435FCAEEA9}"/>
                </a:ext>
              </a:extLst>
            </p:cNvPr>
            <p:cNvSpPr/>
            <p:nvPr/>
          </p:nvSpPr>
          <p:spPr>
            <a:xfrm>
              <a:off x="1706576" y="811725"/>
              <a:ext cx="408679" cy="491147"/>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SIG</a:t>
              </a:r>
            </a:p>
          </p:txBody>
        </p:sp>
        <p:sp>
          <p:nvSpPr>
            <p:cNvPr id="26" name="Rectangle 25">
              <a:extLst>
                <a:ext uri="{FF2B5EF4-FFF2-40B4-BE49-F238E27FC236}">
                  <a16:creationId xmlns:a16="http://schemas.microsoft.com/office/drawing/2014/main" id="{7D5349F8-1EE6-4647-AC5A-F53678D37D08}"/>
                </a:ext>
              </a:extLst>
            </p:cNvPr>
            <p:cNvSpPr/>
            <p:nvPr/>
          </p:nvSpPr>
          <p:spPr>
            <a:xfrm>
              <a:off x="2115255" y="811724"/>
              <a:ext cx="4577645" cy="49114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Payload (802.11p)</a:t>
              </a:r>
            </a:p>
          </p:txBody>
        </p:sp>
        <p:sp>
          <p:nvSpPr>
            <p:cNvPr id="27" name="Rectangle 26">
              <a:extLst>
                <a:ext uri="{FF2B5EF4-FFF2-40B4-BE49-F238E27FC236}">
                  <a16:creationId xmlns:a16="http://schemas.microsoft.com/office/drawing/2014/main" id="{172E9D6E-CF59-4224-B682-CF8743FF0C33}"/>
                </a:ext>
              </a:extLst>
            </p:cNvPr>
            <p:cNvSpPr/>
            <p:nvPr/>
          </p:nvSpPr>
          <p:spPr>
            <a:xfrm>
              <a:off x="129236" y="813982"/>
              <a:ext cx="789475" cy="488890"/>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28" name="Straight Connector 27">
              <a:extLst>
                <a:ext uri="{FF2B5EF4-FFF2-40B4-BE49-F238E27FC236}">
                  <a16:creationId xmlns:a16="http://schemas.microsoft.com/office/drawing/2014/main" id="{25D73C70-59E0-41CB-8448-099424E70CD5}"/>
                </a:ext>
              </a:extLst>
            </p:cNvPr>
            <p:cNvCxnSpPr>
              <a:cxnSpLocks/>
            </p:cNvCxnSpPr>
            <p:nvPr/>
          </p:nvCxnSpPr>
          <p:spPr>
            <a:xfrm flipH="1">
              <a:off x="5318760" y="1302872"/>
              <a:ext cx="1374140" cy="976418"/>
            </a:xfrm>
            <a:prstGeom prst="line">
              <a:avLst/>
            </a:prstGeom>
            <a:noFill/>
            <a:ln w="28575" cap="flat" cmpd="sng" algn="ctr">
              <a:solidFill>
                <a:srgbClr val="000000"/>
              </a:solidFill>
              <a:prstDash val="solid"/>
            </a:ln>
            <a:effectLst/>
          </p:spPr>
        </p:cxnSp>
        <p:cxnSp>
          <p:nvCxnSpPr>
            <p:cNvPr id="29" name="Straight Connector 28">
              <a:extLst>
                <a:ext uri="{FF2B5EF4-FFF2-40B4-BE49-F238E27FC236}">
                  <a16:creationId xmlns:a16="http://schemas.microsoft.com/office/drawing/2014/main" id="{F28C8CA7-AC04-45C4-97C8-CC8C55D9308E}"/>
                </a:ext>
              </a:extLst>
            </p:cNvPr>
            <p:cNvCxnSpPr>
              <a:cxnSpLocks/>
            </p:cNvCxnSpPr>
            <p:nvPr/>
          </p:nvCxnSpPr>
          <p:spPr>
            <a:xfrm>
              <a:off x="129236" y="1302872"/>
              <a:ext cx="631839" cy="966114"/>
            </a:xfrm>
            <a:prstGeom prst="line">
              <a:avLst/>
            </a:prstGeom>
            <a:noFill/>
            <a:ln w="28575" cap="flat" cmpd="sng" algn="ctr">
              <a:solidFill>
                <a:srgbClr val="000000"/>
              </a:solidFill>
              <a:prstDash val="solid"/>
            </a:ln>
            <a:effectLst/>
          </p:spPr>
        </p:cxnSp>
        <p:cxnSp>
          <p:nvCxnSpPr>
            <p:cNvPr id="30" name="Straight Arrow Connector 29">
              <a:extLst>
                <a:ext uri="{FF2B5EF4-FFF2-40B4-BE49-F238E27FC236}">
                  <a16:creationId xmlns:a16="http://schemas.microsoft.com/office/drawing/2014/main" id="{8A5366DF-49D6-4DEE-A6AB-E363977FCB20}"/>
                </a:ext>
              </a:extLst>
            </p:cNvPr>
            <p:cNvCxnSpPr>
              <a:cxnSpLocks/>
            </p:cNvCxnSpPr>
            <p:nvPr/>
          </p:nvCxnSpPr>
          <p:spPr>
            <a:xfrm>
              <a:off x="326909" y="3014334"/>
              <a:ext cx="10455074" cy="0"/>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a16="http://schemas.microsoft.com/office/drawing/2014/main" id="{D1200CC4-0032-4B8C-BC1E-F3B9F3B7074D}"/>
                </a:ext>
              </a:extLst>
            </p:cNvPr>
            <p:cNvSpPr txBox="1"/>
            <p:nvPr/>
          </p:nvSpPr>
          <p:spPr>
            <a:xfrm>
              <a:off x="10237334" y="2793510"/>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cxnSp>
          <p:nvCxnSpPr>
            <p:cNvPr id="32" name="Straight Arrow Connector 31">
              <a:extLst>
                <a:ext uri="{FF2B5EF4-FFF2-40B4-BE49-F238E27FC236}">
                  <a16:creationId xmlns:a16="http://schemas.microsoft.com/office/drawing/2014/main" id="{AF79BD8E-0B8E-44BF-AB19-2E1219AF8EC4}"/>
                </a:ext>
              </a:extLst>
            </p:cNvPr>
            <p:cNvCxnSpPr>
              <a:cxnSpLocks/>
            </p:cNvCxnSpPr>
            <p:nvPr/>
          </p:nvCxnSpPr>
          <p:spPr>
            <a:xfrm flipV="1">
              <a:off x="761075" y="1894335"/>
              <a:ext cx="0" cy="1318120"/>
            </a:xfrm>
            <a:prstGeom prst="straightConnector1">
              <a:avLst/>
            </a:prstGeom>
            <a:noFill/>
            <a:ln w="9525" cap="flat" cmpd="sng" algn="ctr">
              <a:solidFill>
                <a:srgbClr val="000000"/>
              </a:solidFill>
              <a:prstDash val="solid"/>
              <a:tailEnd type="triangle"/>
            </a:ln>
            <a:effectLst/>
          </p:spPr>
        </p:cxnSp>
        <p:sp>
          <p:nvSpPr>
            <p:cNvPr id="33" name="TextBox 32">
              <a:extLst>
                <a:ext uri="{FF2B5EF4-FFF2-40B4-BE49-F238E27FC236}">
                  <a16:creationId xmlns:a16="http://schemas.microsoft.com/office/drawing/2014/main" id="{6BAE4E29-A5C1-4A95-BF30-8048D5E0DCA1}"/>
                </a:ext>
              </a:extLst>
            </p:cNvPr>
            <p:cNvSpPr txBox="1"/>
            <p:nvPr/>
          </p:nvSpPr>
          <p:spPr>
            <a:xfrm>
              <a:off x="672696" y="1705858"/>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grpSp>
      <p:sp>
        <p:nvSpPr>
          <p:cNvPr id="34" name="Rectangle 33">
            <a:extLst>
              <a:ext uri="{FF2B5EF4-FFF2-40B4-BE49-F238E27FC236}">
                <a16:creationId xmlns:a16="http://schemas.microsoft.com/office/drawing/2014/main" id="{6A6FF915-4004-4E04-9746-0486F9BDED0A}"/>
              </a:ext>
            </a:extLst>
          </p:cNvPr>
          <p:cNvSpPr/>
          <p:nvPr/>
        </p:nvSpPr>
        <p:spPr>
          <a:xfrm>
            <a:off x="7383780" y="2252246"/>
            <a:ext cx="2522220" cy="338554"/>
          </a:xfrm>
          <a:prstGeom prst="rect">
            <a:avLst/>
          </a:prstGeom>
        </p:spPr>
        <p:txBody>
          <a:bodyPr wrap="square">
            <a:spAutoFit/>
          </a:bodyPr>
          <a:lstStyle/>
          <a:p>
            <a:pPr algn="ctr"/>
            <a:r>
              <a:rPr lang="en-US" sz="1600" dirty="0">
                <a:solidFill>
                  <a:srgbClr val="0000FF"/>
                </a:solidFill>
              </a:rPr>
              <a:t>Possible configurable gap</a:t>
            </a:r>
          </a:p>
        </p:txBody>
      </p:sp>
      <p:cxnSp>
        <p:nvCxnSpPr>
          <p:cNvPr id="35" name="Connector: Elbow 34">
            <a:extLst>
              <a:ext uri="{FF2B5EF4-FFF2-40B4-BE49-F238E27FC236}">
                <a16:creationId xmlns:a16="http://schemas.microsoft.com/office/drawing/2014/main" id="{E070AE18-861F-41CD-A19C-E74ABFC60DED}"/>
              </a:ext>
            </a:extLst>
          </p:cNvPr>
          <p:cNvCxnSpPr>
            <a:cxnSpLocks/>
          </p:cNvCxnSpPr>
          <p:nvPr/>
        </p:nvCxnSpPr>
        <p:spPr>
          <a:xfrm rot="10800000" flipV="1">
            <a:off x="5608168" y="2411400"/>
            <a:ext cx="1886589" cy="484200"/>
          </a:xfrm>
          <a:prstGeom prst="bentConnector3">
            <a:avLst>
              <a:gd name="adj1" fmla="val 100049"/>
            </a:avLst>
          </a:prstGeom>
          <a:ln w="28575">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4648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Rectangle 8">
            <a:extLst>
              <a:ext uri="{FF2B5EF4-FFF2-40B4-BE49-F238E27FC236}">
                <a16:creationId xmlns:a16="http://schemas.microsoft.com/office/drawing/2014/main" id="{9D836F53-194E-4131-B315-B44920A944E1}"/>
              </a:ext>
            </a:extLst>
          </p:cNvPr>
          <p:cNvSpPr/>
          <p:nvPr/>
        </p:nvSpPr>
        <p:spPr>
          <a:xfrm>
            <a:off x="1649094" y="5617512"/>
            <a:ext cx="4176183" cy="52322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002060"/>
                </a:solidFill>
                <a:effectLst/>
                <a:uLnTx/>
                <a:uFillTx/>
                <a:latin typeface="Arial" charset="0"/>
                <a:ea typeface="+mn-ea"/>
              </a:rPr>
              <a:t> </a:t>
            </a:r>
            <a:r>
              <a:rPr kumimoji="0" lang="en-US" sz="1400" i="0" u="none" strike="noStrike" kern="0" cap="none" spc="0" normalizeH="0" baseline="0" noProof="0" dirty="0">
                <a:ln>
                  <a:noFill/>
                </a:ln>
                <a:solidFill>
                  <a:srgbClr val="002060"/>
                </a:solidFill>
                <a:effectLst/>
                <a:uLnTx/>
                <a:uFillTx/>
                <a:latin typeface="Arial" charset="0"/>
                <a:ea typeface="+mn-ea"/>
                <a:sym typeface="Wingdings" panose="05000000000000000000" pitchFamily="2" charset="2"/>
              </a:rPr>
              <a:t> </a:t>
            </a:r>
            <a:r>
              <a:rPr kumimoji="0" lang="en-US" sz="1400" i="0" u="none" strike="noStrike" kern="0" cap="none" spc="0" normalizeH="0" baseline="0" noProof="0" dirty="0">
                <a:ln>
                  <a:noFill/>
                </a:ln>
                <a:solidFill>
                  <a:srgbClr val="002060"/>
                </a:solidFill>
                <a:effectLst/>
                <a:uLnTx/>
                <a:uFillTx/>
                <a:latin typeface="Arial" charset="0"/>
                <a:ea typeface="+mn-ea"/>
              </a:rPr>
              <a:t>Decode the « legacy » </a:t>
            </a:r>
            <a:r>
              <a:rPr lang="en-US" sz="1400" kern="0" dirty="0">
                <a:solidFill>
                  <a:srgbClr val="002060"/>
                </a:solidFill>
                <a:latin typeface="Arial" charset="0"/>
                <a:ea typeface="+mn-ea"/>
              </a:rPr>
              <a:t>IEEE 802.11p section </a:t>
            </a:r>
            <a:r>
              <a:rPr kumimoji="0" lang="en-US" sz="1400" i="0" u="none" strike="noStrike" kern="0" cap="none" spc="0" normalizeH="0" baseline="0" noProof="0" dirty="0">
                <a:ln>
                  <a:noFill/>
                </a:ln>
                <a:solidFill>
                  <a:srgbClr val="002060"/>
                </a:solidFill>
                <a:effectLst/>
                <a:uLnTx/>
                <a:uFillTx/>
                <a:latin typeface="Arial" charset="0"/>
                <a:ea typeface="+mn-ea"/>
              </a:rPr>
              <a:t>of the message </a:t>
            </a:r>
            <a:r>
              <a:rPr lang="en-US" sz="1400" kern="0" dirty="0">
                <a:solidFill>
                  <a:srgbClr val="002060"/>
                </a:solidFill>
                <a:latin typeface="Arial" charset="0"/>
                <a:ea typeface="+mn-ea"/>
              </a:rPr>
              <a:t>standalone</a:t>
            </a:r>
            <a:endParaRPr kumimoji="0" lang="en-US" sz="1400" i="0" u="none" strike="noStrike" kern="0" cap="none" spc="0" normalizeH="0" baseline="0" noProof="0" dirty="0">
              <a:ln>
                <a:noFill/>
              </a:ln>
              <a:solidFill>
                <a:srgbClr val="002060"/>
              </a:solidFill>
              <a:effectLst/>
              <a:uLnTx/>
              <a:uFillTx/>
              <a:latin typeface="Arial" charset="0"/>
              <a:ea typeface="+mn-ea"/>
            </a:endParaRPr>
          </a:p>
        </p:txBody>
      </p:sp>
      <p:grpSp>
        <p:nvGrpSpPr>
          <p:cNvPr id="10" name="Group 9">
            <a:extLst>
              <a:ext uri="{FF2B5EF4-FFF2-40B4-BE49-F238E27FC236}">
                <a16:creationId xmlns:a16="http://schemas.microsoft.com/office/drawing/2014/main" id="{BD18C79E-5BF7-4E98-9DD9-12B6A74D6BDC}"/>
              </a:ext>
            </a:extLst>
          </p:cNvPr>
          <p:cNvGrpSpPr/>
          <p:nvPr/>
        </p:nvGrpSpPr>
        <p:grpSpPr>
          <a:xfrm>
            <a:off x="840513" y="1492303"/>
            <a:ext cx="10056087" cy="4650720"/>
            <a:chOff x="-127424" y="1014225"/>
            <a:chExt cx="10558668" cy="5188867"/>
          </a:xfrm>
        </p:grpSpPr>
        <p:sp>
          <p:nvSpPr>
            <p:cNvPr id="11" name="Rectangle 10">
              <a:extLst>
                <a:ext uri="{FF2B5EF4-FFF2-40B4-BE49-F238E27FC236}">
                  <a16:creationId xmlns:a16="http://schemas.microsoft.com/office/drawing/2014/main" id="{962789D8-615E-4987-AC06-18F91D0741DC}"/>
                </a:ext>
              </a:extLst>
            </p:cNvPr>
            <p:cNvSpPr/>
            <p:nvPr/>
          </p:nvSpPr>
          <p:spPr>
            <a:xfrm>
              <a:off x="5279253" y="5619329"/>
              <a:ext cx="4506363" cy="58376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B050"/>
                  </a:solidFill>
                  <a:effectLst/>
                  <a:uLnTx/>
                  <a:uFillTx/>
                  <a:latin typeface="Arial" charset="0"/>
                  <a:ea typeface="+mn-ea"/>
                  <a:sym typeface="Wingdings" panose="05000000000000000000" pitchFamily="2" charset="2"/>
                </a:rPr>
                <a:t> Also a</a:t>
              </a:r>
              <a:r>
                <a:rPr kumimoji="0" lang="en-US" sz="1400" b="0" i="0" u="none" strike="noStrike" kern="0" cap="none" spc="0" normalizeH="0" baseline="0" noProof="0" dirty="0">
                  <a:ln>
                    <a:noFill/>
                  </a:ln>
                  <a:solidFill>
                    <a:srgbClr val="00B050"/>
                  </a:solidFill>
                  <a:effectLst/>
                  <a:uLnTx/>
                  <a:uFillTx/>
                  <a:latin typeface="Arial" charset="0"/>
                  <a:ea typeface="+mn-ea"/>
                </a:rPr>
                <a:t>ble to decode the new symbols standalone (no combining with legacy data needed)</a:t>
              </a:r>
            </a:p>
          </p:txBody>
        </p:sp>
        <p:sp>
          <p:nvSpPr>
            <p:cNvPr id="12" name="Rectangle 11">
              <a:extLst>
                <a:ext uri="{FF2B5EF4-FFF2-40B4-BE49-F238E27FC236}">
                  <a16:creationId xmlns:a16="http://schemas.microsoft.com/office/drawing/2014/main" id="{CB81D8F1-BC9A-4CFB-9D94-CCF1E15B6260}"/>
                </a:ext>
              </a:extLst>
            </p:cNvPr>
            <p:cNvSpPr/>
            <p:nvPr/>
          </p:nvSpPr>
          <p:spPr>
            <a:xfrm>
              <a:off x="5102914" y="3861768"/>
              <a:ext cx="4453657" cy="58376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BFBFBF"/>
                  </a:solidFill>
                  <a:effectLst/>
                  <a:uLnTx/>
                  <a:uFillTx/>
                  <a:latin typeface="Arial" charset="0"/>
                  <a:ea typeface="+mn-ea"/>
                </a:rPr>
                <a:t>Treated as energy that occupies the channel (channel is </a:t>
              </a:r>
              <a:r>
                <a:rPr lang="en-US" sz="1400" kern="0" dirty="0">
                  <a:solidFill>
                    <a:srgbClr val="BFBFBF"/>
                  </a:solidFill>
                  <a:latin typeface="Arial" charset="0"/>
                  <a:ea typeface="+mn-ea"/>
                </a:rPr>
                <a:t>busy as viewed by </a:t>
              </a:r>
              <a:r>
                <a:rPr kumimoji="0" lang="en-US" sz="1400" b="0" i="0" u="none" strike="noStrike" kern="0" cap="none" spc="0" normalizeH="0" baseline="0" noProof="0" dirty="0">
                  <a:ln>
                    <a:noFill/>
                  </a:ln>
                  <a:solidFill>
                    <a:srgbClr val="BFBFBF"/>
                  </a:solidFill>
                  <a:effectLst/>
                  <a:uLnTx/>
                  <a:uFillTx/>
                  <a:latin typeface="Arial" charset="0"/>
                  <a:ea typeface="+mn-ea"/>
                </a:rPr>
                <a:t>802.11p stations)</a:t>
              </a:r>
            </a:p>
          </p:txBody>
        </p:sp>
        <p:sp>
          <p:nvSpPr>
            <p:cNvPr id="13" name="Rectangle 12">
              <a:extLst>
                <a:ext uri="{FF2B5EF4-FFF2-40B4-BE49-F238E27FC236}">
                  <a16:creationId xmlns:a16="http://schemas.microsoft.com/office/drawing/2014/main" id="{6D136713-2B25-447A-A4E7-5DAA681EEC18}"/>
                </a:ext>
              </a:extLst>
            </p:cNvPr>
            <p:cNvSpPr/>
            <p:nvPr/>
          </p:nvSpPr>
          <p:spPr>
            <a:xfrm>
              <a:off x="5318760" y="2154814"/>
              <a:ext cx="4265900" cy="5847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new modulation » section of the message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Exact content discussed on the next slides</a:t>
              </a:r>
            </a:p>
          </p:txBody>
        </p:sp>
        <p:sp>
          <p:nvSpPr>
            <p:cNvPr id="14" name="Rectangle 13">
              <a:extLst>
                <a:ext uri="{FF2B5EF4-FFF2-40B4-BE49-F238E27FC236}">
                  <a16:creationId xmlns:a16="http://schemas.microsoft.com/office/drawing/2014/main" id="{81A1852B-541D-40AF-976B-CAD38AEA8D0F}"/>
                </a:ext>
              </a:extLst>
            </p:cNvPr>
            <p:cNvSpPr/>
            <p:nvPr/>
          </p:nvSpPr>
          <p:spPr>
            <a:xfrm>
              <a:off x="752682" y="2173497"/>
              <a:ext cx="4322672"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Legacy » </a:t>
              </a:r>
              <a:r>
                <a:rPr lang="en-US" sz="1400" kern="0" dirty="0">
                  <a:solidFill>
                    <a:srgbClr val="000000"/>
                  </a:solidFill>
                  <a:latin typeface="Arial" charset="0"/>
                  <a:ea typeface="+mn-ea"/>
                </a:rPr>
                <a:t>IEEE 802.11p section </a:t>
              </a:r>
              <a:r>
                <a:rPr kumimoji="0" lang="en-US" sz="1400" b="0" i="0" u="none" strike="noStrike" kern="0" cap="none" spc="0" normalizeH="0" baseline="0" noProof="0" dirty="0">
                  <a:ln>
                    <a:noFill/>
                  </a:ln>
                  <a:solidFill>
                    <a:srgbClr val="000000"/>
                  </a:solidFill>
                  <a:effectLst/>
                  <a:uLnTx/>
                  <a:uFillTx/>
                  <a:latin typeface="Arial" charset="0"/>
                  <a:ea typeface="+mn-ea"/>
                </a:rPr>
                <a:t>of the message</a:t>
              </a:r>
            </a:p>
          </p:txBody>
        </p:sp>
        <p:sp>
          <p:nvSpPr>
            <p:cNvPr id="15" name="Rectangle 14">
              <a:extLst>
                <a:ext uri="{FF2B5EF4-FFF2-40B4-BE49-F238E27FC236}">
                  <a16:creationId xmlns:a16="http://schemas.microsoft.com/office/drawing/2014/main" id="{99011BFC-C666-4FE8-9A6D-1831ED26F7F5}"/>
                </a:ext>
              </a:extLst>
            </p:cNvPr>
            <p:cNvSpPr/>
            <p:nvPr/>
          </p:nvSpPr>
          <p:spPr>
            <a:xfrm>
              <a:off x="3090137" y="1014225"/>
              <a:ext cx="942340" cy="365760"/>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white"/>
                </a:solidFill>
                <a:effectLst/>
                <a:uLnTx/>
                <a:uFillTx/>
                <a:latin typeface="Arial"/>
                <a:ea typeface="+mn-ea"/>
                <a:cs typeface="+mn-cs"/>
              </a:endParaRPr>
            </a:p>
          </p:txBody>
        </p:sp>
        <p:sp>
          <p:nvSpPr>
            <p:cNvPr id="16" name="Right Brace 15">
              <a:extLst>
                <a:ext uri="{FF2B5EF4-FFF2-40B4-BE49-F238E27FC236}">
                  <a16:creationId xmlns:a16="http://schemas.microsoft.com/office/drawing/2014/main" id="{5AD5C317-17A0-46D7-ACC4-D1EE190C80A5}"/>
                </a:ext>
              </a:extLst>
            </p:cNvPr>
            <p:cNvSpPr/>
            <p:nvPr/>
          </p:nvSpPr>
          <p:spPr>
            <a:xfrm rot="5400000">
              <a:off x="2740209" y="-192382"/>
              <a:ext cx="381964" cy="45576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srgbClr val="000000"/>
                </a:solidFill>
                <a:effectLst/>
                <a:uLnTx/>
                <a:uFillTx/>
                <a:latin typeface="Arial"/>
                <a:ea typeface="+mn-ea"/>
                <a:cs typeface="+mn-cs"/>
              </a:endParaRPr>
            </a:p>
          </p:txBody>
        </p:sp>
        <p:sp>
          <p:nvSpPr>
            <p:cNvPr id="17" name="Right Brace 16">
              <a:extLst>
                <a:ext uri="{FF2B5EF4-FFF2-40B4-BE49-F238E27FC236}">
                  <a16:creationId xmlns:a16="http://schemas.microsoft.com/office/drawing/2014/main" id="{FEB5FF74-4722-4B4C-8366-4D4D040DF318}"/>
                </a:ext>
              </a:extLst>
            </p:cNvPr>
            <p:cNvSpPr/>
            <p:nvPr/>
          </p:nvSpPr>
          <p:spPr>
            <a:xfrm rot="5400000">
              <a:off x="6888796" y="216717"/>
              <a:ext cx="381964" cy="37394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srgbClr val="000000"/>
                </a:solidFill>
                <a:effectLst/>
                <a:uLnTx/>
                <a:uFillTx/>
                <a:latin typeface="Arial"/>
                <a:ea typeface="+mn-ea"/>
                <a:cs typeface="+mn-cs"/>
              </a:endParaRPr>
            </a:p>
          </p:txBody>
        </p:sp>
        <p:sp>
          <p:nvSpPr>
            <p:cNvPr id="18" name="Rectangle 17">
              <a:extLst>
                <a:ext uri="{FF2B5EF4-FFF2-40B4-BE49-F238E27FC236}">
                  <a16:creationId xmlns:a16="http://schemas.microsoft.com/office/drawing/2014/main" id="{50D1A3FF-7B1B-4D69-9EFE-F3F2320C4610}"/>
                </a:ext>
              </a:extLst>
            </p:cNvPr>
            <p:cNvSpPr/>
            <p:nvPr/>
          </p:nvSpPr>
          <p:spPr>
            <a:xfrm>
              <a:off x="1151347" y="1618601"/>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19" name="Rectangle 18">
              <a:extLst>
                <a:ext uri="{FF2B5EF4-FFF2-40B4-BE49-F238E27FC236}">
                  <a16:creationId xmlns:a16="http://schemas.microsoft.com/office/drawing/2014/main" id="{30528B20-6E60-40A9-8551-6124C689AC0A}"/>
                </a:ext>
              </a:extLst>
            </p:cNvPr>
            <p:cNvSpPr/>
            <p:nvPr/>
          </p:nvSpPr>
          <p:spPr>
            <a:xfrm>
              <a:off x="1642786" y="1617476"/>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SIG</a:t>
              </a:r>
            </a:p>
          </p:txBody>
        </p:sp>
        <p:sp>
          <p:nvSpPr>
            <p:cNvPr id="20" name="Rectangle 19">
              <a:extLst>
                <a:ext uri="{FF2B5EF4-FFF2-40B4-BE49-F238E27FC236}">
                  <a16:creationId xmlns:a16="http://schemas.microsoft.com/office/drawing/2014/main" id="{122614B2-A042-4EDB-91FD-8C3F3B1F82ED}"/>
                </a:ext>
              </a:extLst>
            </p:cNvPr>
            <p:cNvSpPr/>
            <p:nvPr/>
          </p:nvSpPr>
          <p:spPr>
            <a:xfrm>
              <a:off x="1962079" y="1617476"/>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DATA (802.11p)</a:t>
              </a:r>
            </a:p>
          </p:txBody>
        </p:sp>
        <p:sp>
          <p:nvSpPr>
            <p:cNvPr id="21" name="Rectangle 20">
              <a:extLst>
                <a:ext uri="{FF2B5EF4-FFF2-40B4-BE49-F238E27FC236}">
                  <a16:creationId xmlns:a16="http://schemas.microsoft.com/office/drawing/2014/main" id="{17FE90FB-5FEE-4B0E-92B1-4666DCA508E1}"/>
                </a:ext>
              </a:extLst>
            </p:cNvPr>
            <p:cNvSpPr/>
            <p:nvPr/>
          </p:nvSpPr>
          <p:spPr>
            <a:xfrm>
              <a:off x="5210034" y="1616351"/>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22" name="Rectangle 21">
              <a:extLst>
                <a:ext uri="{FF2B5EF4-FFF2-40B4-BE49-F238E27FC236}">
                  <a16:creationId xmlns:a16="http://schemas.microsoft.com/office/drawing/2014/main" id="{6663C5AD-E1CD-49A5-89E2-17903686CB54}"/>
                </a:ext>
              </a:extLst>
            </p:cNvPr>
            <p:cNvSpPr/>
            <p:nvPr/>
          </p:nvSpPr>
          <p:spPr>
            <a:xfrm>
              <a:off x="-123561" y="2915176"/>
              <a:ext cx="10554805"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a:t>
              </a:r>
              <a:r>
                <a:rPr kumimoji="0" lang="en-US" sz="1400" b="1" i="1" u="none" strike="noStrike" kern="0" cap="none" spc="0" normalizeH="0" baseline="0" noProof="0" dirty="0">
                  <a:ln>
                    <a:noFill/>
                  </a:ln>
                  <a:solidFill>
                    <a:srgbClr val="000000"/>
                  </a:solidFill>
                  <a:effectLst/>
                  <a:uLnTx/>
                  <a:uFillTx/>
                  <a:latin typeface="Arial" charset="0"/>
                  <a:ea typeface="+mn-ea"/>
                </a:rPr>
                <a:t>legacy IEEE 802.11p stations </a:t>
              </a:r>
              <a:r>
                <a:rPr kumimoji="0" lang="en-US" sz="1400" b="0" i="1" u="none" strike="noStrike" kern="0" cap="none" spc="0" normalizeH="0" baseline="0" noProof="0" dirty="0">
                  <a:ln>
                    <a:noFill/>
                  </a:ln>
                  <a:solidFill>
                    <a:srgbClr val="000000"/>
                  </a:solidFill>
                  <a:effectLst/>
                  <a:uLnTx/>
                  <a:uFillTx/>
                  <a:latin typeface="Arial" charset="0"/>
                  <a:ea typeface="+mn-ea"/>
                </a:rPr>
                <a:t>treat the new NGV PPDU: they decode the legacy section &amp; sense the NGV section</a:t>
              </a:r>
            </a:p>
          </p:txBody>
        </p:sp>
        <p:cxnSp>
          <p:nvCxnSpPr>
            <p:cNvPr id="23" name="Straight Connector 22">
              <a:extLst>
                <a:ext uri="{FF2B5EF4-FFF2-40B4-BE49-F238E27FC236}">
                  <a16:creationId xmlns:a16="http://schemas.microsoft.com/office/drawing/2014/main" id="{572512D2-559B-4AEF-8169-55DEC3273E97}"/>
                </a:ext>
              </a:extLst>
            </p:cNvPr>
            <p:cNvCxnSpPr>
              <a:cxnSpLocks/>
            </p:cNvCxnSpPr>
            <p:nvPr/>
          </p:nvCxnSpPr>
          <p:spPr>
            <a:xfrm>
              <a:off x="30165" y="2893921"/>
              <a:ext cx="9755451" cy="0"/>
            </a:xfrm>
            <a:prstGeom prst="line">
              <a:avLst/>
            </a:prstGeom>
            <a:noFill/>
            <a:ln w="9525" cap="flat" cmpd="sng" algn="ctr">
              <a:solidFill>
                <a:srgbClr val="000000"/>
              </a:solidFill>
              <a:prstDash val="dash"/>
            </a:ln>
            <a:effectLst/>
          </p:spPr>
        </p:cxnSp>
        <p:cxnSp>
          <p:nvCxnSpPr>
            <p:cNvPr id="24" name="Straight Connector 23">
              <a:extLst>
                <a:ext uri="{FF2B5EF4-FFF2-40B4-BE49-F238E27FC236}">
                  <a16:creationId xmlns:a16="http://schemas.microsoft.com/office/drawing/2014/main" id="{D1DE4A84-0F5A-46A0-9817-EFB37C6AC929}"/>
                </a:ext>
              </a:extLst>
            </p:cNvPr>
            <p:cNvCxnSpPr>
              <a:cxnSpLocks/>
            </p:cNvCxnSpPr>
            <p:nvPr/>
          </p:nvCxnSpPr>
          <p:spPr>
            <a:xfrm>
              <a:off x="30164" y="4535298"/>
              <a:ext cx="9755452" cy="0"/>
            </a:xfrm>
            <a:prstGeom prst="line">
              <a:avLst/>
            </a:prstGeom>
            <a:noFill/>
            <a:ln w="9525" cap="flat" cmpd="sng" algn="ctr">
              <a:solidFill>
                <a:srgbClr val="000000"/>
              </a:solidFill>
              <a:prstDash val="dash"/>
            </a:ln>
            <a:effectLst/>
          </p:spPr>
        </p:cxnSp>
        <p:sp>
          <p:nvSpPr>
            <p:cNvPr id="25" name="Rectangle 24">
              <a:extLst>
                <a:ext uri="{FF2B5EF4-FFF2-40B4-BE49-F238E27FC236}">
                  <a16:creationId xmlns:a16="http://schemas.microsoft.com/office/drawing/2014/main" id="{7EBA6554-30C1-4658-B780-76EE714F4B05}"/>
                </a:ext>
              </a:extLst>
            </p:cNvPr>
            <p:cNvSpPr/>
            <p:nvPr/>
          </p:nvSpPr>
          <p:spPr>
            <a:xfrm>
              <a:off x="-69833" y="4616994"/>
              <a:ext cx="4164428"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a:t>
              </a:r>
              <a:r>
                <a:rPr kumimoji="0" lang="en-US" sz="1400" b="1" i="1" u="none" strike="noStrike" kern="0" cap="none" spc="0" normalizeH="0" baseline="0" noProof="0" dirty="0">
                  <a:ln>
                    <a:noFill/>
                  </a:ln>
                  <a:solidFill>
                    <a:srgbClr val="000000"/>
                  </a:solidFill>
                  <a:effectLst/>
                  <a:uLnTx/>
                  <a:uFillTx/>
                  <a:latin typeface="Arial" charset="0"/>
                  <a:ea typeface="+mn-ea"/>
                </a:rPr>
                <a:t>NGV stations</a:t>
              </a:r>
              <a:r>
                <a:rPr kumimoji="0" lang="en-US" sz="1400" b="0" i="1" u="none" strike="noStrike" kern="0" cap="none" spc="0" normalizeH="0" baseline="0" noProof="0" dirty="0">
                  <a:ln>
                    <a:noFill/>
                  </a:ln>
                  <a:solidFill>
                    <a:srgbClr val="000000"/>
                  </a:solidFill>
                  <a:effectLst/>
                  <a:uLnTx/>
                  <a:uFillTx/>
                  <a:latin typeface="Arial" charset="0"/>
                  <a:ea typeface="+mn-ea"/>
                </a:rPr>
                <a:t> treat the new NGV PPDU</a:t>
              </a:r>
            </a:p>
          </p:txBody>
        </p:sp>
        <p:sp>
          <p:nvSpPr>
            <p:cNvPr id="26" name="Rectangle 25">
              <a:extLst>
                <a:ext uri="{FF2B5EF4-FFF2-40B4-BE49-F238E27FC236}">
                  <a16:creationId xmlns:a16="http://schemas.microsoft.com/office/drawing/2014/main" id="{2AFF1581-3ADD-48CB-BA0E-CDEA516A3B70}"/>
                </a:ext>
              </a:extLst>
            </p:cNvPr>
            <p:cNvSpPr/>
            <p:nvPr/>
          </p:nvSpPr>
          <p:spPr>
            <a:xfrm>
              <a:off x="-127424" y="1279873"/>
              <a:ext cx="4164428"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New NGV PPDU format</a:t>
              </a:r>
            </a:p>
          </p:txBody>
        </p:sp>
        <p:sp>
          <p:nvSpPr>
            <p:cNvPr id="27" name="Right Brace 26">
              <a:extLst>
                <a:ext uri="{FF2B5EF4-FFF2-40B4-BE49-F238E27FC236}">
                  <a16:creationId xmlns:a16="http://schemas.microsoft.com/office/drawing/2014/main" id="{B2329220-DC26-43FF-AC02-5A06FDCCA8A2}"/>
                </a:ext>
              </a:extLst>
            </p:cNvPr>
            <p:cNvSpPr/>
            <p:nvPr/>
          </p:nvSpPr>
          <p:spPr>
            <a:xfrm rot="5400000">
              <a:off x="2732921" y="1450181"/>
              <a:ext cx="381964" cy="4557685"/>
            </a:xfrm>
            <a:prstGeom prst="rightBrace">
              <a:avLst/>
            </a:prstGeom>
            <a:noFill/>
            <a:ln w="9525" cap="flat" cmpd="sng" algn="ctr">
              <a:solidFill>
                <a:srgbClr val="00206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srgbClr val="000000"/>
                </a:solidFill>
                <a:effectLst/>
                <a:uLnTx/>
                <a:uFillTx/>
                <a:latin typeface="Arial"/>
                <a:ea typeface="+mn-ea"/>
                <a:cs typeface="+mn-cs"/>
              </a:endParaRPr>
            </a:p>
          </p:txBody>
        </p:sp>
        <p:sp>
          <p:nvSpPr>
            <p:cNvPr id="28" name="Right Brace 27">
              <a:extLst>
                <a:ext uri="{FF2B5EF4-FFF2-40B4-BE49-F238E27FC236}">
                  <a16:creationId xmlns:a16="http://schemas.microsoft.com/office/drawing/2014/main" id="{E750D2A9-00EB-498C-852D-751DDB42A2D3}"/>
                </a:ext>
              </a:extLst>
            </p:cNvPr>
            <p:cNvSpPr/>
            <p:nvPr/>
          </p:nvSpPr>
          <p:spPr>
            <a:xfrm rot="5400000">
              <a:off x="6925161" y="3551800"/>
              <a:ext cx="381964" cy="3826798"/>
            </a:xfrm>
            <a:prstGeom prst="rightBrace">
              <a:avLst/>
            </a:prstGeom>
            <a:noFill/>
            <a:ln w="9525" cap="flat" cmpd="sng" algn="ctr">
              <a:solidFill>
                <a:srgbClr val="00B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srgbClr val="000000"/>
                </a:solidFill>
                <a:effectLst/>
                <a:uLnTx/>
                <a:uFillTx/>
                <a:latin typeface="Arial"/>
                <a:ea typeface="+mn-ea"/>
                <a:cs typeface="+mn-cs"/>
              </a:endParaRPr>
            </a:p>
          </p:txBody>
        </p:sp>
        <p:sp>
          <p:nvSpPr>
            <p:cNvPr id="29" name="Rectangle 28">
              <a:extLst>
                <a:ext uri="{FF2B5EF4-FFF2-40B4-BE49-F238E27FC236}">
                  <a16:creationId xmlns:a16="http://schemas.microsoft.com/office/drawing/2014/main" id="{958CA126-9EB8-4482-ABFA-8A08B653A0A5}"/>
                </a:ext>
              </a:extLst>
            </p:cNvPr>
            <p:cNvSpPr/>
            <p:nvPr/>
          </p:nvSpPr>
          <p:spPr>
            <a:xfrm>
              <a:off x="1144059" y="3261163"/>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30" name="Rectangle 29">
              <a:extLst>
                <a:ext uri="{FF2B5EF4-FFF2-40B4-BE49-F238E27FC236}">
                  <a16:creationId xmlns:a16="http://schemas.microsoft.com/office/drawing/2014/main" id="{64172C2D-D014-42E0-B18F-1313B6FE0542}"/>
                </a:ext>
              </a:extLst>
            </p:cNvPr>
            <p:cNvSpPr/>
            <p:nvPr/>
          </p:nvSpPr>
          <p:spPr>
            <a:xfrm>
              <a:off x="1635498" y="3260039"/>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SIG</a:t>
              </a:r>
            </a:p>
          </p:txBody>
        </p:sp>
        <p:sp>
          <p:nvSpPr>
            <p:cNvPr id="31" name="Rectangle 30">
              <a:extLst>
                <a:ext uri="{FF2B5EF4-FFF2-40B4-BE49-F238E27FC236}">
                  <a16:creationId xmlns:a16="http://schemas.microsoft.com/office/drawing/2014/main" id="{AFFF0FC1-F742-47E0-AEBD-78A9E75B4BF6}"/>
                </a:ext>
              </a:extLst>
            </p:cNvPr>
            <p:cNvSpPr/>
            <p:nvPr/>
          </p:nvSpPr>
          <p:spPr>
            <a:xfrm>
              <a:off x="1954791" y="3260039"/>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DATA</a:t>
              </a:r>
            </a:p>
          </p:txBody>
        </p:sp>
        <p:sp>
          <p:nvSpPr>
            <p:cNvPr id="32" name="Rectangle 31">
              <a:extLst>
                <a:ext uri="{FF2B5EF4-FFF2-40B4-BE49-F238E27FC236}">
                  <a16:creationId xmlns:a16="http://schemas.microsoft.com/office/drawing/2014/main" id="{8642B9BE-EAE5-4407-8B56-1E1AB09505D7}"/>
                </a:ext>
              </a:extLst>
            </p:cNvPr>
            <p:cNvSpPr/>
            <p:nvPr/>
          </p:nvSpPr>
          <p:spPr>
            <a:xfrm>
              <a:off x="5202744" y="3260039"/>
              <a:ext cx="3855503" cy="231494"/>
            </a:xfrm>
            <a:prstGeom prst="rect">
              <a:avLst/>
            </a:prstGeom>
            <a:solidFill>
              <a:schemeClr val="bg1">
                <a:lumMod val="7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33" name="Right Brace 32">
              <a:extLst>
                <a:ext uri="{FF2B5EF4-FFF2-40B4-BE49-F238E27FC236}">
                  <a16:creationId xmlns:a16="http://schemas.microsoft.com/office/drawing/2014/main" id="{37D858BF-DA4C-4077-B35A-64F32FDC3ACE}"/>
                </a:ext>
              </a:extLst>
            </p:cNvPr>
            <p:cNvSpPr/>
            <p:nvPr/>
          </p:nvSpPr>
          <p:spPr>
            <a:xfrm rot="5400000">
              <a:off x="2732920" y="3193855"/>
              <a:ext cx="381964" cy="4557685"/>
            </a:xfrm>
            <a:prstGeom prst="rightBrace">
              <a:avLst/>
            </a:prstGeom>
            <a:noFill/>
            <a:ln w="9525" cap="flat" cmpd="sng" algn="ctr">
              <a:solidFill>
                <a:srgbClr val="00206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srgbClr val="000000"/>
                </a:solidFill>
                <a:effectLst/>
                <a:uLnTx/>
                <a:uFillTx/>
                <a:latin typeface="Arial"/>
                <a:ea typeface="+mn-ea"/>
                <a:cs typeface="+mn-cs"/>
              </a:endParaRPr>
            </a:p>
          </p:txBody>
        </p:sp>
        <p:sp>
          <p:nvSpPr>
            <p:cNvPr id="34" name="Rectangle 33">
              <a:extLst>
                <a:ext uri="{FF2B5EF4-FFF2-40B4-BE49-F238E27FC236}">
                  <a16:creationId xmlns:a16="http://schemas.microsoft.com/office/drawing/2014/main" id="{D5A7173F-5653-4627-BE9E-71E30DBEDDE1}"/>
                </a:ext>
              </a:extLst>
            </p:cNvPr>
            <p:cNvSpPr/>
            <p:nvPr/>
          </p:nvSpPr>
          <p:spPr>
            <a:xfrm>
              <a:off x="1144058" y="5004838"/>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35" name="Rectangle 34">
              <a:extLst>
                <a:ext uri="{FF2B5EF4-FFF2-40B4-BE49-F238E27FC236}">
                  <a16:creationId xmlns:a16="http://schemas.microsoft.com/office/drawing/2014/main" id="{AAECDD33-C338-4B95-A55A-44306CF5A788}"/>
                </a:ext>
              </a:extLst>
            </p:cNvPr>
            <p:cNvSpPr/>
            <p:nvPr/>
          </p:nvSpPr>
          <p:spPr>
            <a:xfrm>
              <a:off x="1635497" y="5003711"/>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SIG</a:t>
              </a:r>
            </a:p>
          </p:txBody>
        </p:sp>
        <p:sp>
          <p:nvSpPr>
            <p:cNvPr id="36" name="Rectangle 35">
              <a:extLst>
                <a:ext uri="{FF2B5EF4-FFF2-40B4-BE49-F238E27FC236}">
                  <a16:creationId xmlns:a16="http://schemas.microsoft.com/office/drawing/2014/main" id="{733D6654-7715-4C53-B96A-D56BB2A75260}"/>
                </a:ext>
              </a:extLst>
            </p:cNvPr>
            <p:cNvSpPr/>
            <p:nvPr/>
          </p:nvSpPr>
          <p:spPr>
            <a:xfrm>
              <a:off x="1954790" y="5003711"/>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DATA</a:t>
              </a:r>
            </a:p>
          </p:txBody>
        </p:sp>
        <p:sp>
          <p:nvSpPr>
            <p:cNvPr id="37" name="Rectangle 36">
              <a:extLst>
                <a:ext uri="{FF2B5EF4-FFF2-40B4-BE49-F238E27FC236}">
                  <a16:creationId xmlns:a16="http://schemas.microsoft.com/office/drawing/2014/main" id="{A6678264-3573-44F6-9BDD-96D48B0B3005}"/>
                </a:ext>
              </a:extLst>
            </p:cNvPr>
            <p:cNvSpPr/>
            <p:nvPr/>
          </p:nvSpPr>
          <p:spPr>
            <a:xfrm>
              <a:off x="5202744" y="5002586"/>
              <a:ext cx="3828582"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38" name="Right Brace 37">
              <a:extLst>
                <a:ext uri="{FF2B5EF4-FFF2-40B4-BE49-F238E27FC236}">
                  <a16:creationId xmlns:a16="http://schemas.microsoft.com/office/drawing/2014/main" id="{5240E6E5-7CD3-4631-BCFA-993EF2276FE0}"/>
                </a:ext>
              </a:extLst>
            </p:cNvPr>
            <p:cNvSpPr/>
            <p:nvPr/>
          </p:nvSpPr>
          <p:spPr>
            <a:xfrm rot="5400000">
              <a:off x="6936281" y="1809918"/>
              <a:ext cx="381964" cy="3861966"/>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srgbClr val="000000"/>
                </a:solidFill>
                <a:effectLst/>
                <a:uLnTx/>
                <a:uFillTx/>
                <a:latin typeface="Arial"/>
                <a:ea typeface="+mn-ea"/>
                <a:cs typeface="+mn-cs"/>
              </a:endParaRPr>
            </a:p>
          </p:txBody>
        </p:sp>
        <p:sp>
          <p:nvSpPr>
            <p:cNvPr id="39" name="Rectangle 38">
              <a:extLst>
                <a:ext uri="{FF2B5EF4-FFF2-40B4-BE49-F238E27FC236}">
                  <a16:creationId xmlns:a16="http://schemas.microsoft.com/office/drawing/2014/main" id="{B97E7D20-1476-44DD-BD1F-E6B8D16C0787}"/>
                </a:ext>
              </a:extLst>
            </p:cNvPr>
            <p:cNvSpPr/>
            <p:nvPr/>
          </p:nvSpPr>
          <p:spPr>
            <a:xfrm>
              <a:off x="652348" y="1618601"/>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sp>
          <p:nvSpPr>
            <p:cNvPr id="40" name="Rectangle 39">
              <a:extLst>
                <a:ext uri="{FF2B5EF4-FFF2-40B4-BE49-F238E27FC236}">
                  <a16:creationId xmlns:a16="http://schemas.microsoft.com/office/drawing/2014/main" id="{6356DF0D-448B-40F7-B1DA-CA8F1F725AC3}"/>
                </a:ext>
              </a:extLst>
            </p:cNvPr>
            <p:cNvSpPr/>
            <p:nvPr/>
          </p:nvSpPr>
          <p:spPr>
            <a:xfrm>
              <a:off x="645059" y="3260039"/>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sp>
          <p:nvSpPr>
            <p:cNvPr id="41" name="Rectangle 40">
              <a:extLst>
                <a:ext uri="{FF2B5EF4-FFF2-40B4-BE49-F238E27FC236}">
                  <a16:creationId xmlns:a16="http://schemas.microsoft.com/office/drawing/2014/main" id="{D7FA217F-3F60-4D1B-8203-DA6213866086}"/>
                </a:ext>
              </a:extLst>
            </p:cNvPr>
            <p:cNvSpPr/>
            <p:nvPr/>
          </p:nvSpPr>
          <p:spPr>
            <a:xfrm>
              <a:off x="645947" y="5009831"/>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grpSp>
      <p:sp>
        <p:nvSpPr>
          <p:cNvPr id="42" name="Rectangle 41">
            <a:extLst>
              <a:ext uri="{FF2B5EF4-FFF2-40B4-BE49-F238E27FC236}">
                <a16:creationId xmlns:a16="http://schemas.microsoft.com/office/drawing/2014/main" id="{4A6BF848-627E-418A-9B99-677C872DAE20}"/>
              </a:ext>
            </a:extLst>
          </p:cNvPr>
          <p:cNvSpPr/>
          <p:nvPr/>
        </p:nvSpPr>
        <p:spPr>
          <a:xfrm>
            <a:off x="1649094" y="4038600"/>
            <a:ext cx="4176183" cy="52322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002060"/>
                </a:solidFill>
                <a:effectLst/>
                <a:uLnTx/>
                <a:uFillTx/>
                <a:latin typeface="Arial" charset="0"/>
                <a:ea typeface="+mn-ea"/>
              </a:rPr>
              <a:t> </a:t>
            </a:r>
            <a:r>
              <a:rPr kumimoji="0" lang="en-US" sz="1400" i="0" u="none" strike="noStrike" kern="0" cap="none" spc="0" normalizeH="0" baseline="0" noProof="0" dirty="0">
                <a:ln>
                  <a:noFill/>
                </a:ln>
                <a:solidFill>
                  <a:srgbClr val="002060"/>
                </a:solidFill>
                <a:effectLst/>
                <a:uLnTx/>
                <a:uFillTx/>
                <a:latin typeface="Arial" charset="0"/>
                <a:ea typeface="+mn-ea"/>
                <a:sym typeface="Wingdings" panose="05000000000000000000" pitchFamily="2" charset="2"/>
              </a:rPr>
              <a:t> </a:t>
            </a:r>
            <a:r>
              <a:rPr kumimoji="0" lang="en-US" sz="1400" i="0" u="none" strike="noStrike" kern="0" cap="none" spc="0" normalizeH="0" baseline="0" noProof="0" dirty="0">
                <a:ln>
                  <a:noFill/>
                </a:ln>
                <a:solidFill>
                  <a:srgbClr val="002060"/>
                </a:solidFill>
                <a:effectLst/>
                <a:uLnTx/>
                <a:uFillTx/>
                <a:latin typeface="Arial" charset="0"/>
                <a:ea typeface="+mn-ea"/>
              </a:rPr>
              <a:t>Decode the « legacy » </a:t>
            </a:r>
            <a:r>
              <a:rPr lang="en-US" sz="1400" kern="0" dirty="0">
                <a:solidFill>
                  <a:srgbClr val="002060"/>
                </a:solidFill>
                <a:latin typeface="Arial" charset="0"/>
                <a:ea typeface="+mn-ea"/>
              </a:rPr>
              <a:t>IEEE 802.11p section </a:t>
            </a:r>
            <a:r>
              <a:rPr kumimoji="0" lang="en-US" sz="1400" i="0" u="none" strike="noStrike" kern="0" cap="none" spc="0" normalizeH="0" baseline="0" noProof="0" dirty="0">
                <a:ln>
                  <a:noFill/>
                </a:ln>
                <a:solidFill>
                  <a:srgbClr val="002060"/>
                </a:solidFill>
                <a:effectLst/>
                <a:uLnTx/>
                <a:uFillTx/>
                <a:latin typeface="Arial" charset="0"/>
                <a:ea typeface="+mn-ea"/>
              </a:rPr>
              <a:t>of the message </a:t>
            </a:r>
            <a:r>
              <a:rPr lang="en-US" sz="1400" kern="0" dirty="0">
                <a:solidFill>
                  <a:srgbClr val="002060"/>
                </a:solidFill>
                <a:latin typeface="Arial" charset="0"/>
                <a:ea typeface="+mn-ea"/>
              </a:rPr>
              <a:t>standalone</a:t>
            </a:r>
            <a:endParaRPr kumimoji="0" lang="en-US" sz="1400" i="0" u="none" strike="noStrike" kern="0" cap="none" spc="0" normalizeH="0" baseline="0" noProof="0" dirty="0">
              <a:ln>
                <a:noFill/>
              </a:ln>
              <a:solidFill>
                <a:srgbClr val="002060"/>
              </a:solidFill>
              <a:effectLst/>
              <a:uLnTx/>
              <a:uFillTx/>
              <a:latin typeface="Arial" charset="0"/>
              <a:ea typeface="+mn-ea"/>
            </a:endParaRPr>
          </a:p>
        </p:txBody>
      </p:sp>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NGV PPDU concept: append new modulated symbols to legacy IEEE 802.11p symbols</a:t>
            </a:r>
            <a:endParaRPr lang="en-GB" dirty="0"/>
          </a:p>
        </p:txBody>
      </p:sp>
    </p:spTree>
    <p:extLst>
      <p:ext uri="{BB962C8B-B14F-4D97-AF65-F5344CB8AC3E}">
        <p14:creationId xmlns:p14="http://schemas.microsoft.com/office/powerpoint/2010/main" val="6808152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New Modulation NGV PPDU section:</a:t>
            </a:r>
            <a:br>
              <a:rPr lang="en-US" dirty="0"/>
            </a:br>
            <a:r>
              <a:rPr lang="en-US" dirty="0"/>
              <a:t>Possible encoding techniques and formats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TextBox 8">
            <a:extLst>
              <a:ext uri="{FF2B5EF4-FFF2-40B4-BE49-F238E27FC236}">
                <a16:creationId xmlns:a16="http://schemas.microsoft.com/office/drawing/2014/main" id="{F4058F42-3CE6-4B26-9DE0-607119878C72}"/>
              </a:ext>
            </a:extLst>
          </p:cNvPr>
          <p:cNvSpPr txBox="1"/>
          <p:nvPr/>
        </p:nvSpPr>
        <p:spPr>
          <a:xfrm>
            <a:off x="551384" y="1685260"/>
            <a:ext cx="11183417" cy="4401205"/>
          </a:xfrm>
          <a:prstGeom prst="rect">
            <a:avLst/>
          </a:prstGeom>
          <a:noFill/>
        </p:spPr>
        <p:txBody>
          <a:bodyPr wrap="square" rtlCol="0">
            <a:spAutoFit/>
          </a:bodyPr>
          <a:lstStyle/>
          <a:p>
            <a:r>
              <a:rPr lang="en-US" sz="2000" dirty="0">
                <a:solidFill>
                  <a:schemeClr val="tx1"/>
                </a:solidFill>
              </a:rPr>
              <a:t>IEEE 802.11 Very High Throughput (VHT) (also referred to as 802.11ac), the successor to IEEE 802.11 High Throughput (HT) (also referred to as 802.11n), offers a solid foundation for IEEE 802.11bd.</a:t>
            </a:r>
          </a:p>
          <a:p>
            <a:endParaRPr lang="en-US" sz="2000" dirty="0">
              <a:solidFill>
                <a:schemeClr val="tx1"/>
              </a:solidFill>
            </a:endParaRPr>
          </a:p>
          <a:p>
            <a:r>
              <a:rPr lang="en-US" sz="2000" dirty="0">
                <a:solidFill>
                  <a:schemeClr val="tx1"/>
                </a:solidFill>
              </a:rPr>
              <a:t>Compared to IEEE 802.11p, some advanced features are included in VHT (certain are optional):</a:t>
            </a:r>
          </a:p>
          <a:p>
            <a:pPr marL="285750" indent="-285750">
              <a:buFont typeface="Arial" panose="020B0604020202020204" pitchFamily="34" charset="0"/>
              <a:buChar char="•"/>
            </a:pPr>
            <a:r>
              <a:rPr lang="en-US" sz="2000" dirty="0">
                <a:solidFill>
                  <a:schemeClr val="tx1"/>
                </a:solidFill>
              </a:rPr>
              <a:t>FEC coding: convolutional or LPDC with coding rates of 1/2, 2/3, 3/4, or 5/6</a:t>
            </a:r>
          </a:p>
          <a:p>
            <a:pPr marL="285750" indent="-285750">
              <a:buFont typeface="Arial" panose="020B0604020202020204" pitchFamily="34" charset="0"/>
              <a:buChar char="•"/>
            </a:pPr>
            <a:r>
              <a:rPr lang="en-US" sz="2000" dirty="0">
                <a:solidFill>
                  <a:schemeClr val="tx1"/>
                </a:solidFill>
              </a:rPr>
              <a:t>More data subcarriers (Data subcarriers / Pilots ratio: 52 / 4)</a:t>
            </a:r>
          </a:p>
          <a:p>
            <a:pPr marL="285750" indent="-285750">
              <a:buFont typeface="Arial" panose="020B0604020202020204" pitchFamily="34" charset="0"/>
              <a:buChar char="•"/>
            </a:pPr>
            <a:r>
              <a:rPr lang="en-US" sz="2000" dirty="0">
                <a:solidFill>
                  <a:schemeClr val="tx1"/>
                </a:solidFill>
              </a:rPr>
              <a:t>Modulation up to 256QAM</a:t>
            </a:r>
          </a:p>
          <a:p>
            <a:pPr marL="285750" indent="-285750">
              <a:buFont typeface="Arial" panose="020B0604020202020204" pitchFamily="34" charset="0"/>
              <a:buChar char="•"/>
            </a:pPr>
            <a:r>
              <a:rPr lang="en-US" sz="2000" dirty="0">
                <a:solidFill>
                  <a:schemeClr val="tx1"/>
                </a:solidFill>
              </a:rPr>
              <a:t>Spatial streams schemes: MIMO (single-user &amp; multiple-users), STBC, Beamforming</a:t>
            </a:r>
          </a:p>
          <a:p>
            <a:endParaRPr lang="en-US" sz="2000" dirty="0">
              <a:solidFill>
                <a:schemeClr val="tx1"/>
              </a:solidFill>
            </a:endParaRPr>
          </a:p>
          <a:p>
            <a:r>
              <a:rPr lang="en-US" sz="2000" b="1" dirty="0">
                <a:solidFill>
                  <a:schemeClr val="tx1"/>
                </a:solidFill>
              </a:rPr>
              <a:t>These features have been thoroughly tested and successfully used</a:t>
            </a:r>
            <a:r>
              <a:rPr lang="en-US" sz="2000" dirty="0">
                <a:solidFill>
                  <a:schemeClr val="tx1"/>
                </a:solidFill>
              </a:rPr>
              <a:t>, providing rock-solid toolkit for IEEE802.11bd. We believe it is essential to capitalize on the VHT work as instead of defining new schemes.</a:t>
            </a:r>
          </a:p>
          <a:p>
            <a:endParaRPr lang="en-US" sz="2000" dirty="0">
              <a:solidFill>
                <a:schemeClr val="tx1"/>
              </a:solidFill>
            </a:endParaRPr>
          </a:p>
          <a:p>
            <a:r>
              <a:rPr lang="en-US" sz="2000" dirty="0">
                <a:solidFill>
                  <a:schemeClr val="tx1"/>
                </a:solidFill>
              </a:rPr>
              <a:t>The exact list of VHT features (and combinations) is open for discussion. NXP proposal will be described in a subsequent contribution.</a:t>
            </a:r>
          </a:p>
        </p:txBody>
      </p:sp>
    </p:spTree>
    <p:extLst>
      <p:ext uri="{BB962C8B-B14F-4D97-AF65-F5344CB8AC3E}">
        <p14:creationId xmlns:p14="http://schemas.microsoft.com/office/powerpoint/2010/main" val="40961478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Indicating NGV Capability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dirty="0"/>
              <a:t>Fischer - Filippi - Martinez,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Content Placeholder 2">
            <a:extLst>
              <a:ext uri="{FF2B5EF4-FFF2-40B4-BE49-F238E27FC236}">
                <a16:creationId xmlns:a16="http://schemas.microsoft.com/office/drawing/2014/main" id="{A02EFC02-C81B-485E-899F-E8D928E46DAF}"/>
              </a:ext>
            </a:extLst>
          </p:cNvPr>
          <p:cNvSpPr>
            <a:spLocks noGrp="1"/>
          </p:cNvSpPr>
          <p:nvPr>
            <p:ph idx="1"/>
          </p:nvPr>
        </p:nvSpPr>
        <p:spPr>
          <a:xfrm>
            <a:off x="914401" y="1524000"/>
            <a:ext cx="10361084" cy="4924425"/>
          </a:xfrm>
        </p:spPr>
        <p:txBody>
          <a:bodyPr/>
          <a:lstStyle/>
          <a:p>
            <a:pPr marL="0" indent="0"/>
            <a:endParaRPr lang="en-GB" b="0" dirty="0"/>
          </a:p>
          <a:p>
            <a:pPr marL="0" indent="0"/>
            <a:r>
              <a:rPr lang="en-GB" b="0" dirty="0"/>
              <a:t>It is necessary for NGV-capable stations to indicate their NGV capability to other NGV stations when transmitting legacy IEEE 802.11p messages. </a:t>
            </a:r>
          </a:p>
          <a:p>
            <a:pPr marL="0" indent="0"/>
            <a:endParaRPr lang="en-GB" b="0" dirty="0"/>
          </a:p>
          <a:p>
            <a:pPr marL="0" indent="0"/>
            <a:r>
              <a:rPr lang="en-GB" b="0" dirty="0"/>
              <a:t>For more details on such capability indication, refer to submission “</a:t>
            </a:r>
            <a:r>
              <a:rPr lang="en-GB" dirty="0"/>
              <a:t>MAC Service Updates for NGV” IEEE 802.11-19/0276</a:t>
            </a:r>
            <a:r>
              <a:rPr lang="en-GB" b="0" dirty="0"/>
              <a:t>.</a:t>
            </a:r>
          </a:p>
        </p:txBody>
      </p:sp>
    </p:spTree>
    <p:extLst>
      <p:ext uri="{BB962C8B-B14F-4D97-AF65-F5344CB8AC3E}">
        <p14:creationId xmlns:p14="http://schemas.microsoft.com/office/powerpoint/2010/main" val="19581292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1578</Words>
  <Application>Microsoft Office PowerPoint</Application>
  <PresentationFormat>Widescreen</PresentationFormat>
  <Paragraphs>313</Paragraphs>
  <Slides>16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 Unicode MS</vt:lpstr>
      <vt:lpstr>MS Gothic</vt:lpstr>
      <vt:lpstr>Arial</vt:lpstr>
      <vt:lpstr>Times New Roman</vt:lpstr>
      <vt:lpstr>Wingdings</vt:lpstr>
      <vt:lpstr>Office 主题</vt:lpstr>
      <vt:lpstr>Document</vt:lpstr>
      <vt:lpstr>Physical Layer Encoding  for Interoperable NGV New Modulations</vt:lpstr>
      <vt:lpstr>Abstract</vt:lpstr>
      <vt:lpstr>Introduction</vt:lpstr>
      <vt:lpstr>NGV PPDU format: 2 sections Each section contains a decodable message</vt:lpstr>
      <vt:lpstr>NGV PPDU format: 2 sections Details on the New Modulation Symbols NGV section (1)</vt:lpstr>
      <vt:lpstr>NGV PPDU format: 2 sections Details on the New Modulation Symbols NGV section (2)</vt:lpstr>
      <vt:lpstr>NGV PPDU concept: append new modulated symbols to legacy IEEE 802.11p symbols</vt:lpstr>
      <vt:lpstr>New Modulation NGV PPDU section: Possible encoding techniques and formats</vt:lpstr>
      <vt:lpstr>Indicating NGV Capability</vt:lpstr>
      <vt:lpstr>Dynamic Monitoring of Nearby Station Characteristics</vt:lpstr>
      <vt:lpstr>Append new modulated symbols with configurable gap</vt:lpstr>
      <vt:lpstr>Why it is possible to extend the legacy PPDU?</vt:lpstr>
      <vt:lpstr>Additional comments on NGV waveform</vt:lpstr>
      <vt:lpstr>Compatibility with adaptive retransmission technique (1)</vt:lpstr>
      <vt:lpstr>Compatibility with adaptive retransmission technique (2)</vt:lpstr>
      <vt:lpstr>Benefits</vt:lpstr>
    </vt:vector>
  </TitlesOfParts>
  <Company>ZTE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孙波10013985</dc:creator>
  <cp:lastModifiedBy>Vincent Martinez</cp:lastModifiedBy>
  <cp:revision>9</cp:revision>
  <cp:lastPrinted>1601-01-01T00:00:00Z</cp:lastPrinted>
  <dcterms:created xsi:type="dcterms:W3CDTF">2019-03-08T13:10:08Z</dcterms:created>
  <dcterms:modified xsi:type="dcterms:W3CDTF">2019-03-08T16:34:41Z</dcterms:modified>
</cp:coreProperties>
</file>