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48" r:id="rId2"/>
    <p:sldId id="580" r:id="rId3"/>
    <p:sldId id="582" r:id="rId4"/>
    <p:sldId id="571" r:id="rId5"/>
    <p:sldId id="572" r:id="rId6"/>
    <p:sldId id="583" r:id="rId7"/>
    <p:sldId id="584" r:id="rId8"/>
    <p:sldId id="585" r:id="rId9"/>
    <p:sldId id="586" r:id="rId10"/>
    <p:sldId id="588" r:id="rId11"/>
    <p:sldId id="587" r:id="rId12"/>
    <p:sldId id="579" r:id="rId13"/>
    <p:sldId id="58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802.11-19/0343r0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/>
              <a:t>Modulation Scheme for 11bd Range Extension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475876"/>
              </p:ext>
            </p:extLst>
          </p:nvPr>
        </p:nvGraphicFramePr>
        <p:xfrm>
          <a:off x="685800" y="2209800"/>
          <a:ext cx="7239000" cy="1180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Gary Anwyl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3.2dB </a:t>
            </a:r>
            <a:r>
              <a:rPr lang="en-US" dirty="0"/>
              <a:t>gain over MCS 0 in </a:t>
            </a:r>
            <a:r>
              <a:rPr lang="en-US" dirty="0" smtClean="0"/>
              <a:t>Highway NLOS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496" y="2286000"/>
            <a:ext cx="53244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3.4dB </a:t>
            </a:r>
            <a:r>
              <a:rPr lang="en-US" dirty="0"/>
              <a:t>gain over MCS 0 in Urban Crossing</a:t>
            </a:r>
            <a:r>
              <a:rPr lang="en-US" dirty="0" smtClean="0"/>
              <a:t> </a:t>
            </a:r>
            <a:r>
              <a:rPr lang="en-US" dirty="0"/>
              <a:t>NLOS.</a:t>
            </a:r>
          </a:p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286000"/>
            <a:ext cx="53625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Do you agree to adopt the following 11ax BPSK DCM modulation scheme as the modulation scheme for range extension scheme in 11bd?</a:t>
            </a:r>
            <a:endParaRPr lang="en-US" sz="24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801329"/>
              </p:ext>
            </p:extLst>
          </p:nvPr>
        </p:nvGraphicFramePr>
        <p:xfrm>
          <a:off x="3200400" y="2438400"/>
          <a:ext cx="2576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3" imgW="1180800" imgH="253800" progId="Equation.DSMT4">
                  <p:embed/>
                </p:oleObj>
              </mc:Choice>
              <mc:Fallback>
                <p:oleObj name="Equation" r:id="rId3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25765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143000" y="3050788"/>
            <a:ext cx="4447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400" dirty="0" smtClean="0"/>
              <a:t>Where N</a:t>
            </a:r>
            <a:r>
              <a:rPr lang="en-US" sz="1400" baseline="-25000" dirty="0" smtClean="0"/>
              <a:t>SD  </a:t>
            </a:r>
            <a:r>
              <a:rPr lang="en-US" sz="1400" dirty="0"/>
              <a:t>is defined for DCM which is half of </a:t>
            </a:r>
            <a:r>
              <a:rPr lang="en-US" dirty="0" smtClean="0"/>
              <a:t>        </a:t>
            </a:r>
            <a:r>
              <a:rPr lang="en-US" dirty="0"/>
              <a:t>    </a:t>
            </a:r>
            <a:r>
              <a:rPr lang="en-US" i="1" dirty="0"/>
              <a:t>       .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132989"/>
              </p:ext>
            </p:extLst>
          </p:nvPr>
        </p:nvGraphicFramePr>
        <p:xfrm>
          <a:off x="4724400" y="3067259"/>
          <a:ext cx="655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5" imgW="495000" imgH="241200" progId="Equation.DSMT4">
                  <p:embed/>
                </p:oleObj>
              </mc:Choice>
              <mc:Fallback>
                <p:oleObj name="Equation" r:id="rId5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067259"/>
                        <a:ext cx="6556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[1].  “</a:t>
            </a:r>
            <a:r>
              <a:rPr lang="en-GB" dirty="0" smtClean="0"/>
              <a:t>802.11 </a:t>
            </a:r>
            <a:r>
              <a:rPr lang="en-GB" dirty="0"/>
              <a:t>NGV Proposed </a:t>
            </a:r>
            <a:r>
              <a:rPr lang="en-GB" dirty="0" smtClean="0"/>
              <a:t>PAR”, </a:t>
            </a:r>
            <a:r>
              <a:rPr lang="en-GB" dirty="0"/>
              <a:t>IEEE </a:t>
            </a:r>
            <a:r>
              <a:rPr lang="en-GB" dirty="0" smtClean="0"/>
              <a:t>802.11-18/0861r9, Bo Sun, Hongyuan Zhang. </a:t>
            </a:r>
          </a:p>
          <a:p>
            <a:r>
              <a:rPr lang="en-GB" dirty="0" smtClean="0"/>
              <a:t>[2]. "Simulation of NGV Channel Models", IEEE 802.11-19/0017r4, </a:t>
            </a:r>
            <a:r>
              <a:rPr lang="en-GB" dirty="0" err="1" smtClean="0"/>
              <a:t>Prashat</a:t>
            </a:r>
            <a:r>
              <a:rPr lang="en-GB" dirty="0" smtClean="0"/>
              <a:t> Sharma, </a:t>
            </a:r>
            <a:r>
              <a:rPr lang="en-GB" dirty="0" err="1" smtClean="0"/>
              <a:t>Rui</a:t>
            </a:r>
            <a:r>
              <a:rPr lang="en-GB" dirty="0" smtClean="0"/>
              <a:t> Cao, </a:t>
            </a:r>
            <a:r>
              <a:rPr lang="en-GB" dirty="0" err="1" smtClean="0"/>
              <a:t>Hongyuan</a:t>
            </a:r>
            <a:r>
              <a:rPr lang="en-GB" dirty="0" smtClean="0"/>
              <a:t> Zhang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1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Schemes for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PAR of 11bd [1], it says “</a:t>
            </a:r>
            <a:r>
              <a:rPr lang="en-GB" dirty="0"/>
              <a:t>this amendment also defines at least one mode that achieves at least 3dB lower sensitivity level (longer range)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Different schemes can be applied to achieve 3dB lower sensitivity. We should select the scheme with following considerations:</a:t>
            </a:r>
          </a:p>
          <a:p>
            <a:pPr lvl="1"/>
            <a:r>
              <a:rPr lang="en-US" dirty="0" smtClean="0"/>
              <a:t>1. Implementation friendly: low cost, low complexity and easy to implement;</a:t>
            </a:r>
          </a:p>
          <a:p>
            <a:pPr lvl="1"/>
            <a:r>
              <a:rPr lang="en-US" dirty="0" smtClean="0"/>
              <a:t>2. Proven technology: avoid unexpected corner cases that the technology may fail. </a:t>
            </a:r>
          </a:p>
          <a:p>
            <a:pPr lvl="1"/>
            <a:r>
              <a:rPr lang="en-US" dirty="0" smtClean="0"/>
              <a:t>3. Better be the technology already adopted in IEEE 802.11.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6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 11ax DCM scheme for MCS0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DCM scheme has been adopted in 11ax for range extension. </a:t>
            </a:r>
          </a:p>
          <a:p>
            <a:pPr lvl="1"/>
            <a:r>
              <a:rPr lang="en-US" dirty="0" smtClean="0"/>
              <a:t>It is implementation friendly: no extra antenna needed, no latency added, no extra coding efforts, just the addition of two LLRs. </a:t>
            </a:r>
          </a:p>
          <a:p>
            <a:pPr lvl="1"/>
            <a:r>
              <a:rPr lang="en-US" dirty="0" smtClean="0"/>
              <a:t>It is a proven technology in UWB and 11ax. </a:t>
            </a:r>
          </a:p>
          <a:p>
            <a:r>
              <a:rPr lang="en-US" dirty="0" smtClean="0"/>
              <a:t>We </a:t>
            </a:r>
            <a:r>
              <a:rPr lang="en-US" dirty="0"/>
              <a:t>will show the performance </a:t>
            </a:r>
            <a:r>
              <a:rPr lang="en-US" dirty="0" smtClean="0"/>
              <a:t>gain of </a:t>
            </a:r>
            <a:r>
              <a:rPr lang="en-US" dirty="0"/>
              <a:t>MCS0 DCM is </a:t>
            </a:r>
            <a:r>
              <a:rPr lang="en-US" dirty="0" smtClean="0"/>
              <a:t>more than 3dB </a:t>
            </a:r>
            <a:r>
              <a:rPr lang="en-US" dirty="0"/>
              <a:t>in the following slides. </a:t>
            </a:r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1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CS0 DCM modulation scheme in 11ax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434394"/>
            <a:ext cx="7772400" cy="4572000"/>
          </a:xfrm>
        </p:spPr>
        <p:txBody>
          <a:bodyPr/>
          <a:lstStyle/>
          <a:p>
            <a:r>
              <a:rPr lang="en-US" sz="2000" dirty="0" smtClean="0"/>
              <a:t>      and              are modulated symbol for data subcarrier k and </a:t>
            </a:r>
            <a:r>
              <a:rPr lang="en-US" sz="2000" i="1" dirty="0" err="1" smtClean="0"/>
              <a:t>k+N</a:t>
            </a:r>
            <a:r>
              <a:rPr lang="en-US" sz="2000" i="1" baseline="-25000" dirty="0" err="1" smtClean="0"/>
              <a:t>SD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for DCM.                    </a:t>
            </a:r>
            <a:r>
              <a:rPr lang="en-US" dirty="0" smtClean="0"/>
              <a:t>are both BPSK modulated.</a:t>
            </a:r>
            <a:r>
              <a:rPr lang="en-US" sz="2000" dirty="0" smtClean="0"/>
              <a:t>       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To reduce the PAPR of MCS0 DCM modulation, we propose the following modulation scheme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2133600" y="2424994"/>
            <a:ext cx="4953000" cy="2089603"/>
            <a:chOff x="1556066" y="3886200"/>
            <a:chExt cx="6072286" cy="2634871"/>
          </a:xfrm>
        </p:grpSpPr>
        <p:sp>
          <p:nvSpPr>
            <p:cNvPr id="9" name="Rectangle 8"/>
            <p:cNvSpPr/>
            <p:nvPr/>
          </p:nvSpPr>
          <p:spPr bwMode="auto">
            <a:xfrm>
              <a:off x="2254805" y="3887689"/>
              <a:ext cx="11430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Interleaved/coded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bits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556066" y="4116289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3397805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Rectangle 11"/>
            <p:cNvSpPr/>
            <p:nvPr/>
          </p:nvSpPr>
          <p:spPr bwMode="auto">
            <a:xfrm>
              <a:off x="4058101" y="3886200"/>
              <a:ext cx="660981" cy="533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DCM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4732023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5417823" y="3886200"/>
              <a:ext cx="609600" cy="533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IFFT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6027422" y="41148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2" idx="2"/>
            </p:cNvCxnSpPr>
            <p:nvPr/>
          </p:nvCxnSpPr>
          <p:spPr bwMode="auto">
            <a:xfrm flipH="1">
              <a:off x="2585484" y="4419601"/>
              <a:ext cx="1803108" cy="914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2" idx="2"/>
            </p:cNvCxnSpPr>
            <p:nvPr/>
          </p:nvCxnSpPr>
          <p:spPr bwMode="auto">
            <a:xfrm>
              <a:off x="4388592" y="4419601"/>
              <a:ext cx="185449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1810544" y="6096000"/>
              <a:ext cx="5486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2496344" y="54864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6306344" y="5257800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1800352" y="6146636"/>
              <a:ext cx="1125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Sub-carrier k</a:t>
              </a:r>
              <a:endParaRPr lang="en-US" sz="1400" b="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96136" y="6146636"/>
              <a:ext cx="1832216" cy="374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Sub-carrier </a:t>
              </a:r>
              <a:r>
                <a:rPr lang="en-US" sz="1400" b="0" i="1" dirty="0" err="1" smtClean="0"/>
                <a:t>k+N</a:t>
              </a:r>
              <a:r>
                <a:rPr lang="en-US" sz="1400" b="0" i="1" baseline="-25000" dirty="0" err="1" smtClean="0"/>
                <a:t>SD</a:t>
              </a:r>
              <a:endParaRPr lang="en-US" sz="1400" b="0" i="1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9904496">
              <a:off x="2283236" y="4681377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BPSK Mapping #1</a:t>
              </a:r>
              <a:endParaRPr lang="en-US" sz="1400" b="0" dirty="0"/>
            </a:p>
          </p:txBody>
        </p:sp>
        <p:sp>
          <p:nvSpPr>
            <p:cNvPr id="24" name="TextBox 23"/>
            <p:cNvSpPr txBox="1"/>
            <p:nvPr/>
          </p:nvSpPr>
          <p:spPr>
            <a:xfrm rot="1462629">
              <a:off x="4864126" y="4622735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0" dirty="0" smtClean="0"/>
                <a:t>BPSK Mapping #2</a:t>
              </a:r>
              <a:endParaRPr lang="en-US" sz="1400" b="0" dirty="0"/>
            </a:p>
          </p:txBody>
        </p:sp>
      </p:grp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962263"/>
              </p:ext>
            </p:extLst>
          </p:nvPr>
        </p:nvGraphicFramePr>
        <p:xfrm>
          <a:off x="2209800" y="1739194"/>
          <a:ext cx="11922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1" name="Equation" r:id="rId3" imgW="545760" imgH="241200" progId="Equation.DSMT4">
                  <p:embed/>
                </p:oleObj>
              </mc:Choice>
              <mc:Fallback>
                <p:oleObj name="Equation" r:id="rId3" imgW="54576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739194"/>
                        <a:ext cx="119221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038903"/>
              </p:ext>
            </p:extLst>
          </p:nvPr>
        </p:nvGraphicFramePr>
        <p:xfrm>
          <a:off x="2001838" y="1369307"/>
          <a:ext cx="7223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2" name="Equation" r:id="rId5" imgW="380880" imgH="241200" progId="Equation.DSMT4">
                  <p:embed/>
                </p:oleObj>
              </mc:Choice>
              <mc:Fallback>
                <p:oleObj name="Equation" r:id="rId5" imgW="38088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1369307"/>
                        <a:ext cx="7223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75691"/>
              </p:ext>
            </p:extLst>
          </p:nvPr>
        </p:nvGraphicFramePr>
        <p:xfrm>
          <a:off x="1168400" y="1393363"/>
          <a:ext cx="279400" cy="38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3" name="Equation" r:id="rId7" imgW="164880" imgH="228600" progId="Equation.DSMT4">
                  <p:embed/>
                </p:oleObj>
              </mc:Choice>
              <mc:Fallback>
                <p:oleObj name="Equation" r:id="rId7" imgW="1648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1393363"/>
                        <a:ext cx="279400" cy="38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704464"/>
              </p:ext>
            </p:extLst>
          </p:nvPr>
        </p:nvGraphicFramePr>
        <p:xfrm>
          <a:off x="3135094" y="5364065"/>
          <a:ext cx="25765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4" name="Equation" r:id="rId9" imgW="1180800" imgH="253800" progId="Equation.DSMT4">
                  <p:embed/>
                </p:oleObj>
              </mc:Choice>
              <mc:Fallback>
                <p:oleObj name="Equation" r:id="rId9" imgW="11808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094" y="5364065"/>
                        <a:ext cx="257651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133087" y="5968869"/>
            <a:ext cx="51511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Note: N</a:t>
            </a:r>
            <a:r>
              <a:rPr lang="en-US" sz="1800" i="1" baseline="-25000" dirty="0" smtClean="0">
                <a:solidFill>
                  <a:srgbClr val="FF0000"/>
                </a:solidFill>
              </a:rPr>
              <a:t>SD  </a:t>
            </a:r>
            <a:r>
              <a:rPr lang="en-US" sz="1800" i="1" dirty="0">
                <a:solidFill>
                  <a:srgbClr val="FF0000"/>
                </a:solidFill>
              </a:rPr>
              <a:t>is defined for DCM which is half of            .</a:t>
            </a:r>
          </a:p>
          <a:p>
            <a:pPr>
              <a:buNone/>
            </a:pPr>
            <a:endParaRPr lang="en-US" baseline="-25000" dirty="0"/>
          </a:p>
        </p:txBody>
      </p:sp>
      <p:graphicFrame>
        <p:nvGraphicFramePr>
          <p:cNvPr id="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33470"/>
              </p:ext>
            </p:extLst>
          </p:nvPr>
        </p:nvGraphicFramePr>
        <p:xfrm>
          <a:off x="5532148" y="6002999"/>
          <a:ext cx="6556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5" name="Equation" r:id="rId11" imgW="495000" imgH="241200" progId="Equation.DSMT4">
                  <p:embed/>
                </p:oleObj>
              </mc:Choice>
              <mc:Fallback>
                <p:oleObj name="Equation" r:id="rId11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2148" y="6002999"/>
                        <a:ext cx="6556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Rotate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by (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k+N_sd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)*Pi?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3352800" cy="4114800"/>
          </a:xfrm>
        </p:spPr>
        <p:txBody>
          <a:bodyPr/>
          <a:lstStyle/>
          <a:p>
            <a:r>
              <a:rPr lang="en-US" sz="2000" dirty="0" smtClean="0"/>
              <a:t>We can see that the  proposed MCS0 DCM modulation scheme reaches the similar PAPR as BSPK modulation.</a:t>
            </a:r>
          </a:p>
          <a:p>
            <a:endParaRPr lang="en-US" sz="2000" dirty="0" smtClean="0"/>
          </a:p>
          <a:p>
            <a:r>
              <a:rPr lang="en-US" sz="2000" dirty="0" smtClean="0"/>
              <a:t>Other MCS0 DCM modulation schemes have larger PAPR.  </a:t>
            </a:r>
          </a:p>
          <a:p>
            <a:endParaRPr lang="en-US" sz="2000" dirty="0"/>
          </a:p>
        </p:txBody>
      </p:sp>
      <p:pic>
        <p:nvPicPr>
          <p:cNvPr id="20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8288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Configuration = 1x1, 10MHz Channel, 8usec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MCS = 0, 1, 0-DCM, 1-DCM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Coding =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Midamble = Inserted every 10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Packet = 300 bytes/packet, 400 packets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Rx processing = DFE Channel </a:t>
            </a:r>
            <a:r>
              <a:rPr lang="en-US" dirty="0" smtClean="0"/>
              <a:t>Tracking using slicer outputs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 = C2C channel models [2]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We can see MCS0 DCM has 3.3dB gain over MCS 0 in Rural LOS.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33600"/>
            <a:ext cx="536257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Highway LOS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 smtClean="0"/>
              <a:t>We can see MCS0 DCM has 4.1dB gain over MCS 0 in Highway LOS.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2133600"/>
            <a:ext cx="535305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762000"/>
          </a:xfrm>
        </p:spPr>
        <p:txBody>
          <a:bodyPr/>
          <a:lstStyle/>
          <a:p>
            <a:r>
              <a:rPr lang="en-US" dirty="0"/>
              <a:t>We can see MCS0 DCM has </a:t>
            </a:r>
            <a:r>
              <a:rPr lang="en-US" dirty="0" smtClean="0"/>
              <a:t>4.2dB </a:t>
            </a:r>
            <a:r>
              <a:rPr lang="en-US" dirty="0"/>
              <a:t>gain over MCS 0 in Urban Approaching </a:t>
            </a:r>
            <a:r>
              <a:rPr lang="en-US" dirty="0" smtClean="0"/>
              <a:t>LOS.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328" y="2286000"/>
            <a:ext cx="53435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109559</TotalTime>
  <Words>671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Equation</vt:lpstr>
      <vt:lpstr>Modulation Scheme for 11bd Range Extension</vt:lpstr>
      <vt:lpstr>Schemes for Range Extension</vt:lpstr>
      <vt:lpstr>Introduce 11ax DCM scheme for MCS0</vt:lpstr>
      <vt:lpstr> MCS0 DCM modulation scheme in 11ax</vt:lpstr>
      <vt:lpstr>PowerPoint Presentation</vt:lpstr>
      <vt:lpstr>Simulation Results</vt:lpstr>
      <vt:lpstr>Results: Rural LOS</vt:lpstr>
      <vt:lpstr>Results: Highway LOS</vt:lpstr>
      <vt:lpstr>Results: Urban Approaching LOS</vt:lpstr>
      <vt:lpstr>Results: Highway NLOS</vt:lpstr>
      <vt:lpstr>Results: Urban Crossing NLOS</vt:lpstr>
      <vt:lpstr>Straw Poll #1 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Modulation Scheme for 11bd Range Extension</dc:title>
  <dc:creator>Jianhan Liu</dc:creator>
  <cp:lastModifiedBy>Jianhan Liu</cp:lastModifiedBy>
  <cp:revision>1965</cp:revision>
  <cp:lastPrinted>1998-02-10T13:28:06Z</cp:lastPrinted>
  <dcterms:created xsi:type="dcterms:W3CDTF">2007-05-21T21:00:37Z</dcterms:created>
  <dcterms:modified xsi:type="dcterms:W3CDTF">2019-03-08T23:15:12Z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-314016532</vt:i4>
  </property>
  <property fmtid="{D5CDD505-2E9C-101B-9397-08002B2CF9AE}" pid="4" name="_EmailSubject">
    <vt:lpwstr>Could you please add the simulation curves to the slides?</vt:lpwstr>
  </property>
  <property fmtid="{D5CDD505-2E9C-101B-9397-08002B2CF9AE}" pid="5" name="_AuthorEmail">
    <vt:lpwstr>Gary.Anwyl@mediatek.com</vt:lpwstr>
  </property>
  <property fmtid="{D5CDD505-2E9C-101B-9397-08002B2CF9AE}" pid="6" name="_AuthorEmailDisplayName">
    <vt:lpwstr>Gary Anwyl</vt:lpwstr>
  </property>
</Properties>
</file>