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39" r:id="rId3"/>
    <p:sldId id="401" r:id="rId4"/>
    <p:sldId id="402" r:id="rId5"/>
    <p:sldId id="399" r:id="rId6"/>
    <p:sldId id="400" r:id="rId7"/>
    <p:sldId id="403" r:id="rId8"/>
    <p:sldId id="396" r:id="rId9"/>
    <p:sldId id="388" r:id="rId10"/>
    <p:sldId id="389" r:id="rId11"/>
    <p:sldId id="40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A4FD03"/>
    <a:srgbClr val="00CCFF"/>
    <a:srgbClr val="FFCC99"/>
    <a:srgbClr val="FF9900"/>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95" autoAdjust="0"/>
  </p:normalViewPr>
  <p:slideViewPr>
    <p:cSldViewPr>
      <p:cViewPr varScale="1">
        <p:scale>
          <a:sx n="116" d="100"/>
          <a:sy n="116" d="100"/>
        </p:scale>
        <p:origin x="1362" y="102"/>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3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Rui Cao and etc., Marvell</a:t>
            </a:r>
            <a:endParaRPr lang="en-GB" dirty="0"/>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Rui Cao and etc., Marvell</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t>March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Rui Cao and etc., Marvell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t>March 2019</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Rui Cao and etc., Marvell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Rui Cao and etc., Marvell</a:t>
            </a:r>
            <a:endParaRPr lang="en-GB" dirty="0"/>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Rui Cao,</a:t>
            </a:r>
            <a:r>
              <a:rPr lang="en-GB" baseline="0" dirty="0"/>
              <a:t> Marvell</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Rui Cao and etc., Marvell</a:t>
            </a:r>
            <a:endParaRPr lang="en-GB" dirty="0"/>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t>March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Rui Cao and etc., Marvell</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t>March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Rui Cao and etc., Marvell</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Rui Cao and etc., Marvell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802.11-19/0342r0</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11bd Frame Format</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2019-03-11</a:t>
            </a:r>
          </a:p>
        </p:txBody>
      </p:sp>
      <p:sp>
        <p:nvSpPr>
          <p:cNvPr id="3076" name="Rectangle 4"/>
          <p:cNvSpPr>
            <a:spLocks noChangeArrowheads="1"/>
          </p:cNvSpPr>
          <p:nvPr/>
        </p:nvSpPr>
        <p:spPr bwMode="auto">
          <a:xfrm>
            <a:off x="601183" y="31468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Rui Cao and etc., Marvell</a:t>
            </a:r>
            <a:endParaRPr lang="en-GB" dirty="0"/>
          </a:p>
        </p:txBody>
      </p:sp>
      <p:graphicFrame>
        <p:nvGraphicFramePr>
          <p:cNvPr id="11" name="Object 3">
            <a:extLst>
              <a:ext uri="{FF2B5EF4-FFF2-40B4-BE49-F238E27FC236}">
                <a16:creationId xmlns:a16="http://schemas.microsoft.com/office/drawing/2014/main" id="{A1276305-2313-46F1-A835-24237CCBCD54}"/>
              </a:ext>
            </a:extLst>
          </p:cNvPr>
          <p:cNvGraphicFramePr>
            <a:graphicFrameLocks noChangeAspect="1"/>
          </p:cNvGraphicFramePr>
          <p:nvPr>
            <p:extLst>
              <p:ext uri="{D42A27DB-BD31-4B8C-83A1-F6EECF244321}">
                <p14:modId xmlns:p14="http://schemas.microsoft.com/office/powerpoint/2010/main" val="2617010873"/>
              </p:ext>
            </p:extLst>
          </p:nvPr>
        </p:nvGraphicFramePr>
        <p:xfrm>
          <a:off x="627062" y="3702050"/>
          <a:ext cx="8304212" cy="3155950"/>
        </p:xfrm>
        <a:graphic>
          <a:graphicData uri="http://schemas.openxmlformats.org/presentationml/2006/ole">
            <mc:AlternateContent xmlns:mc="http://schemas.openxmlformats.org/markup-compatibility/2006">
              <mc:Choice xmlns:v="urn:schemas-microsoft-com:vml" Requires="v">
                <p:oleObj spid="_x0000_s4409" name="Document" r:id="rId4" imgW="8660564" imgH="3298264" progId="Word.Document.8">
                  <p:embed/>
                </p:oleObj>
              </mc:Choice>
              <mc:Fallback>
                <p:oleObj name="Document" r:id="rId4" imgW="8660564" imgH="3298264" progId="Word.Document.8">
                  <p:embed/>
                  <p:pic>
                    <p:nvPicPr>
                      <p:cNvPr id="3075" name="Object 3"/>
                      <p:cNvPicPr>
                        <a:picLocks noChangeAspect="1" noChangeArrowheads="1"/>
                      </p:cNvPicPr>
                      <p:nvPr/>
                    </p:nvPicPr>
                    <p:blipFill>
                      <a:blip r:embed="rId5"/>
                      <a:srcRect/>
                      <a:stretch>
                        <a:fillRect/>
                      </a:stretch>
                    </p:blipFill>
                    <p:spPr bwMode="auto">
                      <a:xfrm>
                        <a:off x="627062" y="3702050"/>
                        <a:ext cx="8304212" cy="3155950"/>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8D4FE-BEBA-4378-B107-6E552E4485DD}"/>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39E0AF3-BAB0-4A71-BA5A-4233E61D5569}"/>
              </a:ext>
            </a:extLst>
          </p:cNvPr>
          <p:cNvSpPr>
            <a:spLocks noGrp="1"/>
          </p:cNvSpPr>
          <p:nvPr>
            <p:ph idx="1"/>
          </p:nvPr>
        </p:nvSpPr>
        <p:spPr>
          <a:xfrm>
            <a:off x="685800" y="1830388"/>
            <a:ext cx="8153400" cy="4113213"/>
          </a:xfrm>
        </p:spPr>
        <p:txBody>
          <a:bodyPr/>
          <a:lstStyle/>
          <a:p>
            <a:pPr marL="0" indent="0"/>
            <a:r>
              <a:rPr lang="en-US" dirty="0"/>
              <a:t>Do you agree that 11bd shall define 20MHz PPDU?</a:t>
            </a:r>
          </a:p>
          <a:p>
            <a:pPr marL="0" indent="0"/>
            <a:endParaRPr lang="en-US" dirty="0">
              <a:solidFill>
                <a:schemeClr val="tx1"/>
              </a:solidFill>
            </a:endParaRPr>
          </a:p>
          <a:p>
            <a:pPr marL="0" indent="0"/>
            <a:endParaRPr lang="en-US" dirty="0">
              <a:solidFill>
                <a:schemeClr val="tx1"/>
              </a:solidFill>
            </a:endParaRPr>
          </a:p>
          <a:p>
            <a:pPr marL="0" indent="0"/>
            <a:r>
              <a:rPr lang="en-US" dirty="0">
                <a:solidFill>
                  <a:schemeClr val="tx1"/>
                </a:solidFill>
              </a:rPr>
              <a:t>Y:</a:t>
            </a:r>
          </a:p>
          <a:p>
            <a:pPr marL="0" indent="0"/>
            <a:r>
              <a:rPr lang="en-US" dirty="0">
                <a:solidFill>
                  <a:schemeClr val="tx1"/>
                </a:solidFill>
              </a:rPr>
              <a:t>N:</a:t>
            </a:r>
          </a:p>
          <a:p>
            <a:pPr marL="0" indent="0"/>
            <a:r>
              <a:rPr lang="en-US" dirty="0">
                <a:solidFill>
                  <a:schemeClr val="tx1"/>
                </a:solidFill>
              </a:rPr>
              <a:t>A:</a:t>
            </a:r>
          </a:p>
          <a:p>
            <a:endParaRPr lang="en-US" dirty="0"/>
          </a:p>
        </p:txBody>
      </p:sp>
      <p:sp>
        <p:nvSpPr>
          <p:cNvPr id="4" name="Slide Number Placeholder 3">
            <a:extLst>
              <a:ext uri="{FF2B5EF4-FFF2-40B4-BE49-F238E27FC236}">
                <a16:creationId xmlns:a16="http://schemas.microsoft.com/office/drawing/2014/main" id="{7320F6B8-F335-49BC-A0E4-6F5C3DA8D5B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B5C79093-FA35-4518-B88F-DBCB769A5A92}"/>
              </a:ext>
            </a:extLst>
          </p:cNvPr>
          <p:cNvSpPr>
            <a:spLocks noGrp="1"/>
          </p:cNvSpPr>
          <p:nvPr>
            <p:ph type="ftr" idx="13"/>
          </p:nvPr>
        </p:nvSpPr>
        <p:spPr/>
        <p:txBody>
          <a:bodyPr/>
          <a:lstStyle/>
          <a:p>
            <a:r>
              <a:rPr lang="fr-FR"/>
              <a:t>Rui Cao and etc., Marvell</a:t>
            </a:r>
            <a:endParaRPr lang="en-GB" dirty="0"/>
          </a:p>
        </p:txBody>
      </p:sp>
      <p:sp>
        <p:nvSpPr>
          <p:cNvPr id="6" name="Date Placeholder 5">
            <a:extLst>
              <a:ext uri="{FF2B5EF4-FFF2-40B4-BE49-F238E27FC236}">
                <a16:creationId xmlns:a16="http://schemas.microsoft.com/office/drawing/2014/main" id="{D489ECA2-AE0E-4D8E-BF62-7B1F86A88653}"/>
              </a:ext>
            </a:extLst>
          </p:cNvPr>
          <p:cNvSpPr>
            <a:spLocks noGrp="1"/>
          </p:cNvSpPr>
          <p:nvPr>
            <p:ph type="dt" idx="2"/>
          </p:nvPr>
        </p:nvSpPr>
        <p:spPr/>
        <p:txBody>
          <a:bodyPr/>
          <a:lstStyle/>
          <a:p>
            <a:r>
              <a:rPr lang="en-US"/>
              <a:t>March 2019</a:t>
            </a:r>
            <a:endParaRPr lang="en-GB" dirty="0"/>
          </a:p>
        </p:txBody>
      </p:sp>
    </p:spTree>
    <p:extLst>
      <p:ext uri="{BB962C8B-B14F-4D97-AF65-F5344CB8AC3E}">
        <p14:creationId xmlns:p14="http://schemas.microsoft.com/office/powerpoint/2010/main" val="4142276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8D4FE-BEBA-4378-B107-6E552E4485D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039E0AF3-BAB0-4A71-BA5A-4233E61D5569}"/>
              </a:ext>
            </a:extLst>
          </p:cNvPr>
          <p:cNvSpPr>
            <a:spLocks noGrp="1"/>
          </p:cNvSpPr>
          <p:nvPr>
            <p:ph idx="1"/>
          </p:nvPr>
        </p:nvSpPr>
        <p:spPr>
          <a:xfrm>
            <a:off x="685800" y="1830388"/>
            <a:ext cx="8153400" cy="4113213"/>
          </a:xfrm>
        </p:spPr>
        <p:txBody>
          <a:bodyPr/>
          <a:lstStyle/>
          <a:p>
            <a:pPr marL="0" indent="0"/>
            <a:r>
              <a:rPr lang="en-US" dirty="0"/>
              <a:t>Do you agree to add the following text into Section 3 of SFD?</a:t>
            </a:r>
          </a:p>
          <a:p>
            <a:pPr>
              <a:buFont typeface="Arial" panose="020B0604020202020204" pitchFamily="34" charset="0"/>
              <a:buChar char="•"/>
            </a:pPr>
            <a:r>
              <a:rPr lang="en-US" sz="1800" b="0" dirty="0"/>
              <a:t>“An NGV PPDU in 20MHz bandwidth has the same tone spacing as an NGV PPDU in 10MHz bandwidth, and its legacy portion is composed by duplicated legacy portion of  NGV PPDUs with 10MHz bandwidth, as shown in the figure below”</a:t>
            </a:r>
          </a:p>
          <a:p>
            <a:pPr marL="0" indent="0"/>
            <a:endParaRPr lang="en-US" dirty="0"/>
          </a:p>
          <a:p>
            <a:pPr marL="0" indent="0"/>
            <a:endParaRPr lang="en-US" dirty="0"/>
          </a:p>
          <a:p>
            <a:endParaRPr lang="en-US" dirty="0"/>
          </a:p>
          <a:p>
            <a:r>
              <a:rPr lang="en-US" dirty="0"/>
              <a:t>Y:</a:t>
            </a:r>
          </a:p>
          <a:p>
            <a:r>
              <a:rPr lang="en-US" dirty="0"/>
              <a:t>N:</a:t>
            </a:r>
          </a:p>
          <a:p>
            <a:r>
              <a:rPr lang="en-US" dirty="0"/>
              <a:t>A:</a:t>
            </a:r>
          </a:p>
        </p:txBody>
      </p:sp>
      <p:sp>
        <p:nvSpPr>
          <p:cNvPr id="4" name="Slide Number Placeholder 3">
            <a:extLst>
              <a:ext uri="{FF2B5EF4-FFF2-40B4-BE49-F238E27FC236}">
                <a16:creationId xmlns:a16="http://schemas.microsoft.com/office/drawing/2014/main" id="{7320F6B8-F335-49BC-A0E4-6F5C3DA8D5B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5C79093-FA35-4518-B88F-DBCB769A5A92}"/>
              </a:ext>
            </a:extLst>
          </p:cNvPr>
          <p:cNvSpPr>
            <a:spLocks noGrp="1"/>
          </p:cNvSpPr>
          <p:nvPr>
            <p:ph type="ftr" idx="13"/>
          </p:nvPr>
        </p:nvSpPr>
        <p:spPr/>
        <p:txBody>
          <a:bodyPr/>
          <a:lstStyle/>
          <a:p>
            <a:r>
              <a:rPr lang="fr-FR"/>
              <a:t>Rui Cao and etc., Marvell</a:t>
            </a:r>
            <a:endParaRPr lang="en-GB" dirty="0"/>
          </a:p>
        </p:txBody>
      </p:sp>
      <p:sp>
        <p:nvSpPr>
          <p:cNvPr id="6" name="Date Placeholder 5">
            <a:extLst>
              <a:ext uri="{FF2B5EF4-FFF2-40B4-BE49-F238E27FC236}">
                <a16:creationId xmlns:a16="http://schemas.microsoft.com/office/drawing/2014/main" id="{D489ECA2-AE0E-4D8E-BF62-7B1F86A88653}"/>
              </a:ext>
            </a:extLst>
          </p:cNvPr>
          <p:cNvSpPr>
            <a:spLocks noGrp="1"/>
          </p:cNvSpPr>
          <p:nvPr>
            <p:ph type="dt" idx="2"/>
          </p:nvPr>
        </p:nvSpPr>
        <p:spPr/>
        <p:txBody>
          <a:bodyPr/>
          <a:lstStyle/>
          <a:p>
            <a:r>
              <a:rPr lang="en-US"/>
              <a:t>March 2019</a:t>
            </a:r>
            <a:endParaRPr lang="en-GB" dirty="0"/>
          </a:p>
        </p:txBody>
      </p:sp>
      <p:sp>
        <p:nvSpPr>
          <p:cNvPr id="7" name="Rectangle 6">
            <a:extLst>
              <a:ext uri="{FF2B5EF4-FFF2-40B4-BE49-F238E27FC236}">
                <a16:creationId xmlns:a16="http://schemas.microsoft.com/office/drawing/2014/main" id="{0B7D8621-6557-4555-9AE1-7F03BA37271F}"/>
              </a:ext>
            </a:extLst>
          </p:cNvPr>
          <p:cNvSpPr/>
          <p:nvPr/>
        </p:nvSpPr>
        <p:spPr bwMode="auto">
          <a:xfrm>
            <a:off x="4703456" y="3656480"/>
            <a:ext cx="3519157" cy="912240"/>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250000"/>
              </a:lnSpc>
              <a:spcBef>
                <a:spcPts val="200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NGV portion</a:t>
            </a:r>
          </a:p>
        </p:txBody>
      </p:sp>
      <p:cxnSp>
        <p:nvCxnSpPr>
          <p:cNvPr id="8" name="Straight Arrow Connector 7">
            <a:extLst>
              <a:ext uri="{FF2B5EF4-FFF2-40B4-BE49-F238E27FC236}">
                <a16:creationId xmlns:a16="http://schemas.microsoft.com/office/drawing/2014/main" id="{34B398B0-3842-49E1-987D-527DCFB87BFB}"/>
              </a:ext>
            </a:extLst>
          </p:cNvPr>
          <p:cNvCxnSpPr>
            <a:cxnSpLocks/>
          </p:cNvCxnSpPr>
          <p:nvPr/>
        </p:nvCxnSpPr>
        <p:spPr bwMode="auto">
          <a:xfrm>
            <a:off x="1692896" y="3627327"/>
            <a:ext cx="0" cy="45612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9" name="Straight Arrow Connector 8">
            <a:extLst>
              <a:ext uri="{FF2B5EF4-FFF2-40B4-BE49-F238E27FC236}">
                <a16:creationId xmlns:a16="http://schemas.microsoft.com/office/drawing/2014/main" id="{8754FB14-DE84-4905-8ACB-338FFC20E2FB}"/>
              </a:ext>
            </a:extLst>
          </p:cNvPr>
          <p:cNvCxnSpPr>
            <a:cxnSpLocks/>
          </p:cNvCxnSpPr>
          <p:nvPr/>
        </p:nvCxnSpPr>
        <p:spPr bwMode="auto">
          <a:xfrm>
            <a:off x="1688133" y="4109354"/>
            <a:ext cx="0" cy="45504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0" name="TextBox 9">
            <a:extLst>
              <a:ext uri="{FF2B5EF4-FFF2-40B4-BE49-F238E27FC236}">
                <a16:creationId xmlns:a16="http://schemas.microsoft.com/office/drawing/2014/main" id="{0562F337-C184-41A8-B6DF-F195D9C40720}"/>
              </a:ext>
            </a:extLst>
          </p:cNvPr>
          <p:cNvSpPr txBox="1"/>
          <p:nvPr/>
        </p:nvSpPr>
        <p:spPr>
          <a:xfrm rot="16200000">
            <a:off x="1111571" y="3523208"/>
            <a:ext cx="400110" cy="642163"/>
          </a:xfrm>
          <a:prstGeom prst="rect">
            <a:avLst/>
          </a:prstGeom>
          <a:noFill/>
        </p:spPr>
        <p:txBody>
          <a:bodyPr vert="eaVert" wrap="none" rtlCol="0">
            <a:spAutoFit/>
          </a:bodyPr>
          <a:lstStyle/>
          <a:p>
            <a:r>
              <a:rPr lang="en-US" sz="1400" dirty="0">
                <a:solidFill>
                  <a:schemeClr val="tx1"/>
                </a:solidFill>
              </a:rPr>
              <a:t>10MHz</a:t>
            </a:r>
          </a:p>
        </p:txBody>
      </p:sp>
      <p:sp>
        <p:nvSpPr>
          <p:cNvPr id="11" name="TextBox 10">
            <a:extLst>
              <a:ext uri="{FF2B5EF4-FFF2-40B4-BE49-F238E27FC236}">
                <a16:creationId xmlns:a16="http://schemas.microsoft.com/office/drawing/2014/main" id="{1B0AE5CC-727D-4B89-B68D-C40E89ED9EF1}"/>
              </a:ext>
            </a:extLst>
          </p:cNvPr>
          <p:cNvSpPr txBox="1"/>
          <p:nvPr/>
        </p:nvSpPr>
        <p:spPr>
          <a:xfrm rot="16200000">
            <a:off x="1104640" y="4002457"/>
            <a:ext cx="400110" cy="642163"/>
          </a:xfrm>
          <a:prstGeom prst="rect">
            <a:avLst/>
          </a:prstGeom>
          <a:noFill/>
        </p:spPr>
        <p:txBody>
          <a:bodyPr vert="eaVert" wrap="none" rtlCol="0">
            <a:spAutoFit/>
          </a:bodyPr>
          <a:lstStyle/>
          <a:p>
            <a:r>
              <a:rPr lang="en-US" sz="1400" dirty="0">
                <a:solidFill>
                  <a:schemeClr val="tx1"/>
                </a:solidFill>
              </a:rPr>
              <a:t>10MHz</a:t>
            </a:r>
          </a:p>
        </p:txBody>
      </p:sp>
      <p:sp>
        <p:nvSpPr>
          <p:cNvPr id="12" name="Rectangle 11">
            <a:extLst>
              <a:ext uri="{FF2B5EF4-FFF2-40B4-BE49-F238E27FC236}">
                <a16:creationId xmlns:a16="http://schemas.microsoft.com/office/drawing/2014/main" id="{4266BA2D-7C9E-46A8-AA14-B44D5F58C11A}"/>
              </a:ext>
            </a:extLst>
          </p:cNvPr>
          <p:cNvSpPr/>
          <p:nvPr/>
        </p:nvSpPr>
        <p:spPr bwMode="auto">
          <a:xfrm>
            <a:off x="2571735" y="3657600"/>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L-LTF</a:t>
            </a:r>
          </a:p>
        </p:txBody>
      </p:sp>
      <p:sp>
        <p:nvSpPr>
          <p:cNvPr id="13" name="Rectangle 12">
            <a:extLst>
              <a:ext uri="{FF2B5EF4-FFF2-40B4-BE49-F238E27FC236}">
                <a16:creationId xmlns:a16="http://schemas.microsoft.com/office/drawing/2014/main" id="{9BE5A1EF-178D-4415-891E-71DA56BDD6D1}"/>
              </a:ext>
            </a:extLst>
          </p:cNvPr>
          <p:cNvSpPr/>
          <p:nvPr/>
        </p:nvSpPr>
        <p:spPr bwMode="auto">
          <a:xfrm>
            <a:off x="1809734" y="3657600"/>
            <a:ext cx="762001"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L-STF</a:t>
            </a:r>
          </a:p>
        </p:txBody>
      </p:sp>
      <p:sp>
        <p:nvSpPr>
          <p:cNvPr id="14" name="Rectangle 13">
            <a:extLst>
              <a:ext uri="{FF2B5EF4-FFF2-40B4-BE49-F238E27FC236}">
                <a16:creationId xmlns:a16="http://schemas.microsoft.com/office/drawing/2014/main" id="{FEBF339F-8D82-456C-A343-984EDA4B9679}"/>
              </a:ext>
            </a:extLst>
          </p:cNvPr>
          <p:cNvSpPr/>
          <p:nvPr/>
        </p:nvSpPr>
        <p:spPr bwMode="auto">
          <a:xfrm>
            <a:off x="3638535" y="3656480"/>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L-SIG</a:t>
            </a:r>
          </a:p>
        </p:txBody>
      </p:sp>
      <p:sp>
        <p:nvSpPr>
          <p:cNvPr id="15" name="Rectangle 14">
            <a:extLst>
              <a:ext uri="{FF2B5EF4-FFF2-40B4-BE49-F238E27FC236}">
                <a16:creationId xmlns:a16="http://schemas.microsoft.com/office/drawing/2014/main" id="{B2FD6B86-78F8-432D-8229-B8B61E5F9865}"/>
              </a:ext>
            </a:extLst>
          </p:cNvPr>
          <p:cNvSpPr/>
          <p:nvPr/>
        </p:nvSpPr>
        <p:spPr bwMode="auto">
          <a:xfrm>
            <a:off x="2570795" y="4110119"/>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L-LTF</a:t>
            </a:r>
          </a:p>
        </p:txBody>
      </p:sp>
      <p:sp>
        <p:nvSpPr>
          <p:cNvPr id="16" name="Rectangle 15">
            <a:extLst>
              <a:ext uri="{FF2B5EF4-FFF2-40B4-BE49-F238E27FC236}">
                <a16:creationId xmlns:a16="http://schemas.microsoft.com/office/drawing/2014/main" id="{2C33B12E-A736-444B-8DA5-5E46B662D1A8}"/>
              </a:ext>
            </a:extLst>
          </p:cNvPr>
          <p:cNvSpPr/>
          <p:nvPr/>
        </p:nvSpPr>
        <p:spPr bwMode="auto">
          <a:xfrm>
            <a:off x="1808794" y="4110119"/>
            <a:ext cx="762001"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L-STF</a:t>
            </a:r>
          </a:p>
        </p:txBody>
      </p:sp>
      <p:sp>
        <p:nvSpPr>
          <p:cNvPr id="17" name="Rectangle 16">
            <a:extLst>
              <a:ext uri="{FF2B5EF4-FFF2-40B4-BE49-F238E27FC236}">
                <a16:creationId xmlns:a16="http://schemas.microsoft.com/office/drawing/2014/main" id="{961D4D9C-8A67-4363-A459-771C41345DAC}"/>
              </a:ext>
            </a:extLst>
          </p:cNvPr>
          <p:cNvSpPr/>
          <p:nvPr/>
        </p:nvSpPr>
        <p:spPr bwMode="auto">
          <a:xfrm>
            <a:off x="3637595" y="4108999"/>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L-SIG</a:t>
            </a:r>
          </a:p>
        </p:txBody>
      </p:sp>
    </p:spTree>
    <p:extLst>
      <p:ext uri="{BB962C8B-B14F-4D97-AF65-F5344CB8AC3E}">
        <p14:creationId xmlns:p14="http://schemas.microsoft.com/office/powerpoint/2010/main" val="1121544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85799" y="1830388"/>
            <a:ext cx="7924801" cy="4113213"/>
          </a:xfrm>
        </p:spPr>
        <p:txBody>
          <a:bodyPr/>
          <a:lstStyle/>
          <a:p>
            <a:pPr>
              <a:buFont typeface="Arial" panose="020B0604020202020204" pitchFamily="34" charset="0"/>
              <a:buChar char="•"/>
            </a:pPr>
            <a:r>
              <a:rPr lang="en-US" dirty="0"/>
              <a:t>In this contribution, we will discuss the coexistence and backward compatibility from PPDU format perspective.</a:t>
            </a:r>
          </a:p>
          <a:p>
            <a:pPr>
              <a:buFont typeface="Arial" panose="020B0604020202020204" pitchFamily="34" charset="0"/>
              <a:buChar char="•"/>
            </a:pPr>
            <a:endParaRPr lang="en-US" dirty="0"/>
          </a:p>
          <a:p>
            <a:pPr>
              <a:buFont typeface="Arial" panose="020B0604020202020204" pitchFamily="34" charset="0"/>
              <a:buChar char="•"/>
            </a:pPr>
            <a:r>
              <a:rPr lang="en-US" dirty="0"/>
              <a:t>We propose the preamble design for 11bd PPDU for each 10MHz bandwidth.</a:t>
            </a:r>
          </a:p>
          <a:p>
            <a:pPr>
              <a:buFont typeface="Arial" panose="020B0604020202020204" pitchFamily="34" charset="0"/>
              <a:buChar char="•"/>
            </a:pPr>
            <a:endParaRPr lang="en-US" dirty="0"/>
          </a:p>
          <a:p>
            <a:pPr>
              <a:buFont typeface="Arial" panose="020B0604020202020204" pitchFamily="34" charset="0"/>
              <a:buChar char="•"/>
            </a:pPr>
            <a:r>
              <a:rPr lang="en-US" dirty="0"/>
              <a:t>We also extend that to 20MHz signal bandwidth.</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3"/>
          </p:nvPr>
        </p:nvSpPr>
        <p:spPr/>
        <p:txBody>
          <a:bodyPr/>
          <a:lstStyle/>
          <a:p>
            <a:r>
              <a:rPr lang="fr-FR"/>
              <a:t>Rui Cao and etc., Marvell</a:t>
            </a:r>
            <a:endParaRPr lang="en-GB" dirty="0"/>
          </a:p>
        </p:txBody>
      </p:sp>
      <p:sp>
        <p:nvSpPr>
          <p:cNvPr id="6" name="Date Placeholder 5"/>
          <p:cNvSpPr>
            <a:spLocks noGrp="1"/>
          </p:cNvSpPr>
          <p:nvPr>
            <p:ph type="dt" idx="2"/>
          </p:nvPr>
        </p:nvSpPr>
        <p:spPr/>
        <p:txBody>
          <a:bodyPr/>
          <a:lstStyle/>
          <a:p>
            <a:r>
              <a:rPr lang="en-US"/>
              <a:t>March 2019</a:t>
            </a:r>
            <a:endParaRPr lang="en-GB" dirty="0"/>
          </a:p>
        </p:txBody>
      </p:sp>
    </p:spTree>
    <p:extLst>
      <p:ext uri="{BB962C8B-B14F-4D97-AF65-F5344CB8AC3E}">
        <p14:creationId xmlns:p14="http://schemas.microsoft.com/office/powerpoint/2010/main" val="423893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Coexistence and Backward Compatibility</a:t>
            </a:r>
            <a:endParaRPr lang="en-US" dirty="0"/>
          </a:p>
        </p:txBody>
      </p:sp>
      <p:sp>
        <p:nvSpPr>
          <p:cNvPr id="3" name="Content Placeholder 2"/>
          <p:cNvSpPr>
            <a:spLocks noGrp="1"/>
          </p:cNvSpPr>
          <p:nvPr>
            <p:ph idx="1"/>
          </p:nvPr>
        </p:nvSpPr>
        <p:spPr>
          <a:xfrm>
            <a:off x="685799" y="1830388"/>
            <a:ext cx="7770813" cy="4113213"/>
          </a:xfrm>
        </p:spPr>
        <p:txBody>
          <a:bodyPr/>
          <a:lstStyle/>
          <a:p>
            <a:pPr>
              <a:buFont typeface="Arial" panose="020B0604020202020204" pitchFamily="34" charset="0"/>
              <a:buChar char="•"/>
            </a:pPr>
            <a:r>
              <a:rPr lang="en-GB" dirty="0"/>
              <a:t>In 11bd PAR [1], it states that,</a:t>
            </a:r>
          </a:p>
          <a:p>
            <a:pPr marL="400050" lvl="1" indent="0"/>
            <a:r>
              <a:rPr lang="en-GB" dirty="0"/>
              <a:t>“</a:t>
            </a:r>
            <a:r>
              <a:rPr lang="en-GB" i="1" dirty="0"/>
              <a:t>This amendment shall provide interoperability, </a:t>
            </a:r>
            <a:r>
              <a:rPr lang="en-GB" i="1" dirty="0">
                <a:solidFill>
                  <a:srgbClr val="FF0000"/>
                </a:solidFill>
              </a:rPr>
              <a:t>coexistence, backward compatibility</a:t>
            </a:r>
            <a:r>
              <a:rPr lang="en-GB" i="1" dirty="0"/>
              <a:t>, and fairness with deployed OCB (Outside the Context of a BSS) devices.</a:t>
            </a:r>
            <a:r>
              <a:rPr lang="en-GB" dirty="0"/>
              <a:t>”</a:t>
            </a:r>
          </a:p>
          <a:p>
            <a:pPr>
              <a:buFont typeface="Arial" panose="020B0604020202020204" pitchFamily="34" charset="0"/>
              <a:buChar char="•"/>
            </a:pPr>
            <a:endParaRPr lang="en-GB" dirty="0"/>
          </a:p>
          <a:p>
            <a:pPr>
              <a:buFont typeface="Arial" panose="020B0604020202020204" pitchFamily="34" charset="0"/>
              <a:buChar char="•"/>
            </a:pPr>
            <a:r>
              <a:rPr lang="en-GB" dirty="0"/>
              <a:t>11bd devices shall </a:t>
            </a:r>
            <a:r>
              <a:rPr lang="en-US" dirty="0"/>
              <a:t>be able to decode 11p PPDU operating in the same channel.</a:t>
            </a:r>
          </a:p>
          <a:p>
            <a:pPr>
              <a:buFont typeface="Arial" panose="020B0604020202020204" pitchFamily="34" charset="0"/>
              <a:buChar char="•"/>
            </a:pPr>
            <a:r>
              <a:rPr lang="en-US" dirty="0"/>
              <a:t>11p devices can reliably detect the preamble of 11bd PPDU to correctly defer its transmission within the packet duration.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3"/>
          </p:nvPr>
        </p:nvSpPr>
        <p:spPr/>
        <p:txBody>
          <a:bodyPr/>
          <a:lstStyle/>
          <a:p>
            <a:r>
              <a:rPr lang="fr-FR"/>
              <a:t>Rui Cao and etc., Marvell</a:t>
            </a:r>
            <a:endParaRPr lang="en-GB" dirty="0"/>
          </a:p>
        </p:txBody>
      </p:sp>
      <p:sp>
        <p:nvSpPr>
          <p:cNvPr id="6" name="Date Placeholder 5"/>
          <p:cNvSpPr>
            <a:spLocks noGrp="1"/>
          </p:cNvSpPr>
          <p:nvPr>
            <p:ph type="dt" idx="2"/>
          </p:nvPr>
        </p:nvSpPr>
        <p:spPr/>
        <p:txBody>
          <a:bodyPr/>
          <a:lstStyle/>
          <a:p>
            <a:r>
              <a:rPr lang="en-US"/>
              <a:t>March 2019</a:t>
            </a:r>
            <a:endParaRPr lang="en-GB" dirty="0"/>
          </a:p>
        </p:txBody>
      </p:sp>
    </p:spTree>
    <p:extLst>
      <p:ext uri="{BB962C8B-B14F-4D97-AF65-F5344CB8AC3E}">
        <p14:creationId xmlns:p14="http://schemas.microsoft.com/office/powerpoint/2010/main" val="248995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EE8CF-2CBE-463E-A4CB-414E3AE1ADED}"/>
              </a:ext>
            </a:extLst>
          </p:cNvPr>
          <p:cNvSpPr>
            <a:spLocks noGrp="1"/>
          </p:cNvSpPr>
          <p:nvPr>
            <p:ph type="title"/>
          </p:nvPr>
        </p:nvSpPr>
        <p:spPr/>
        <p:txBody>
          <a:bodyPr/>
          <a:lstStyle/>
          <a:p>
            <a:r>
              <a:rPr lang="en-US" dirty="0"/>
              <a:t>11p PPDU</a:t>
            </a:r>
          </a:p>
        </p:txBody>
      </p:sp>
      <p:sp>
        <p:nvSpPr>
          <p:cNvPr id="3" name="Content Placeholder 2">
            <a:extLst>
              <a:ext uri="{FF2B5EF4-FFF2-40B4-BE49-F238E27FC236}">
                <a16:creationId xmlns:a16="http://schemas.microsoft.com/office/drawing/2014/main" id="{C0FAD2CB-27E7-4C4A-9E19-2B3460B9CC77}"/>
              </a:ext>
            </a:extLst>
          </p:cNvPr>
          <p:cNvSpPr>
            <a:spLocks noGrp="1"/>
          </p:cNvSpPr>
          <p:nvPr>
            <p:ph idx="1"/>
          </p:nvPr>
        </p:nvSpPr>
        <p:spPr>
          <a:xfrm>
            <a:off x="990600" y="2820390"/>
            <a:ext cx="7466013" cy="2360613"/>
          </a:xfrm>
        </p:spPr>
        <p:txBody>
          <a:bodyPr/>
          <a:lstStyle/>
          <a:p>
            <a:pPr>
              <a:buFont typeface="Arial" panose="020B0604020202020204" pitchFamily="34" charset="0"/>
              <a:buChar char="•"/>
            </a:pPr>
            <a:r>
              <a:rPr lang="en-US" dirty="0"/>
              <a:t>11p adopts 11a PPDU format.</a:t>
            </a:r>
          </a:p>
          <a:p>
            <a:pPr>
              <a:buFont typeface="Arial" panose="020B0604020202020204" pitchFamily="34" charset="0"/>
              <a:buChar char="•"/>
            </a:pPr>
            <a:r>
              <a:rPr lang="en-US" dirty="0"/>
              <a:t>Receiver recovers timing with LSTF, and obtains channel estimation on LLTF.</a:t>
            </a:r>
          </a:p>
          <a:p>
            <a:pPr>
              <a:buFont typeface="Arial" panose="020B0604020202020204" pitchFamily="34" charset="0"/>
              <a:buChar char="•"/>
            </a:pPr>
            <a:r>
              <a:rPr lang="en-US" dirty="0"/>
              <a:t>PPDU duration is obtained in the LENGTH field in LSIG, and it is used to determine CSMA </a:t>
            </a:r>
            <a:r>
              <a:rPr lang="en-US" dirty="0" err="1"/>
              <a:t>backoff</a:t>
            </a:r>
            <a:r>
              <a:rPr lang="en-US" dirty="0"/>
              <a:t>.</a:t>
            </a:r>
          </a:p>
        </p:txBody>
      </p:sp>
      <p:sp>
        <p:nvSpPr>
          <p:cNvPr id="4" name="Slide Number Placeholder 3">
            <a:extLst>
              <a:ext uri="{FF2B5EF4-FFF2-40B4-BE49-F238E27FC236}">
                <a16:creationId xmlns:a16="http://schemas.microsoft.com/office/drawing/2014/main" id="{E631C85E-4723-49B6-AF33-FC1FE7E72DA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26651C7-CBDC-4B01-8E32-630223121DB6}"/>
              </a:ext>
            </a:extLst>
          </p:cNvPr>
          <p:cNvSpPr>
            <a:spLocks noGrp="1"/>
          </p:cNvSpPr>
          <p:nvPr>
            <p:ph type="ftr" idx="13"/>
          </p:nvPr>
        </p:nvSpPr>
        <p:spPr/>
        <p:txBody>
          <a:bodyPr/>
          <a:lstStyle/>
          <a:p>
            <a:r>
              <a:rPr lang="fr-FR"/>
              <a:t>Rui Cao and etc., Marvell</a:t>
            </a:r>
            <a:endParaRPr lang="en-GB" dirty="0"/>
          </a:p>
        </p:txBody>
      </p:sp>
      <p:sp>
        <p:nvSpPr>
          <p:cNvPr id="6" name="Date Placeholder 5">
            <a:extLst>
              <a:ext uri="{FF2B5EF4-FFF2-40B4-BE49-F238E27FC236}">
                <a16:creationId xmlns:a16="http://schemas.microsoft.com/office/drawing/2014/main" id="{45B4FCB5-A7CF-4693-BFE7-862D74AF0545}"/>
              </a:ext>
            </a:extLst>
          </p:cNvPr>
          <p:cNvSpPr>
            <a:spLocks noGrp="1"/>
          </p:cNvSpPr>
          <p:nvPr>
            <p:ph type="dt" idx="2"/>
          </p:nvPr>
        </p:nvSpPr>
        <p:spPr/>
        <p:txBody>
          <a:bodyPr/>
          <a:lstStyle/>
          <a:p>
            <a:r>
              <a:rPr lang="en-US"/>
              <a:t>March 2019</a:t>
            </a:r>
            <a:endParaRPr lang="en-GB" dirty="0"/>
          </a:p>
        </p:txBody>
      </p:sp>
      <p:sp>
        <p:nvSpPr>
          <p:cNvPr id="7" name="Rectangle 6">
            <a:extLst>
              <a:ext uri="{FF2B5EF4-FFF2-40B4-BE49-F238E27FC236}">
                <a16:creationId xmlns:a16="http://schemas.microsoft.com/office/drawing/2014/main" id="{EA991F5A-3FC3-446B-A809-B529095B1E25}"/>
              </a:ext>
            </a:extLst>
          </p:cNvPr>
          <p:cNvSpPr/>
          <p:nvPr/>
        </p:nvSpPr>
        <p:spPr bwMode="auto">
          <a:xfrm>
            <a:off x="1981200" y="1751013"/>
            <a:ext cx="1066800" cy="45612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LLTF</a:t>
            </a:r>
          </a:p>
        </p:txBody>
      </p:sp>
      <p:sp>
        <p:nvSpPr>
          <p:cNvPr id="8" name="Rectangle 7">
            <a:extLst>
              <a:ext uri="{FF2B5EF4-FFF2-40B4-BE49-F238E27FC236}">
                <a16:creationId xmlns:a16="http://schemas.microsoft.com/office/drawing/2014/main" id="{7F6AF687-9CAB-4E4E-A3DB-E0BA716B6B49}"/>
              </a:ext>
            </a:extLst>
          </p:cNvPr>
          <p:cNvSpPr/>
          <p:nvPr/>
        </p:nvSpPr>
        <p:spPr bwMode="auto">
          <a:xfrm>
            <a:off x="4114800" y="1751013"/>
            <a:ext cx="3962394" cy="45612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ts val="100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DATA</a:t>
            </a:r>
          </a:p>
        </p:txBody>
      </p:sp>
      <p:sp>
        <p:nvSpPr>
          <p:cNvPr id="11" name="Rectangle 10">
            <a:extLst>
              <a:ext uri="{FF2B5EF4-FFF2-40B4-BE49-F238E27FC236}">
                <a16:creationId xmlns:a16="http://schemas.microsoft.com/office/drawing/2014/main" id="{ECE36E5B-6E11-4FB6-953E-39EE56899A64}"/>
              </a:ext>
            </a:extLst>
          </p:cNvPr>
          <p:cNvSpPr/>
          <p:nvPr/>
        </p:nvSpPr>
        <p:spPr bwMode="auto">
          <a:xfrm>
            <a:off x="1219199" y="1751013"/>
            <a:ext cx="762001" cy="45612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LSTF</a:t>
            </a:r>
          </a:p>
        </p:txBody>
      </p:sp>
      <p:sp>
        <p:nvSpPr>
          <p:cNvPr id="12" name="Rectangle 11">
            <a:extLst>
              <a:ext uri="{FF2B5EF4-FFF2-40B4-BE49-F238E27FC236}">
                <a16:creationId xmlns:a16="http://schemas.microsoft.com/office/drawing/2014/main" id="{775374B3-64BD-4146-AB0F-E6A18DE698D6}"/>
              </a:ext>
            </a:extLst>
          </p:cNvPr>
          <p:cNvSpPr/>
          <p:nvPr/>
        </p:nvSpPr>
        <p:spPr bwMode="auto">
          <a:xfrm>
            <a:off x="3048000" y="1747988"/>
            <a:ext cx="1066800" cy="45612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LSIG</a:t>
            </a:r>
          </a:p>
        </p:txBody>
      </p:sp>
    </p:spTree>
    <p:extLst>
      <p:ext uri="{BB962C8B-B14F-4D97-AF65-F5344CB8AC3E}">
        <p14:creationId xmlns:p14="http://schemas.microsoft.com/office/powerpoint/2010/main" val="1745562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3DB1B-A9AA-4DD4-85AC-A7EFB4994237}"/>
              </a:ext>
            </a:extLst>
          </p:cNvPr>
          <p:cNvSpPr>
            <a:spLocks noGrp="1"/>
          </p:cNvSpPr>
          <p:nvPr>
            <p:ph type="title"/>
          </p:nvPr>
        </p:nvSpPr>
        <p:spPr>
          <a:xfrm>
            <a:off x="715541" y="533400"/>
            <a:ext cx="7770813" cy="1065213"/>
          </a:xfrm>
        </p:spPr>
        <p:txBody>
          <a:bodyPr/>
          <a:lstStyle/>
          <a:p>
            <a:r>
              <a:rPr lang="en-US" dirty="0"/>
              <a:t>10MHz 11bd PPDU</a:t>
            </a:r>
          </a:p>
        </p:txBody>
      </p:sp>
      <p:sp>
        <p:nvSpPr>
          <p:cNvPr id="4" name="Slide Number Placeholder 3">
            <a:extLst>
              <a:ext uri="{FF2B5EF4-FFF2-40B4-BE49-F238E27FC236}">
                <a16:creationId xmlns:a16="http://schemas.microsoft.com/office/drawing/2014/main" id="{C7D13881-3222-4574-B6F8-6A1C0BADAA5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AD733A6-543D-4DD2-B8B1-AB1FF4400E2A}"/>
              </a:ext>
            </a:extLst>
          </p:cNvPr>
          <p:cNvSpPr>
            <a:spLocks noGrp="1"/>
          </p:cNvSpPr>
          <p:nvPr>
            <p:ph type="ftr" idx="13"/>
          </p:nvPr>
        </p:nvSpPr>
        <p:spPr/>
        <p:txBody>
          <a:bodyPr/>
          <a:lstStyle/>
          <a:p>
            <a:r>
              <a:rPr lang="fr-FR"/>
              <a:t>Rui Cao and etc., Marvell</a:t>
            </a:r>
            <a:endParaRPr lang="en-GB" dirty="0"/>
          </a:p>
        </p:txBody>
      </p:sp>
      <p:sp>
        <p:nvSpPr>
          <p:cNvPr id="6" name="Date Placeholder 5">
            <a:extLst>
              <a:ext uri="{FF2B5EF4-FFF2-40B4-BE49-F238E27FC236}">
                <a16:creationId xmlns:a16="http://schemas.microsoft.com/office/drawing/2014/main" id="{7EA1CB0C-337B-42F1-AAD4-C4C74E5DD45F}"/>
              </a:ext>
            </a:extLst>
          </p:cNvPr>
          <p:cNvSpPr>
            <a:spLocks noGrp="1"/>
          </p:cNvSpPr>
          <p:nvPr>
            <p:ph type="dt" idx="2"/>
          </p:nvPr>
        </p:nvSpPr>
        <p:spPr/>
        <p:txBody>
          <a:bodyPr/>
          <a:lstStyle/>
          <a:p>
            <a:r>
              <a:rPr lang="en-US"/>
              <a:t>January 2019</a:t>
            </a:r>
            <a:endParaRPr lang="en-GB" dirty="0"/>
          </a:p>
        </p:txBody>
      </p:sp>
      <p:sp>
        <p:nvSpPr>
          <p:cNvPr id="120" name="Content Placeholder 2">
            <a:extLst>
              <a:ext uri="{FF2B5EF4-FFF2-40B4-BE49-F238E27FC236}">
                <a16:creationId xmlns:a16="http://schemas.microsoft.com/office/drawing/2014/main" id="{90B619CD-0187-4EF5-A261-6ABA27925FDB}"/>
              </a:ext>
            </a:extLst>
          </p:cNvPr>
          <p:cNvSpPr>
            <a:spLocks noGrp="1"/>
          </p:cNvSpPr>
          <p:nvPr>
            <p:ph idx="1"/>
          </p:nvPr>
        </p:nvSpPr>
        <p:spPr>
          <a:xfrm>
            <a:off x="696912" y="2529241"/>
            <a:ext cx="8066088" cy="3899132"/>
          </a:xfrm>
        </p:spPr>
        <p:txBody>
          <a:bodyPr/>
          <a:lstStyle/>
          <a:p>
            <a:pPr>
              <a:buFont typeface="Arial" panose="020B0604020202020204" pitchFamily="34" charset="0"/>
              <a:buChar char="•"/>
            </a:pPr>
            <a:r>
              <a:rPr lang="en-US" dirty="0"/>
              <a:t>Propose 10MHz 11bd PPDU to pre-append legacy preamble fields, </a:t>
            </a:r>
          </a:p>
          <a:p>
            <a:pPr lvl="1">
              <a:buFont typeface="Arial" panose="020B0604020202020204" pitchFamily="34" charset="0"/>
              <a:buChar char="•"/>
            </a:pPr>
            <a:r>
              <a:rPr lang="en-US" dirty="0"/>
              <a:t>including LSTF + LLTF + LSIG</a:t>
            </a:r>
          </a:p>
          <a:p>
            <a:pPr lvl="1">
              <a:buFont typeface="Arial" panose="020B0604020202020204" pitchFamily="34" charset="0"/>
              <a:buChar char="•"/>
            </a:pPr>
            <a:r>
              <a:rPr lang="en-US" dirty="0"/>
              <a:t>LSIG LENGTH field is set to signal the entire 11bd PPDU duration.</a:t>
            </a:r>
          </a:p>
          <a:p>
            <a:pPr lvl="1">
              <a:buFont typeface="Arial" panose="020B0604020202020204" pitchFamily="34" charset="0"/>
              <a:buChar char="•"/>
            </a:pPr>
            <a:r>
              <a:rPr lang="en-US" dirty="0"/>
              <a:t>Coexistence and backward compatibility with 10MHz DSRC operation, including 11p.</a:t>
            </a:r>
          </a:p>
          <a:p>
            <a:pPr lvl="2">
              <a:buFont typeface="Arial" panose="020B0604020202020204" pitchFamily="34" charset="0"/>
              <a:buChar char="•"/>
            </a:pPr>
            <a:r>
              <a:rPr lang="en-US" dirty="0"/>
              <a:t>11p receivers will be able to detect the LSIG LENGTH field for CCA.</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21" name="Rectangle 20">
            <a:extLst>
              <a:ext uri="{FF2B5EF4-FFF2-40B4-BE49-F238E27FC236}">
                <a16:creationId xmlns:a16="http://schemas.microsoft.com/office/drawing/2014/main" id="{9D0A5579-895B-4E2D-8A21-182F930FD6D9}"/>
              </a:ext>
            </a:extLst>
          </p:cNvPr>
          <p:cNvSpPr/>
          <p:nvPr/>
        </p:nvSpPr>
        <p:spPr bwMode="auto">
          <a:xfrm>
            <a:off x="4414321" y="1629478"/>
            <a:ext cx="3586676" cy="456120"/>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ts val="200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NGV Portion</a:t>
            </a:r>
          </a:p>
        </p:txBody>
      </p:sp>
      <p:cxnSp>
        <p:nvCxnSpPr>
          <p:cNvPr id="8" name="Straight Arrow Connector 7">
            <a:extLst>
              <a:ext uri="{FF2B5EF4-FFF2-40B4-BE49-F238E27FC236}">
                <a16:creationId xmlns:a16="http://schemas.microsoft.com/office/drawing/2014/main" id="{D6987091-9FA6-4C0A-806A-C51F49125297}"/>
              </a:ext>
            </a:extLst>
          </p:cNvPr>
          <p:cNvCxnSpPr>
            <a:cxnSpLocks/>
          </p:cNvCxnSpPr>
          <p:nvPr/>
        </p:nvCxnSpPr>
        <p:spPr bwMode="auto">
          <a:xfrm>
            <a:off x="1394951" y="1630527"/>
            <a:ext cx="0" cy="45612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 name="TextBox 8">
            <a:extLst>
              <a:ext uri="{FF2B5EF4-FFF2-40B4-BE49-F238E27FC236}">
                <a16:creationId xmlns:a16="http://schemas.microsoft.com/office/drawing/2014/main" id="{B9BB729F-D734-486F-AA60-7B60390E47C8}"/>
              </a:ext>
            </a:extLst>
          </p:cNvPr>
          <p:cNvSpPr txBox="1"/>
          <p:nvPr/>
        </p:nvSpPr>
        <p:spPr>
          <a:xfrm rot="16200000">
            <a:off x="813626" y="1526408"/>
            <a:ext cx="400110" cy="642163"/>
          </a:xfrm>
          <a:prstGeom prst="rect">
            <a:avLst/>
          </a:prstGeom>
          <a:noFill/>
        </p:spPr>
        <p:txBody>
          <a:bodyPr vert="eaVert" wrap="none" rtlCol="0">
            <a:spAutoFit/>
          </a:bodyPr>
          <a:lstStyle/>
          <a:p>
            <a:r>
              <a:rPr lang="en-US" sz="1400" dirty="0">
                <a:solidFill>
                  <a:schemeClr val="tx1"/>
                </a:solidFill>
              </a:rPr>
              <a:t>10MHz</a:t>
            </a:r>
          </a:p>
        </p:txBody>
      </p:sp>
      <p:sp>
        <p:nvSpPr>
          <p:cNvPr id="11" name="Rectangle 10">
            <a:extLst>
              <a:ext uri="{FF2B5EF4-FFF2-40B4-BE49-F238E27FC236}">
                <a16:creationId xmlns:a16="http://schemas.microsoft.com/office/drawing/2014/main" id="{96A99317-6742-46F7-B514-2AC914BB7ED4}"/>
              </a:ext>
            </a:extLst>
          </p:cNvPr>
          <p:cNvSpPr/>
          <p:nvPr/>
        </p:nvSpPr>
        <p:spPr bwMode="auto">
          <a:xfrm>
            <a:off x="2280721" y="1631965"/>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L-LTF</a:t>
            </a:r>
          </a:p>
        </p:txBody>
      </p:sp>
      <p:sp>
        <p:nvSpPr>
          <p:cNvPr id="12" name="Rectangle 11">
            <a:extLst>
              <a:ext uri="{FF2B5EF4-FFF2-40B4-BE49-F238E27FC236}">
                <a16:creationId xmlns:a16="http://schemas.microsoft.com/office/drawing/2014/main" id="{6C11DC75-1418-4195-A663-DE35EC024966}"/>
              </a:ext>
            </a:extLst>
          </p:cNvPr>
          <p:cNvSpPr/>
          <p:nvPr/>
        </p:nvSpPr>
        <p:spPr bwMode="auto">
          <a:xfrm>
            <a:off x="1518720" y="1631965"/>
            <a:ext cx="762001"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L-STF</a:t>
            </a:r>
          </a:p>
        </p:txBody>
      </p:sp>
      <p:sp>
        <p:nvSpPr>
          <p:cNvPr id="13" name="Rectangle 12">
            <a:extLst>
              <a:ext uri="{FF2B5EF4-FFF2-40B4-BE49-F238E27FC236}">
                <a16:creationId xmlns:a16="http://schemas.microsoft.com/office/drawing/2014/main" id="{7D71F6E3-25C8-4335-93DE-326F678810C5}"/>
              </a:ext>
            </a:extLst>
          </p:cNvPr>
          <p:cNvSpPr/>
          <p:nvPr/>
        </p:nvSpPr>
        <p:spPr bwMode="auto">
          <a:xfrm>
            <a:off x="3347521" y="1630845"/>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L-SIG</a:t>
            </a:r>
          </a:p>
        </p:txBody>
      </p:sp>
    </p:spTree>
    <p:extLst>
      <p:ext uri="{BB962C8B-B14F-4D97-AF65-F5344CB8AC3E}">
        <p14:creationId xmlns:p14="http://schemas.microsoft.com/office/powerpoint/2010/main" val="972206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3DB1B-A9AA-4DD4-85AC-A7EFB4994237}"/>
              </a:ext>
            </a:extLst>
          </p:cNvPr>
          <p:cNvSpPr>
            <a:spLocks noGrp="1"/>
          </p:cNvSpPr>
          <p:nvPr>
            <p:ph type="title"/>
          </p:nvPr>
        </p:nvSpPr>
        <p:spPr>
          <a:xfrm>
            <a:off x="715541" y="533400"/>
            <a:ext cx="7770813" cy="1065213"/>
          </a:xfrm>
        </p:spPr>
        <p:txBody>
          <a:bodyPr/>
          <a:lstStyle/>
          <a:p>
            <a:r>
              <a:rPr lang="en-US" dirty="0"/>
              <a:t>20MHz 11bd PPDU</a:t>
            </a:r>
          </a:p>
        </p:txBody>
      </p:sp>
      <p:sp>
        <p:nvSpPr>
          <p:cNvPr id="4" name="Slide Number Placeholder 3">
            <a:extLst>
              <a:ext uri="{FF2B5EF4-FFF2-40B4-BE49-F238E27FC236}">
                <a16:creationId xmlns:a16="http://schemas.microsoft.com/office/drawing/2014/main" id="{C7D13881-3222-4574-B6F8-6A1C0BADAA5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AD733A6-543D-4DD2-B8B1-AB1FF4400E2A}"/>
              </a:ext>
            </a:extLst>
          </p:cNvPr>
          <p:cNvSpPr>
            <a:spLocks noGrp="1"/>
          </p:cNvSpPr>
          <p:nvPr>
            <p:ph type="ftr" idx="13"/>
          </p:nvPr>
        </p:nvSpPr>
        <p:spPr/>
        <p:txBody>
          <a:bodyPr/>
          <a:lstStyle/>
          <a:p>
            <a:r>
              <a:rPr lang="fr-FR"/>
              <a:t>Rui Cao and etc., Marvell</a:t>
            </a:r>
            <a:endParaRPr lang="en-GB" dirty="0"/>
          </a:p>
        </p:txBody>
      </p:sp>
      <p:sp>
        <p:nvSpPr>
          <p:cNvPr id="6" name="Date Placeholder 5">
            <a:extLst>
              <a:ext uri="{FF2B5EF4-FFF2-40B4-BE49-F238E27FC236}">
                <a16:creationId xmlns:a16="http://schemas.microsoft.com/office/drawing/2014/main" id="{7EA1CB0C-337B-42F1-AAD4-C4C74E5DD45F}"/>
              </a:ext>
            </a:extLst>
          </p:cNvPr>
          <p:cNvSpPr>
            <a:spLocks noGrp="1"/>
          </p:cNvSpPr>
          <p:nvPr>
            <p:ph type="dt" idx="2"/>
          </p:nvPr>
        </p:nvSpPr>
        <p:spPr/>
        <p:txBody>
          <a:bodyPr/>
          <a:lstStyle/>
          <a:p>
            <a:r>
              <a:rPr lang="en-US"/>
              <a:t>January 2019</a:t>
            </a:r>
            <a:endParaRPr lang="en-GB" dirty="0"/>
          </a:p>
        </p:txBody>
      </p:sp>
      <p:sp>
        <p:nvSpPr>
          <p:cNvPr id="120" name="Content Placeholder 2">
            <a:extLst>
              <a:ext uri="{FF2B5EF4-FFF2-40B4-BE49-F238E27FC236}">
                <a16:creationId xmlns:a16="http://schemas.microsoft.com/office/drawing/2014/main" id="{90B619CD-0187-4EF5-A261-6ABA27925FDB}"/>
              </a:ext>
            </a:extLst>
          </p:cNvPr>
          <p:cNvSpPr>
            <a:spLocks noGrp="1"/>
          </p:cNvSpPr>
          <p:nvPr>
            <p:ph idx="1"/>
          </p:nvPr>
        </p:nvSpPr>
        <p:spPr>
          <a:xfrm>
            <a:off x="669925" y="2654068"/>
            <a:ext cx="7940675" cy="3899132"/>
          </a:xfrm>
        </p:spPr>
        <p:txBody>
          <a:bodyPr/>
          <a:lstStyle/>
          <a:p>
            <a:pPr>
              <a:buFont typeface="Arial" panose="020B0604020202020204" pitchFamily="34" charset="0"/>
              <a:buChar char="•"/>
            </a:pPr>
            <a:r>
              <a:rPr lang="en-US" dirty="0"/>
              <a:t>As discussed in [2, 3], 20MHz 11bd PPDU can achieve 2x throughput compared to 11p 10MHz DSRC operation.</a:t>
            </a:r>
          </a:p>
          <a:p>
            <a:pPr>
              <a:buFont typeface="Arial" panose="020B0604020202020204" pitchFamily="34" charset="0"/>
              <a:buChar char="•"/>
            </a:pPr>
            <a:r>
              <a:rPr lang="en-US" dirty="0"/>
              <a:t>Propose to duplicate 10MHz legacy preamble in the two 10MHz sub-channels. </a:t>
            </a:r>
          </a:p>
          <a:p>
            <a:pPr lvl="1">
              <a:buFont typeface="Arial" panose="020B0604020202020204" pitchFamily="34" charset="0"/>
              <a:buChar char="•"/>
            </a:pPr>
            <a:r>
              <a:rPr lang="en-US" dirty="0"/>
              <a:t>Can achieve coexistence and backward compatibility with 11p 10MHz DSRC operation.</a:t>
            </a:r>
          </a:p>
          <a:p>
            <a:pPr lvl="1">
              <a:buFont typeface="Arial" panose="020B0604020202020204" pitchFamily="34" charset="0"/>
              <a:buChar char="•"/>
            </a:pPr>
            <a:r>
              <a:rPr lang="en-US" dirty="0"/>
              <a:t>11p receiver only needs to detect 10MHz preamble and OFDM signal on its operating channel for CCA.</a:t>
            </a:r>
          </a:p>
          <a:p>
            <a:pPr>
              <a:buFont typeface="Arial" panose="020B0604020202020204" pitchFamily="34" charset="0"/>
              <a:buChar char="•"/>
            </a:pPr>
            <a:r>
              <a:rPr lang="en-US" dirty="0"/>
              <a:t>Propose to use the same tone spacing in NGV portion as in 10MHz 11bd PPDU.</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21" name="Rectangle 20">
            <a:extLst>
              <a:ext uri="{FF2B5EF4-FFF2-40B4-BE49-F238E27FC236}">
                <a16:creationId xmlns:a16="http://schemas.microsoft.com/office/drawing/2014/main" id="{9D0A5579-895B-4E2D-8A21-182F930FD6D9}"/>
              </a:ext>
            </a:extLst>
          </p:cNvPr>
          <p:cNvSpPr/>
          <p:nvPr/>
        </p:nvSpPr>
        <p:spPr bwMode="auto">
          <a:xfrm>
            <a:off x="4405643" y="1528641"/>
            <a:ext cx="3519157" cy="912240"/>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250000"/>
              </a:lnSpc>
              <a:spcBef>
                <a:spcPts val="200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NGV portion</a:t>
            </a:r>
          </a:p>
        </p:txBody>
      </p:sp>
      <p:cxnSp>
        <p:nvCxnSpPr>
          <p:cNvPr id="8" name="Straight Arrow Connector 7">
            <a:extLst>
              <a:ext uri="{FF2B5EF4-FFF2-40B4-BE49-F238E27FC236}">
                <a16:creationId xmlns:a16="http://schemas.microsoft.com/office/drawing/2014/main" id="{D6987091-9FA6-4C0A-806A-C51F49125297}"/>
              </a:ext>
            </a:extLst>
          </p:cNvPr>
          <p:cNvCxnSpPr>
            <a:cxnSpLocks/>
          </p:cNvCxnSpPr>
          <p:nvPr/>
        </p:nvCxnSpPr>
        <p:spPr bwMode="auto">
          <a:xfrm>
            <a:off x="1395083" y="1499488"/>
            <a:ext cx="0" cy="45612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15241731-EE38-4172-8F06-E645CFA320CD}"/>
              </a:ext>
            </a:extLst>
          </p:cNvPr>
          <p:cNvCxnSpPr>
            <a:cxnSpLocks/>
          </p:cNvCxnSpPr>
          <p:nvPr/>
        </p:nvCxnSpPr>
        <p:spPr bwMode="auto">
          <a:xfrm>
            <a:off x="1390320" y="1981515"/>
            <a:ext cx="0" cy="45504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 name="TextBox 8">
            <a:extLst>
              <a:ext uri="{FF2B5EF4-FFF2-40B4-BE49-F238E27FC236}">
                <a16:creationId xmlns:a16="http://schemas.microsoft.com/office/drawing/2014/main" id="{B9BB729F-D734-486F-AA60-7B60390E47C8}"/>
              </a:ext>
            </a:extLst>
          </p:cNvPr>
          <p:cNvSpPr txBox="1"/>
          <p:nvPr/>
        </p:nvSpPr>
        <p:spPr>
          <a:xfrm rot="16200000">
            <a:off x="813758" y="1395369"/>
            <a:ext cx="400110" cy="642163"/>
          </a:xfrm>
          <a:prstGeom prst="rect">
            <a:avLst/>
          </a:prstGeom>
          <a:noFill/>
        </p:spPr>
        <p:txBody>
          <a:bodyPr vert="eaVert" wrap="none" rtlCol="0">
            <a:spAutoFit/>
          </a:bodyPr>
          <a:lstStyle/>
          <a:p>
            <a:r>
              <a:rPr lang="en-US" sz="1400" dirty="0">
                <a:solidFill>
                  <a:schemeClr val="tx1"/>
                </a:solidFill>
              </a:rPr>
              <a:t>10MHz</a:t>
            </a:r>
          </a:p>
        </p:txBody>
      </p:sp>
      <p:sp>
        <p:nvSpPr>
          <p:cNvPr id="26" name="TextBox 25">
            <a:extLst>
              <a:ext uri="{FF2B5EF4-FFF2-40B4-BE49-F238E27FC236}">
                <a16:creationId xmlns:a16="http://schemas.microsoft.com/office/drawing/2014/main" id="{4A83115F-2288-47E8-9393-5327A46EF43D}"/>
              </a:ext>
            </a:extLst>
          </p:cNvPr>
          <p:cNvSpPr txBox="1"/>
          <p:nvPr/>
        </p:nvSpPr>
        <p:spPr>
          <a:xfrm rot="16200000">
            <a:off x="806827" y="1874618"/>
            <a:ext cx="400110" cy="642163"/>
          </a:xfrm>
          <a:prstGeom prst="rect">
            <a:avLst/>
          </a:prstGeom>
          <a:noFill/>
        </p:spPr>
        <p:txBody>
          <a:bodyPr vert="eaVert" wrap="none" rtlCol="0">
            <a:spAutoFit/>
          </a:bodyPr>
          <a:lstStyle/>
          <a:p>
            <a:r>
              <a:rPr lang="en-US" sz="1400" dirty="0">
                <a:solidFill>
                  <a:schemeClr val="tx1"/>
                </a:solidFill>
              </a:rPr>
              <a:t>10MHz</a:t>
            </a:r>
          </a:p>
        </p:txBody>
      </p:sp>
      <p:sp>
        <p:nvSpPr>
          <p:cNvPr id="25" name="Rectangle 24">
            <a:extLst>
              <a:ext uri="{FF2B5EF4-FFF2-40B4-BE49-F238E27FC236}">
                <a16:creationId xmlns:a16="http://schemas.microsoft.com/office/drawing/2014/main" id="{495AD108-E882-44D6-82A0-EC410848EAAD}"/>
              </a:ext>
            </a:extLst>
          </p:cNvPr>
          <p:cNvSpPr/>
          <p:nvPr/>
        </p:nvSpPr>
        <p:spPr bwMode="auto">
          <a:xfrm>
            <a:off x="2273922" y="1529761"/>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L-LTF</a:t>
            </a:r>
          </a:p>
        </p:txBody>
      </p:sp>
      <p:sp>
        <p:nvSpPr>
          <p:cNvPr id="27" name="Rectangle 26">
            <a:extLst>
              <a:ext uri="{FF2B5EF4-FFF2-40B4-BE49-F238E27FC236}">
                <a16:creationId xmlns:a16="http://schemas.microsoft.com/office/drawing/2014/main" id="{6E6E49C2-05C7-494C-85E8-A52861172E36}"/>
              </a:ext>
            </a:extLst>
          </p:cNvPr>
          <p:cNvSpPr/>
          <p:nvPr/>
        </p:nvSpPr>
        <p:spPr bwMode="auto">
          <a:xfrm>
            <a:off x="1511921" y="1529761"/>
            <a:ext cx="762001"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L-STF</a:t>
            </a:r>
          </a:p>
        </p:txBody>
      </p:sp>
      <p:sp>
        <p:nvSpPr>
          <p:cNvPr id="28" name="Rectangle 27">
            <a:extLst>
              <a:ext uri="{FF2B5EF4-FFF2-40B4-BE49-F238E27FC236}">
                <a16:creationId xmlns:a16="http://schemas.microsoft.com/office/drawing/2014/main" id="{7DF26E1E-7961-48CC-91CA-CAC1ADB5AA59}"/>
              </a:ext>
            </a:extLst>
          </p:cNvPr>
          <p:cNvSpPr/>
          <p:nvPr/>
        </p:nvSpPr>
        <p:spPr bwMode="auto">
          <a:xfrm>
            <a:off x="3340722" y="1528641"/>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L-SIG</a:t>
            </a:r>
          </a:p>
        </p:txBody>
      </p:sp>
      <p:sp>
        <p:nvSpPr>
          <p:cNvPr id="29" name="Rectangle 28">
            <a:extLst>
              <a:ext uri="{FF2B5EF4-FFF2-40B4-BE49-F238E27FC236}">
                <a16:creationId xmlns:a16="http://schemas.microsoft.com/office/drawing/2014/main" id="{0ACA83E2-B171-4EBC-A4CF-955D73F3DDB0}"/>
              </a:ext>
            </a:extLst>
          </p:cNvPr>
          <p:cNvSpPr/>
          <p:nvPr/>
        </p:nvSpPr>
        <p:spPr bwMode="auto">
          <a:xfrm>
            <a:off x="2272982" y="1982280"/>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L-LTF</a:t>
            </a:r>
          </a:p>
        </p:txBody>
      </p:sp>
      <p:sp>
        <p:nvSpPr>
          <p:cNvPr id="30" name="Rectangle 29">
            <a:extLst>
              <a:ext uri="{FF2B5EF4-FFF2-40B4-BE49-F238E27FC236}">
                <a16:creationId xmlns:a16="http://schemas.microsoft.com/office/drawing/2014/main" id="{4FA9B03C-8A4F-4E92-AB33-37A548106149}"/>
              </a:ext>
            </a:extLst>
          </p:cNvPr>
          <p:cNvSpPr/>
          <p:nvPr/>
        </p:nvSpPr>
        <p:spPr bwMode="auto">
          <a:xfrm>
            <a:off x="1510981" y="1982280"/>
            <a:ext cx="762001"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L-STF</a:t>
            </a:r>
          </a:p>
        </p:txBody>
      </p:sp>
      <p:sp>
        <p:nvSpPr>
          <p:cNvPr id="31" name="Rectangle 30">
            <a:extLst>
              <a:ext uri="{FF2B5EF4-FFF2-40B4-BE49-F238E27FC236}">
                <a16:creationId xmlns:a16="http://schemas.microsoft.com/office/drawing/2014/main" id="{00E1FD8E-9C94-4BD5-90DD-E1B7430B2173}"/>
              </a:ext>
            </a:extLst>
          </p:cNvPr>
          <p:cNvSpPr/>
          <p:nvPr/>
        </p:nvSpPr>
        <p:spPr bwMode="auto">
          <a:xfrm>
            <a:off x="3339782" y="1981160"/>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L-SIG</a:t>
            </a:r>
          </a:p>
        </p:txBody>
      </p:sp>
    </p:spTree>
    <p:extLst>
      <p:ext uri="{BB962C8B-B14F-4D97-AF65-F5344CB8AC3E}">
        <p14:creationId xmlns:p14="http://schemas.microsoft.com/office/powerpoint/2010/main" val="3346983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3DB1B-A9AA-4DD4-85AC-A7EFB4994237}"/>
              </a:ext>
            </a:extLst>
          </p:cNvPr>
          <p:cNvSpPr>
            <a:spLocks noGrp="1"/>
          </p:cNvSpPr>
          <p:nvPr>
            <p:ph type="title"/>
          </p:nvPr>
        </p:nvSpPr>
        <p:spPr>
          <a:xfrm>
            <a:off x="715541" y="533400"/>
            <a:ext cx="7770813" cy="1065213"/>
          </a:xfrm>
        </p:spPr>
        <p:txBody>
          <a:bodyPr/>
          <a:lstStyle/>
          <a:p>
            <a:r>
              <a:rPr lang="en-US" dirty="0"/>
              <a:t>Summary</a:t>
            </a:r>
          </a:p>
        </p:txBody>
      </p:sp>
      <p:sp>
        <p:nvSpPr>
          <p:cNvPr id="4" name="Slide Number Placeholder 3">
            <a:extLst>
              <a:ext uri="{FF2B5EF4-FFF2-40B4-BE49-F238E27FC236}">
                <a16:creationId xmlns:a16="http://schemas.microsoft.com/office/drawing/2014/main" id="{C7D13881-3222-4574-B6F8-6A1C0BADAA5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AD733A6-543D-4DD2-B8B1-AB1FF4400E2A}"/>
              </a:ext>
            </a:extLst>
          </p:cNvPr>
          <p:cNvSpPr>
            <a:spLocks noGrp="1"/>
          </p:cNvSpPr>
          <p:nvPr>
            <p:ph type="ftr" idx="13"/>
          </p:nvPr>
        </p:nvSpPr>
        <p:spPr/>
        <p:txBody>
          <a:bodyPr/>
          <a:lstStyle/>
          <a:p>
            <a:r>
              <a:rPr lang="fr-FR"/>
              <a:t>Rui Cao and etc., Marvell</a:t>
            </a:r>
            <a:endParaRPr lang="en-GB" dirty="0"/>
          </a:p>
        </p:txBody>
      </p:sp>
      <p:sp>
        <p:nvSpPr>
          <p:cNvPr id="6" name="Date Placeholder 5">
            <a:extLst>
              <a:ext uri="{FF2B5EF4-FFF2-40B4-BE49-F238E27FC236}">
                <a16:creationId xmlns:a16="http://schemas.microsoft.com/office/drawing/2014/main" id="{7EA1CB0C-337B-42F1-AAD4-C4C74E5DD45F}"/>
              </a:ext>
            </a:extLst>
          </p:cNvPr>
          <p:cNvSpPr>
            <a:spLocks noGrp="1"/>
          </p:cNvSpPr>
          <p:nvPr>
            <p:ph type="dt" idx="2"/>
          </p:nvPr>
        </p:nvSpPr>
        <p:spPr/>
        <p:txBody>
          <a:bodyPr/>
          <a:lstStyle/>
          <a:p>
            <a:r>
              <a:rPr lang="en-US"/>
              <a:t>January 2019</a:t>
            </a:r>
            <a:endParaRPr lang="en-GB" dirty="0"/>
          </a:p>
        </p:txBody>
      </p:sp>
      <p:sp>
        <p:nvSpPr>
          <p:cNvPr id="120" name="Content Placeholder 2">
            <a:extLst>
              <a:ext uri="{FF2B5EF4-FFF2-40B4-BE49-F238E27FC236}">
                <a16:creationId xmlns:a16="http://schemas.microsoft.com/office/drawing/2014/main" id="{90B619CD-0187-4EF5-A261-6ABA27925FDB}"/>
              </a:ext>
            </a:extLst>
          </p:cNvPr>
          <p:cNvSpPr>
            <a:spLocks noGrp="1"/>
          </p:cNvSpPr>
          <p:nvPr>
            <p:ph idx="1"/>
          </p:nvPr>
        </p:nvSpPr>
        <p:spPr>
          <a:xfrm>
            <a:off x="715541" y="1598613"/>
            <a:ext cx="8123659" cy="3899132"/>
          </a:xfrm>
        </p:spPr>
        <p:txBody>
          <a:bodyPr/>
          <a:lstStyle/>
          <a:p>
            <a:pPr>
              <a:buFont typeface="Arial" panose="020B0604020202020204" pitchFamily="34" charset="0"/>
              <a:buChar char="•"/>
            </a:pPr>
            <a:r>
              <a:rPr lang="en-US" dirty="0"/>
              <a:t>In this contribution, we propose to pre-append 10MHz 11p preamble to 11bd PPDU.</a:t>
            </a:r>
          </a:p>
          <a:p>
            <a:pPr>
              <a:buFont typeface="Arial" panose="020B0604020202020204" pitchFamily="34" charset="0"/>
              <a:buChar char="•"/>
            </a:pPr>
            <a:r>
              <a:rPr lang="en-US" dirty="0"/>
              <a:t>This design can achieve good coexistence and backward compatibility with 11p 10MHz DSRC operation.</a:t>
            </a:r>
          </a:p>
          <a:p>
            <a:pPr>
              <a:buFont typeface="Arial" panose="020B0604020202020204" pitchFamily="34" charset="0"/>
              <a:buChar char="•"/>
            </a:pPr>
            <a:r>
              <a:rPr lang="en-US" dirty="0"/>
              <a:t>We also discussed 20MHz 11bd PPDU design, and duplicated 10MHz 11p preamble is suggested.</a:t>
            </a:r>
          </a:p>
        </p:txBody>
      </p:sp>
    </p:spTree>
    <p:extLst>
      <p:ext uri="{BB962C8B-B14F-4D97-AF65-F5344CB8AC3E}">
        <p14:creationId xmlns:p14="http://schemas.microsoft.com/office/powerpoint/2010/main" val="1468962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0E65-147D-4212-916B-50A28DEFD75D}"/>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B009FD9D-DB34-4437-A9C1-E1295A5E4624}"/>
              </a:ext>
            </a:extLst>
          </p:cNvPr>
          <p:cNvSpPr>
            <a:spLocks noGrp="1"/>
          </p:cNvSpPr>
          <p:nvPr>
            <p:ph idx="1"/>
          </p:nvPr>
        </p:nvSpPr>
        <p:spPr/>
        <p:txBody>
          <a:bodyPr/>
          <a:lstStyle/>
          <a:p>
            <a:pPr marL="0" indent="0"/>
            <a:r>
              <a:rPr lang="en-US" dirty="0"/>
              <a:t>[1] Bo Sun and etc., “802.11 NGV SG Proposed PAR”, IEEE 802.11-18/0861r9.</a:t>
            </a:r>
          </a:p>
          <a:p>
            <a:r>
              <a:rPr lang="en-US" dirty="0"/>
              <a:t>[2] Rui Cao and etc., “Potential PHY Designs for NGV”, IEEE 802.11-19/0016r0.</a:t>
            </a:r>
          </a:p>
          <a:p>
            <a:r>
              <a:rPr lang="en-US" dirty="0"/>
              <a:t>[3] Dongguk Lim and etc., “Consideration on Features for 11bd”, 802.11-19/0009r0.</a:t>
            </a:r>
          </a:p>
        </p:txBody>
      </p:sp>
      <p:sp>
        <p:nvSpPr>
          <p:cNvPr id="4" name="Slide Number Placeholder 3">
            <a:extLst>
              <a:ext uri="{FF2B5EF4-FFF2-40B4-BE49-F238E27FC236}">
                <a16:creationId xmlns:a16="http://schemas.microsoft.com/office/drawing/2014/main" id="{3AA9E27E-DF54-4616-8966-6C654A88A34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A971D6E-B660-40CF-92D5-15B0B6A8DAEF}"/>
              </a:ext>
            </a:extLst>
          </p:cNvPr>
          <p:cNvSpPr>
            <a:spLocks noGrp="1"/>
          </p:cNvSpPr>
          <p:nvPr>
            <p:ph type="ftr" idx="13"/>
          </p:nvPr>
        </p:nvSpPr>
        <p:spPr/>
        <p:txBody>
          <a:bodyPr/>
          <a:lstStyle/>
          <a:p>
            <a:r>
              <a:rPr lang="fr-FR"/>
              <a:t>Rui Cao and etc., Marvell</a:t>
            </a:r>
            <a:endParaRPr lang="en-GB" dirty="0"/>
          </a:p>
        </p:txBody>
      </p:sp>
      <p:sp>
        <p:nvSpPr>
          <p:cNvPr id="6" name="Date Placeholder 5">
            <a:extLst>
              <a:ext uri="{FF2B5EF4-FFF2-40B4-BE49-F238E27FC236}">
                <a16:creationId xmlns:a16="http://schemas.microsoft.com/office/drawing/2014/main" id="{34083F8C-9D37-4BB1-8E17-6BE902E262A0}"/>
              </a:ext>
            </a:extLst>
          </p:cNvPr>
          <p:cNvSpPr>
            <a:spLocks noGrp="1"/>
          </p:cNvSpPr>
          <p:nvPr>
            <p:ph type="dt" idx="2"/>
          </p:nvPr>
        </p:nvSpPr>
        <p:spPr/>
        <p:txBody>
          <a:bodyPr/>
          <a:lstStyle/>
          <a:p>
            <a:r>
              <a:rPr lang="en-US"/>
              <a:t>March 2019</a:t>
            </a:r>
            <a:endParaRPr lang="en-GB" dirty="0"/>
          </a:p>
        </p:txBody>
      </p:sp>
    </p:spTree>
    <p:extLst>
      <p:ext uri="{BB962C8B-B14F-4D97-AF65-F5344CB8AC3E}">
        <p14:creationId xmlns:p14="http://schemas.microsoft.com/office/powerpoint/2010/main" val="3890203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8D4FE-BEBA-4378-B107-6E552E4485D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39E0AF3-BAB0-4A71-BA5A-4233E61D5569}"/>
              </a:ext>
            </a:extLst>
          </p:cNvPr>
          <p:cNvSpPr>
            <a:spLocks noGrp="1"/>
          </p:cNvSpPr>
          <p:nvPr>
            <p:ph idx="1"/>
          </p:nvPr>
        </p:nvSpPr>
        <p:spPr>
          <a:xfrm>
            <a:off x="685800" y="1830388"/>
            <a:ext cx="8153400" cy="4113213"/>
          </a:xfrm>
        </p:spPr>
        <p:txBody>
          <a:bodyPr/>
          <a:lstStyle/>
          <a:p>
            <a:pPr marL="0" indent="0"/>
            <a:r>
              <a:rPr lang="en-US" dirty="0"/>
              <a:t>Do you agree to add the following text into Section 3 of SFD?</a:t>
            </a:r>
          </a:p>
          <a:p>
            <a:pPr>
              <a:buFont typeface="Arial" panose="020B0604020202020204" pitchFamily="34" charset="0"/>
              <a:buChar char="•"/>
            </a:pPr>
            <a:r>
              <a:rPr lang="en-US" sz="1800" b="0" dirty="0"/>
              <a:t>“A NGV PPDU in 10MHz bandwidth is composed by a legacy portion and a NGV portion, where the legacy portion is composed by L-STF, L-LTF and L-SIG fields, as shown in the figure below.”</a:t>
            </a:r>
          </a:p>
          <a:p>
            <a:endParaRPr lang="en-US" dirty="0"/>
          </a:p>
          <a:p>
            <a:endParaRPr lang="en-US" dirty="0"/>
          </a:p>
          <a:p>
            <a:endParaRPr lang="en-US" dirty="0"/>
          </a:p>
          <a:p>
            <a:r>
              <a:rPr lang="en-US" dirty="0"/>
              <a:t>Y:</a:t>
            </a:r>
          </a:p>
          <a:p>
            <a:r>
              <a:rPr lang="en-US" dirty="0"/>
              <a:t>N:</a:t>
            </a:r>
          </a:p>
          <a:p>
            <a:r>
              <a:rPr lang="en-US" dirty="0"/>
              <a:t>A:</a:t>
            </a:r>
          </a:p>
        </p:txBody>
      </p:sp>
      <p:sp>
        <p:nvSpPr>
          <p:cNvPr id="4" name="Slide Number Placeholder 3">
            <a:extLst>
              <a:ext uri="{FF2B5EF4-FFF2-40B4-BE49-F238E27FC236}">
                <a16:creationId xmlns:a16="http://schemas.microsoft.com/office/drawing/2014/main" id="{7320F6B8-F335-49BC-A0E4-6F5C3DA8D5B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5C79093-FA35-4518-B88F-DBCB769A5A92}"/>
              </a:ext>
            </a:extLst>
          </p:cNvPr>
          <p:cNvSpPr>
            <a:spLocks noGrp="1"/>
          </p:cNvSpPr>
          <p:nvPr>
            <p:ph type="ftr" idx="13"/>
          </p:nvPr>
        </p:nvSpPr>
        <p:spPr/>
        <p:txBody>
          <a:bodyPr/>
          <a:lstStyle/>
          <a:p>
            <a:r>
              <a:rPr lang="fr-FR"/>
              <a:t>Rui Cao and etc., Marvell</a:t>
            </a:r>
            <a:endParaRPr lang="en-GB" dirty="0"/>
          </a:p>
        </p:txBody>
      </p:sp>
      <p:sp>
        <p:nvSpPr>
          <p:cNvPr id="6" name="Date Placeholder 5">
            <a:extLst>
              <a:ext uri="{FF2B5EF4-FFF2-40B4-BE49-F238E27FC236}">
                <a16:creationId xmlns:a16="http://schemas.microsoft.com/office/drawing/2014/main" id="{D489ECA2-AE0E-4D8E-BF62-7B1F86A88653}"/>
              </a:ext>
            </a:extLst>
          </p:cNvPr>
          <p:cNvSpPr>
            <a:spLocks noGrp="1"/>
          </p:cNvSpPr>
          <p:nvPr>
            <p:ph type="dt" idx="2"/>
          </p:nvPr>
        </p:nvSpPr>
        <p:spPr/>
        <p:txBody>
          <a:bodyPr/>
          <a:lstStyle/>
          <a:p>
            <a:r>
              <a:rPr lang="en-US"/>
              <a:t>March 2019</a:t>
            </a:r>
            <a:endParaRPr lang="en-GB" dirty="0"/>
          </a:p>
        </p:txBody>
      </p:sp>
      <p:sp>
        <p:nvSpPr>
          <p:cNvPr id="7" name="Rectangle 6">
            <a:extLst>
              <a:ext uri="{FF2B5EF4-FFF2-40B4-BE49-F238E27FC236}">
                <a16:creationId xmlns:a16="http://schemas.microsoft.com/office/drawing/2014/main" id="{DAF506F7-F99D-4B50-A07F-A162B6A7EB22}"/>
              </a:ext>
            </a:extLst>
          </p:cNvPr>
          <p:cNvSpPr/>
          <p:nvPr/>
        </p:nvSpPr>
        <p:spPr bwMode="auto">
          <a:xfrm>
            <a:off x="4724400" y="3422822"/>
            <a:ext cx="3586676" cy="456120"/>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ts val="200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NGV Portion</a:t>
            </a:r>
          </a:p>
        </p:txBody>
      </p:sp>
      <p:cxnSp>
        <p:nvCxnSpPr>
          <p:cNvPr id="8" name="Straight Arrow Connector 7">
            <a:extLst>
              <a:ext uri="{FF2B5EF4-FFF2-40B4-BE49-F238E27FC236}">
                <a16:creationId xmlns:a16="http://schemas.microsoft.com/office/drawing/2014/main" id="{95A45BD0-C11E-4FAF-9BA3-EE05E9A63722}"/>
              </a:ext>
            </a:extLst>
          </p:cNvPr>
          <p:cNvCxnSpPr>
            <a:cxnSpLocks/>
          </p:cNvCxnSpPr>
          <p:nvPr/>
        </p:nvCxnSpPr>
        <p:spPr bwMode="auto">
          <a:xfrm>
            <a:off x="1705030" y="3423871"/>
            <a:ext cx="0" cy="45612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 name="TextBox 8">
            <a:extLst>
              <a:ext uri="{FF2B5EF4-FFF2-40B4-BE49-F238E27FC236}">
                <a16:creationId xmlns:a16="http://schemas.microsoft.com/office/drawing/2014/main" id="{45F91591-9AE9-4EF3-9E97-25BF58883BAD}"/>
              </a:ext>
            </a:extLst>
          </p:cNvPr>
          <p:cNvSpPr txBox="1"/>
          <p:nvPr/>
        </p:nvSpPr>
        <p:spPr>
          <a:xfrm rot="16200000">
            <a:off x="1123705" y="3319752"/>
            <a:ext cx="400110" cy="642163"/>
          </a:xfrm>
          <a:prstGeom prst="rect">
            <a:avLst/>
          </a:prstGeom>
          <a:noFill/>
        </p:spPr>
        <p:txBody>
          <a:bodyPr vert="eaVert" wrap="none" rtlCol="0">
            <a:spAutoFit/>
          </a:bodyPr>
          <a:lstStyle/>
          <a:p>
            <a:r>
              <a:rPr lang="en-US" sz="1400" dirty="0">
                <a:solidFill>
                  <a:schemeClr val="tx1"/>
                </a:solidFill>
              </a:rPr>
              <a:t>10MHz</a:t>
            </a:r>
          </a:p>
        </p:txBody>
      </p:sp>
      <p:sp>
        <p:nvSpPr>
          <p:cNvPr id="10" name="Rectangle 9">
            <a:extLst>
              <a:ext uri="{FF2B5EF4-FFF2-40B4-BE49-F238E27FC236}">
                <a16:creationId xmlns:a16="http://schemas.microsoft.com/office/drawing/2014/main" id="{573E450A-FCB5-4427-952D-02142D7274EE}"/>
              </a:ext>
            </a:extLst>
          </p:cNvPr>
          <p:cNvSpPr/>
          <p:nvPr/>
        </p:nvSpPr>
        <p:spPr bwMode="auto">
          <a:xfrm>
            <a:off x="2590800" y="3425309"/>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L-LTF</a:t>
            </a:r>
          </a:p>
        </p:txBody>
      </p:sp>
      <p:sp>
        <p:nvSpPr>
          <p:cNvPr id="11" name="Rectangle 10">
            <a:extLst>
              <a:ext uri="{FF2B5EF4-FFF2-40B4-BE49-F238E27FC236}">
                <a16:creationId xmlns:a16="http://schemas.microsoft.com/office/drawing/2014/main" id="{2EA37F91-2057-4371-8ADB-0C2C816B1450}"/>
              </a:ext>
            </a:extLst>
          </p:cNvPr>
          <p:cNvSpPr/>
          <p:nvPr/>
        </p:nvSpPr>
        <p:spPr bwMode="auto">
          <a:xfrm>
            <a:off x="1828799" y="3425309"/>
            <a:ext cx="762001"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L-STF</a:t>
            </a:r>
          </a:p>
        </p:txBody>
      </p:sp>
      <p:sp>
        <p:nvSpPr>
          <p:cNvPr id="12" name="Rectangle 11">
            <a:extLst>
              <a:ext uri="{FF2B5EF4-FFF2-40B4-BE49-F238E27FC236}">
                <a16:creationId xmlns:a16="http://schemas.microsoft.com/office/drawing/2014/main" id="{8D31ABE0-7259-4615-83EC-3F340738DF4A}"/>
              </a:ext>
            </a:extLst>
          </p:cNvPr>
          <p:cNvSpPr/>
          <p:nvPr/>
        </p:nvSpPr>
        <p:spPr bwMode="auto">
          <a:xfrm>
            <a:off x="3657600" y="3424189"/>
            <a:ext cx="1066800" cy="456120"/>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L-SIG</a:t>
            </a:r>
          </a:p>
        </p:txBody>
      </p:sp>
    </p:spTree>
    <p:extLst>
      <p:ext uri="{BB962C8B-B14F-4D97-AF65-F5344CB8AC3E}">
        <p14:creationId xmlns:p14="http://schemas.microsoft.com/office/powerpoint/2010/main" val="23216886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63817</TotalTime>
  <Words>716</Words>
  <Application>Microsoft Office PowerPoint</Application>
  <PresentationFormat>On-screen Show (4:3)</PresentationFormat>
  <Paragraphs>134</Paragraphs>
  <Slides>11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 Unicode MS</vt:lpstr>
      <vt:lpstr>MS Gothic</vt:lpstr>
      <vt:lpstr>Arial</vt:lpstr>
      <vt:lpstr>Times New Roman</vt:lpstr>
      <vt:lpstr>Office Theme</vt:lpstr>
      <vt:lpstr>Document</vt:lpstr>
      <vt:lpstr>11bd Frame Format</vt:lpstr>
      <vt:lpstr>Introduction</vt:lpstr>
      <vt:lpstr>Coexistence and Backward Compatibility</vt:lpstr>
      <vt:lpstr>11p PPDU</vt:lpstr>
      <vt:lpstr>10MHz 11bd PPDU</vt:lpstr>
      <vt:lpstr>20MHz 11bd PPDU</vt:lpstr>
      <vt:lpstr>Summary</vt:lpstr>
      <vt:lpstr>Reference</vt:lpstr>
      <vt:lpstr>Straw Poll 1</vt:lpstr>
      <vt:lpstr>Straw Poll 2</vt:lpstr>
      <vt:lpstr>Straw Poll 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ruicao@marvell.com</dc:creator>
  <cp:lastModifiedBy>Rui Cao</cp:lastModifiedBy>
  <cp:revision>1145</cp:revision>
  <cp:lastPrinted>1601-01-01T00:00:00Z</cp:lastPrinted>
  <dcterms:created xsi:type="dcterms:W3CDTF">2015-10-31T00:33:08Z</dcterms:created>
  <dcterms:modified xsi:type="dcterms:W3CDTF">2019-03-06T19:34:20Z</dcterms:modified>
</cp:coreProperties>
</file>