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87" r:id="rId4"/>
    <p:sldId id="288" r:id="rId5"/>
    <p:sldId id="276" r:id="rId6"/>
    <p:sldId id="289" r:id="rId7"/>
    <p:sldId id="290" r:id="rId8"/>
    <p:sldId id="291" r:id="rId9"/>
    <p:sldId id="292" r:id="rId10"/>
    <p:sldId id="293" r:id="rId11"/>
    <p:sldId id="295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n Toledano" initials="RT" lastIdx="2" clrIdx="0">
    <p:extLst>
      <p:ext uri="{19B8F6BF-5375-455C-9EA6-DF929625EA0E}">
        <p15:presenceInfo xmlns:p15="http://schemas.microsoft.com/office/powerpoint/2012/main" userId="S-1-5-21-4074694662-3501753973-433055986-2112" providerId="AD"/>
      </p:ext>
    </p:extLst>
  </p:cmAuthor>
  <p:cmAuthor id="2" name="Leonid Menis" initials="LM" lastIdx="6" clrIdx="1">
    <p:extLst>
      <p:ext uri="{19B8F6BF-5375-455C-9EA6-DF929625EA0E}">
        <p15:presenceInfo xmlns:p15="http://schemas.microsoft.com/office/powerpoint/2012/main" userId="Leonid Menis" providerId="None"/>
      </p:ext>
    </p:extLst>
  </p:cmAuthor>
  <p:cmAuthor id="3" name="Onn Haran" initials="OH" lastIdx="5" clrIdx="2">
    <p:extLst>
      <p:ext uri="{19B8F6BF-5375-455C-9EA6-DF929625EA0E}">
        <p15:presenceInfo xmlns:p15="http://schemas.microsoft.com/office/powerpoint/2012/main" userId="S-1-5-21-4074694662-3501753973-433055986-11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15" autoAdjust="0"/>
    <p:restoredTop sz="94660"/>
  </p:normalViewPr>
  <p:slideViewPr>
    <p:cSldViewPr>
      <p:cViewPr varScale="1">
        <p:scale>
          <a:sx n="114" d="100"/>
          <a:sy n="114" d="100"/>
        </p:scale>
        <p:origin x="204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3139" y="43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05-Mar-19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9265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03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647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226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938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6341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9414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9699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252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66C1966-4163-441D-9BD3-CED54DB758D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Haran, Autotalks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8604E65-F3AA-48F9-988C-BC385B152FDC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197A634-158D-4C37-A6E3-042928A63BA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FDCB2662-F82B-436E-BACD-A32D98B87F0A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51830F4-7873-4E49-B414-1CE4161EA8E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BE96EC4-05F0-4BD8-89D1-7EFA05E3DAC4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Haran, Autotalks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US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19-0320/r0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microsoft.com/office/2007/relationships/hdphoto" Target="../media/hdphoto4.wdp"/><Relationship Id="rId5" Type="http://schemas.openxmlformats.org/officeDocument/2006/relationships/image" Target="../media/image6.png"/><Relationship Id="rId4" Type="http://schemas.microsoft.com/office/2007/relationships/hdphoto" Target="../media/hdphoto3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microsoft.com/office/2007/relationships/hdphoto" Target="../media/hdphoto5.wd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99583" y="502966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Simulation of Multi-channel Interference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2019-03-14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3064292"/>
              </p:ext>
            </p:extLst>
          </p:nvPr>
        </p:nvGraphicFramePr>
        <p:xfrm>
          <a:off x="981075" y="2371725"/>
          <a:ext cx="10182225" cy="269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6" name="Document" r:id="rId4" imgW="10459112" imgH="2765252" progId="Word.Document.8">
                  <p:embed/>
                </p:oleObj>
              </mc:Choice>
              <mc:Fallback>
                <p:oleObj name="Document" r:id="rId4" imgW="10459112" imgH="276525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2371725"/>
                        <a:ext cx="10182225" cy="26955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9527F674-4CE2-4475-8D6C-B814C1A97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Observations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u="sng" dirty="0"/>
              <a:t>Adjacent channel cannot be used without a mitigation scheme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dirty="0"/>
              <a:t>Mitigation scheme, based on deferring transmission upon energy existence in adjacent channel, effectively protects close vehicles without impacting latency</a:t>
            </a:r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200" dirty="0"/>
              <a:t>Each MAC detects adjacent channel activity </a:t>
            </a:r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200" dirty="0"/>
              <a:t>Mitigation scheme applies to vehicles with single MAC or dual MAC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Co-adjacent interference mostly impacts same vehicle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 vehicle with two MACs can condition a transmission in one channel by inactivity of other channel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36087584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Adjacent Channel Activity Detection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dirty="0"/>
              <a:t>It is very challenging to estimate the energy of the adjacent channel from just analyzing the main channel</a:t>
            </a:r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200" dirty="0"/>
              <a:t>Most implementations would determine either “some energy exists in the adjacent channel” or “no energy exists in the adjacent channel”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dirty="0"/>
              <a:t>Better adjacent channel detection sensitivity increases the interference-free communication range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dirty="0"/>
              <a:t>Adjacent channel detection threshold should be further studied</a:t>
            </a:r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200" dirty="0"/>
              <a:t>-72dBm is back-of-the-envelope value, roughly assuring 200m interference free communication range in LOS</a:t>
            </a:r>
            <a:endParaRPr lang="en-US" sz="2200" b="1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13429319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Multi-channel interference mitigation scheme was presented in the last meeting (IEEE802.11-19-48/r0)</a:t>
            </a:r>
          </a:p>
          <a:p>
            <a:r>
              <a:rPr lang="en-US" b="0" dirty="0"/>
              <a:t>	In a nutshell, defer transmission when transmission in adjacent channels is detected</a:t>
            </a:r>
          </a:p>
          <a:p>
            <a:endParaRPr lang="en-US" dirty="0"/>
          </a:p>
          <a:p>
            <a:r>
              <a:rPr lang="en-US" dirty="0"/>
              <a:t>Network simulation results of concurrent multi-channel operation, with and without mitigation scheme, are presented</a:t>
            </a:r>
          </a:p>
          <a:p>
            <a:endParaRPr lang="en-US" dirty="0"/>
          </a:p>
          <a:p>
            <a:r>
              <a:rPr lang="en-US" dirty="0"/>
              <a:t>The expansion of V2X service depends on using multiple channels without degrading communication range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1BE7261-E9A9-42B6-BBE7-3AD3B7303C11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CF48FFBB-758D-4117-94D8-63298B6B5A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Network Simulation Environment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pic>
        <p:nvPicPr>
          <p:cNvPr id="14" name="Picture 4" descr="Image result for vehicle transparent side view">
            <a:extLst>
              <a:ext uri="{FF2B5EF4-FFF2-40B4-BE49-F238E27FC236}">
                <a16:creationId xmlns:a16="http://schemas.microsoft.com/office/drawing/2014/main" id="{E4F62BE5-3557-4929-88CD-4D0AF5FE00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6179" y="3460904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Image result for vehicle transparent side view">
            <a:extLst>
              <a:ext uri="{FF2B5EF4-FFF2-40B4-BE49-F238E27FC236}">
                <a16:creationId xmlns:a16="http://schemas.microsoft.com/office/drawing/2014/main" id="{A4721AC0-3ED5-4380-AB1F-2AE99586F4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4627" y="3437769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Image result for vehicle transparent side view">
            <a:extLst>
              <a:ext uri="{FF2B5EF4-FFF2-40B4-BE49-F238E27FC236}">
                <a16:creationId xmlns:a16="http://schemas.microsoft.com/office/drawing/2014/main" id="{6F4DCB52-5AA5-45A8-9D48-F08CB9B143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2541" y="3437768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Image result for vehicle transparent side view">
            <a:extLst>
              <a:ext uri="{FF2B5EF4-FFF2-40B4-BE49-F238E27FC236}">
                <a16:creationId xmlns:a16="http://schemas.microsoft.com/office/drawing/2014/main" id="{F8BE20AD-2B44-48B9-9B75-CABF83CD91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7804" y="3460904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Image result for vehicle transparent side view">
            <a:extLst>
              <a:ext uri="{FF2B5EF4-FFF2-40B4-BE49-F238E27FC236}">
                <a16:creationId xmlns:a16="http://schemas.microsoft.com/office/drawing/2014/main" id="{B4BD39AF-8763-46D0-98D3-11A9E50185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8790" y="3449336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Image result for vehicle transparent side view">
            <a:extLst>
              <a:ext uri="{FF2B5EF4-FFF2-40B4-BE49-F238E27FC236}">
                <a16:creationId xmlns:a16="http://schemas.microsoft.com/office/drawing/2014/main" id="{A9CEF721-F633-4D12-B363-7B9D1C228E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5687" y="3437768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4" descr="Image result for vehicle transparent side view">
            <a:extLst>
              <a:ext uri="{FF2B5EF4-FFF2-40B4-BE49-F238E27FC236}">
                <a16:creationId xmlns:a16="http://schemas.microsoft.com/office/drawing/2014/main" id="{9A37A82A-7379-49E9-B6D4-A54FACF448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7238" y="3449336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4" descr="Image result for vehicle transparent side view">
            <a:extLst>
              <a:ext uri="{FF2B5EF4-FFF2-40B4-BE49-F238E27FC236}">
                <a16:creationId xmlns:a16="http://schemas.microsoft.com/office/drawing/2014/main" id="{45E7632D-3DA3-49EB-97E0-74A66A8BA1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511955" y="3077032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4" descr="Image result for vehicle transparent side view">
            <a:extLst>
              <a:ext uri="{FF2B5EF4-FFF2-40B4-BE49-F238E27FC236}">
                <a16:creationId xmlns:a16="http://schemas.microsoft.com/office/drawing/2014/main" id="{7BF8649D-1968-419F-A4BE-A9E9819BA0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968852" y="3065464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4" descr="Image result for vehicle transparent side view">
            <a:extLst>
              <a:ext uri="{FF2B5EF4-FFF2-40B4-BE49-F238E27FC236}">
                <a16:creationId xmlns:a16="http://schemas.microsoft.com/office/drawing/2014/main" id="{2CAA1F26-2DD4-4F13-A985-B84FCB745D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678317" y="3088600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" descr="Image result for vehicle transparent side view">
            <a:extLst>
              <a:ext uri="{FF2B5EF4-FFF2-40B4-BE49-F238E27FC236}">
                <a16:creationId xmlns:a16="http://schemas.microsoft.com/office/drawing/2014/main" id="{CE9E8C80-59CF-4C57-BEAA-9C8BD86EF4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449869" y="3065465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4" descr="Image result for vehicle transparent side view">
            <a:extLst>
              <a:ext uri="{FF2B5EF4-FFF2-40B4-BE49-F238E27FC236}">
                <a16:creationId xmlns:a16="http://schemas.microsoft.com/office/drawing/2014/main" id="{44EFE449-4A01-4D1E-B801-F3073C4D09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11463" y="3088600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4" descr="Image result for vehicle transparent side view">
            <a:extLst>
              <a:ext uri="{FF2B5EF4-FFF2-40B4-BE49-F238E27FC236}">
                <a16:creationId xmlns:a16="http://schemas.microsoft.com/office/drawing/2014/main" id="{D2D02CA6-0ED5-4A3A-88B9-9586DEACEF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83014" y="3065465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" descr="Image result for vehicle transparent side view">
            <a:extLst>
              <a:ext uri="{FF2B5EF4-FFF2-40B4-BE49-F238E27FC236}">
                <a16:creationId xmlns:a16="http://schemas.microsoft.com/office/drawing/2014/main" id="{33BD1C7C-1FE4-4AD5-8E17-FCCAC07DFC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82522" y="3050287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4" descr="Image result for vehicle transparent side view">
            <a:extLst>
              <a:ext uri="{FF2B5EF4-FFF2-40B4-BE49-F238E27FC236}">
                <a16:creationId xmlns:a16="http://schemas.microsoft.com/office/drawing/2014/main" id="{D29C1B4B-09A6-4BD3-8F12-5BAE343D43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4092" y="3460904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4" descr="Image result for vehicle transparent side view">
            <a:extLst>
              <a:ext uri="{FF2B5EF4-FFF2-40B4-BE49-F238E27FC236}">
                <a16:creationId xmlns:a16="http://schemas.microsoft.com/office/drawing/2014/main" id="{8F9BA0DC-569E-4B5E-9C8B-CA40644DAA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66800" y="3088600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Rectangle 2">
            <a:extLst>
              <a:ext uri="{FF2B5EF4-FFF2-40B4-BE49-F238E27FC236}">
                <a16:creationId xmlns:a16="http://schemas.microsoft.com/office/drawing/2014/main" id="{04B5C75F-23F8-4E89-AFF3-E9EB079034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3957240"/>
            <a:ext cx="10134600" cy="251976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Concurrent operation of all MACs is simulated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PHY is modeled. A packet is received when power exceeds sensitivity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-95dBm sensitivity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+23dBm transmission power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Applying two-ray model with adding 2dB attenuation for each blocking vehicle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Enhanced adjacent channel rejection (25dB for QPSK ½)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3" name="Date Placeholder 3">
            <a:extLst>
              <a:ext uri="{FF2B5EF4-FFF2-40B4-BE49-F238E27FC236}">
                <a16:creationId xmlns:a16="http://schemas.microsoft.com/office/drawing/2014/main" id="{7E8103EF-CB59-413C-947B-9407DAE893B5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64" name="Rectangle 4">
            <a:extLst>
              <a:ext uri="{FF2B5EF4-FFF2-40B4-BE49-F238E27FC236}">
                <a16:creationId xmlns:a16="http://schemas.microsoft.com/office/drawing/2014/main" id="{3B1F5215-2580-4ADA-AD41-04AF1995B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  <p:pic>
        <p:nvPicPr>
          <p:cNvPr id="65" name="Picture 4" descr="Image result for vehicle transparent side view">
            <a:extLst>
              <a:ext uri="{FF2B5EF4-FFF2-40B4-BE49-F238E27FC236}">
                <a16:creationId xmlns:a16="http://schemas.microsoft.com/office/drawing/2014/main" id="{035644ED-F16E-4906-8156-07A551BFD3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740403" y="3087771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Rectangle 2">
            <a:extLst>
              <a:ext uri="{FF2B5EF4-FFF2-40B4-BE49-F238E27FC236}">
                <a16:creationId xmlns:a16="http://schemas.microsoft.com/office/drawing/2014/main" id="{0DD71B00-E1FF-4755-8626-3E4B4A258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1981202"/>
            <a:ext cx="10134600" cy="1676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Times New Roman" pitchFamily="16" charset="0"/>
              <a:buChar char="•"/>
            </a:pPr>
            <a:r>
              <a:rPr lang="en-US" kern="0" dirty="0"/>
              <a:t>All vehicles include two MACs tuned to two different channels</a:t>
            </a:r>
          </a:p>
          <a:p>
            <a:pPr>
              <a:buFont typeface="Times New Roman" pitchFamily="16" charset="0"/>
              <a:buChar char="•"/>
            </a:pPr>
            <a:r>
              <a:rPr lang="en-US" kern="0" dirty="0"/>
              <a:t>Vehicles are statically placed 25 meters apart on two-lanes road</a:t>
            </a:r>
          </a:p>
        </p:txBody>
      </p:sp>
    </p:spTree>
    <p:extLst>
      <p:ext uri="{BB962C8B-B14F-4D97-AF65-F5344CB8AC3E}">
        <p14:creationId xmlns:p14="http://schemas.microsoft.com/office/powerpoint/2010/main" val="17125331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Simulated Traffic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Packets are transmitted periodically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Random delay between transmissions: 95-105mS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Packet length is distributed uniformly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Safety channel packet length: 200-400 bytes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Second channel packet length: 400-800 bytes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Simulation was also performed while doubling those lengths 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dirty="0">
                <a:cs typeface="+mn-cs"/>
              </a:rPr>
              <a:t>Channel load </a:t>
            </a:r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200" dirty="0">
                <a:cs typeface="+mn-cs"/>
              </a:rPr>
              <a:t>Each vehicle observes ~34 other vehicles</a:t>
            </a:r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200" dirty="0">
                <a:cs typeface="+mn-cs"/>
              </a:rPr>
              <a:t>Safety channel: ~20% load</a:t>
            </a:r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200" dirty="0">
                <a:cs typeface="+mn-cs"/>
              </a:rPr>
              <a:t>Second channel: ~40% load</a:t>
            </a:r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200" dirty="0">
                <a:cs typeface="+mn-cs"/>
              </a:rPr>
              <a:t>No DCC</a:t>
            </a:r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200" dirty="0">
              <a:cs typeface="+mn-cs"/>
            </a:endParaRP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32684685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Network Simulation Results</a:t>
            </a:r>
            <a:br>
              <a:rPr lang="en-GB" dirty="0"/>
            </a:br>
            <a:r>
              <a:rPr lang="en-GB" sz="2800" dirty="0"/>
              <a:t>Histogram of communication range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EF372ED0-7758-47D4-8A95-E5BAEEB89DB2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17" name="Rectangle 4">
            <a:extLst>
              <a:ext uri="{FF2B5EF4-FFF2-40B4-BE49-F238E27FC236}">
                <a16:creationId xmlns:a16="http://schemas.microsoft.com/office/drawing/2014/main" id="{F8C65043-06E8-4788-81DF-86871D7DD2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CE49E8EE-AEDC-49AC-A838-D7A4B819C4F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416" t="6804" r="6058" b="6789"/>
          <a:stretch/>
        </p:blipFill>
        <p:spPr bwMode="auto">
          <a:xfrm>
            <a:off x="676720" y="2284542"/>
            <a:ext cx="5190681" cy="388765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3238F20-DF65-441C-9861-9B63057A58F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180" t="4748" r="7311" b="6329"/>
          <a:stretch/>
        </p:blipFill>
        <p:spPr bwMode="auto">
          <a:xfrm>
            <a:off x="6325619" y="2171341"/>
            <a:ext cx="5189661" cy="400085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7959A4D-F864-4643-B6C1-AD63B200F2C7}"/>
              </a:ext>
            </a:extLst>
          </p:cNvPr>
          <p:cNvSpPr txBox="1"/>
          <p:nvPr/>
        </p:nvSpPr>
        <p:spPr>
          <a:xfrm>
            <a:off x="8165273" y="6046807"/>
            <a:ext cx="18229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Communication range [m]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449F330-D1EB-4CCC-93CE-2F448891E134}"/>
              </a:ext>
            </a:extLst>
          </p:cNvPr>
          <p:cNvSpPr txBox="1"/>
          <p:nvPr/>
        </p:nvSpPr>
        <p:spPr>
          <a:xfrm>
            <a:off x="7935243" y="1884432"/>
            <a:ext cx="22829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Co-adjacent channel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F290AC1-7128-463B-A940-B7F93676ADE6}"/>
              </a:ext>
            </a:extLst>
          </p:cNvPr>
          <p:cNvSpPr/>
          <p:nvPr/>
        </p:nvSpPr>
        <p:spPr bwMode="auto">
          <a:xfrm>
            <a:off x="990600" y="5723642"/>
            <a:ext cx="3886200" cy="40011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C39DF92-86E6-416A-ABEC-8DC5BFDE6A84}"/>
              </a:ext>
            </a:extLst>
          </p:cNvPr>
          <p:cNvSpPr txBox="1"/>
          <p:nvPr/>
        </p:nvSpPr>
        <p:spPr>
          <a:xfrm>
            <a:off x="1586035" y="4527303"/>
            <a:ext cx="32287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Communication range drops due to multi-channel interference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5521421-9B79-4638-894A-3014EE78E0AA}"/>
              </a:ext>
            </a:extLst>
          </p:cNvPr>
          <p:cNvCxnSpPr>
            <a:cxnSpLocks/>
            <a:stCxn id="26" idx="2"/>
            <a:endCxn id="13" idx="0"/>
          </p:cNvCxnSpPr>
          <p:nvPr/>
        </p:nvCxnSpPr>
        <p:spPr bwMode="auto">
          <a:xfrm flipH="1">
            <a:off x="2933700" y="5173634"/>
            <a:ext cx="266700" cy="5500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F099C2CE-45E0-41BA-91B3-FBC7149BBD18}"/>
              </a:ext>
            </a:extLst>
          </p:cNvPr>
          <p:cNvSpPr txBox="1"/>
          <p:nvPr/>
        </p:nvSpPr>
        <p:spPr>
          <a:xfrm>
            <a:off x="2360592" y="6046807"/>
            <a:ext cx="18229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Communication range [m]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86F37F9-1738-45A6-82C7-B1BBF03A3DF7}"/>
              </a:ext>
            </a:extLst>
          </p:cNvPr>
          <p:cNvSpPr txBox="1"/>
          <p:nvPr/>
        </p:nvSpPr>
        <p:spPr>
          <a:xfrm rot="5400000">
            <a:off x="5881812" y="3974714"/>
            <a:ext cx="955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Occurrences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E5FCF50-9863-469B-B028-275DBF067FFB}"/>
              </a:ext>
            </a:extLst>
          </p:cNvPr>
          <p:cNvSpPr txBox="1"/>
          <p:nvPr/>
        </p:nvSpPr>
        <p:spPr>
          <a:xfrm rot="5400000">
            <a:off x="198864" y="3974714"/>
            <a:ext cx="955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Occurrences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2E46E25-5AE4-48E6-AF6D-742BF55E21D9}"/>
              </a:ext>
            </a:extLst>
          </p:cNvPr>
          <p:cNvSpPr txBox="1"/>
          <p:nvPr/>
        </p:nvSpPr>
        <p:spPr>
          <a:xfrm>
            <a:off x="2286854" y="1884432"/>
            <a:ext cx="19704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Adjacent channel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AF2A92B6-510C-4E03-A51D-9CC23AE78682}"/>
              </a:ext>
            </a:extLst>
          </p:cNvPr>
          <p:cNvSpPr/>
          <p:nvPr/>
        </p:nvSpPr>
        <p:spPr bwMode="auto">
          <a:xfrm>
            <a:off x="6705593" y="5723642"/>
            <a:ext cx="3886200" cy="40011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D26B5761-C7D0-4FD0-AEDD-5679E3F4C30D}"/>
              </a:ext>
            </a:extLst>
          </p:cNvPr>
          <p:cNvCxnSpPr>
            <a:cxnSpLocks/>
            <a:stCxn id="26" idx="2"/>
          </p:cNvCxnSpPr>
          <p:nvPr/>
        </p:nvCxnSpPr>
        <p:spPr bwMode="auto">
          <a:xfrm>
            <a:off x="3200400" y="5173634"/>
            <a:ext cx="5652958" cy="5500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7156292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Network Simulation Results</a:t>
            </a:r>
            <a:br>
              <a:rPr lang="en-GB" dirty="0"/>
            </a:br>
            <a:r>
              <a:rPr lang="en-GB" sz="2800" dirty="0"/>
              <a:t>Histogram of diameter of no communication zone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EF372ED0-7758-47D4-8A95-E5BAEEB89DB2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17" name="Rectangle 4">
            <a:extLst>
              <a:ext uri="{FF2B5EF4-FFF2-40B4-BE49-F238E27FC236}">
                <a16:creationId xmlns:a16="http://schemas.microsoft.com/office/drawing/2014/main" id="{F8C65043-06E8-4788-81DF-86871D7DD2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7959A4D-F864-4643-B6C1-AD63B200F2C7}"/>
              </a:ext>
            </a:extLst>
          </p:cNvPr>
          <p:cNvSpPr txBox="1"/>
          <p:nvPr/>
        </p:nvSpPr>
        <p:spPr>
          <a:xfrm>
            <a:off x="2286854" y="1884432"/>
            <a:ext cx="19704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Adjacent channel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449F330-D1EB-4CCC-93CE-2F448891E134}"/>
              </a:ext>
            </a:extLst>
          </p:cNvPr>
          <p:cNvSpPr txBox="1"/>
          <p:nvPr/>
        </p:nvSpPr>
        <p:spPr>
          <a:xfrm>
            <a:off x="7935243" y="1884432"/>
            <a:ext cx="22829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Co-adjacent channel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2D6B948-AD00-4CCA-9C1C-0B48AA89111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292" t="6139" r="7292" b="5556"/>
          <a:stretch/>
        </p:blipFill>
        <p:spPr>
          <a:xfrm>
            <a:off x="609600" y="2246374"/>
            <a:ext cx="5161493" cy="40020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E143CB9-14BC-4089-9F7D-CD11F8C8215A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276" t="6504" r="5224" b="5896"/>
          <a:stretch/>
        </p:blipFill>
        <p:spPr>
          <a:xfrm>
            <a:off x="6355080" y="2246374"/>
            <a:ext cx="5281247" cy="3965450"/>
          </a:xfrm>
          <a:prstGeom prst="rect">
            <a:avLst/>
          </a:prstGeom>
        </p:spPr>
      </p:pic>
      <p:sp>
        <p:nvSpPr>
          <p:cNvPr id="21" name="Oval 20">
            <a:extLst>
              <a:ext uri="{FF2B5EF4-FFF2-40B4-BE49-F238E27FC236}">
                <a16:creationId xmlns:a16="http://schemas.microsoft.com/office/drawing/2014/main" id="{E0F421F6-A7FA-42B0-B380-7AC97EB42EA4}"/>
              </a:ext>
            </a:extLst>
          </p:cNvPr>
          <p:cNvSpPr/>
          <p:nvPr/>
        </p:nvSpPr>
        <p:spPr bwMode="auto">
          <a:xfrm>
            <a:off x="6498167" y="2595226"/>
            <a:ext cx="887282" cy="3672224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586A851-A4B3-42ED-B43C-6A18AC8DEB14}"/>
              </a:ext>
            </a:extLst>
          </p:cNvPr>
          <p:cNvSpPr txBox="1"/>
          <p:nvPr/>
        </p:nvSpPr>
        <p:spPr>
          <a:xfrm>
            <a:off x="7596425" y="3240265"/>
            <a:ext cx="3793359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800" dirty="0">
                <a:solidFill>
                  <a:schemeClr val="tx1"/>
                </a:solidFill>
              </a:rPr>
              <a:t>Interference mostly blinds one channel when vehicle transmits second channel</a:t>
            </a:r>
          </a:p>
          <a:p>
            <a:pPr>
              <a:spcBef>
                <a:spcPts val="600"/>
              </a:spcBef>
            </a:pPr>
            <a:r>
              <a:rPr lang="en-US" sz="1800" dirty="0">
                <a:solidFill>
                  <a:schemeClr val="tx1"/>
                </a:solidFill>
              </a:rPr>
              <a:t>For example: if interfering vehicle is 150m away, then no communication only between 150-175m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1D17C97-ADD5-4D4F-A068-B23BBE9DA03D}"/>
              </a:ext>
            </a:extLst>
          </p:cNvPr>
          <p:cNvCxnSpPr>
            <a:cxnSpLocks/>
            <a:stCxn id="22" idx="1"/>
          </p:cNvCxnSpPr>
          <p:nvPr/>
        </p:nvCxnSpPr>
        <p:spPr bwMode="auto">
          <a:xfrm flipH="1">
            <a:off x="7385451" y="4017401"/>
            <a:ext cx="210974" cy="4215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F9C54EFD-C4D2-48FB-A9B7-92B09EE73AF1}"/>
              </a:ext>
            </a:extLst>
          </p:cNvPr>
          <p:cNvSpPr txBox="1"/>
          <p:nvPr/>
        </p:nvSpPr>
        <p:spPr>
          <a:xfrm>
            <a:off x="8165273" y="6046807"/>
            <a:ext cx="18229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Communication range [m]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315F6B9-A170-4117-9D5E-7500E43EFA0F}"/>
              </a:ext>
            </a:extLst>
          </p:cNvPr>
          <p:cNvSpPr txBox="1"/>
          <p:nvPr/>
        </p:nvSpPr>
        <p:spPr>
          <a:xfrm>
            <a:off x="2360592" y="6046807"/>
            <a:ext cx="18229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Communication range [m]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73AA811-5189-4DC8-9D5E-30DB2A5AD180}"/>
              </a:ext>
            </a:extLst>
          </p:cNvPr>
          <p:cNvSpPr txBox="1"/>
          <p:nvPr/>
        </p:nvSpPr>
        <p:spPr>
          <a:xfrm rot="5400000">
            <a:off x="5881812" y="3974714"/>
            <a:ext cx="955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Occurrences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C5DFA20-B4B4-4D5E-90D0-77B8DA5E0611}"/>
              </a:ext>
            </a:extLst>
          </p:cNvPr>
          <p:cNvSpPr txBox="1"/>
          <p:nvPr/>
        </p:nvSpPr>
        <p:spPr>
          <a:xfrm rot="5400000">
            <a:off x="198864" y="3974714"/>
            <a:ext cx="955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Occurrences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FCAA89E-DA5E-451D-8B8E-CDA13203E4A1}"/>
              </a:ext>
            </a:extLst>
          </p:cNvPr>
          <p:cNvSpPr/>
          <p:nvPr/>
        </p:nvSpPr>
        <p:spPr bwMode="auto">
          <a:xfrm>
            <a:off x="746236" y="2584740"/>
            <a:ext cx="2149364" cy="3672224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68FEC0D-B5BC-4302-89F8-D2F206F86EED}"/>
              </a:ext>
            </a:extLst>
          </p:cNvPr>
          <p:cNvSpPr txBox="1"/>
          <p:nvPr/>
        </p:nvSpPr>
        <p:spPr>
          <a:xfrm>
            <a:off x="2801607" y="3047786"/>
            <a:ext cx="29393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Interference spans far beyond second channel transmitter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C9895B0-76A6-4461-A3AE-F8182458C92C}"/>
              </a:ext>
            </a:extLst>
          </p:cNvPr>
          <p:cNvCxnSpPr>
            <a:cxnSpLocks/>
          </p:cNvCxnSpPr>
          <p:nvPr/>
        </p:nvCxnSpPr>
        <p:spPr bwMode="auto">
          <a:xfrm flipH="1">
            <a:off x="2895600" y="3844216"/>
            <a:ext cx="1225150" cy="4765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1638842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1"/>
            <a:ext cx="11049000" cy="1065213"/>
          </a:xfrm>
        </p:spPr>
        <p:txBody>
          <a:bodyPr/>
          <a:lstStyle/>
          <a:p>
            <a:r>
              <a:rPr lang="en-GB" dirty="0"/>
              <a:t>Results when Transmission is Deferred to Avoid Interferences</a:t>
            </a:r>
            <a:br>
              <a:rPr lang="en-GB" dirty="0"/>
            </a:br>
            <a:r>
              <a:rPr lang="en-GB" dirty="0"/>
              <a:t>Histogram of communication range</a:t>
            </a:r>
            <a:endParaRPr lang="en-GB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9CCFED3-A97C-426F-B912-D4446E13917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891" b="6220"/>
          <a:stretch/>
        </p:blipFill>
        <p:spPr>
          <a:xfrm>
            <a:off x="2971800" y="2133600"/>
            <a:ext cx="6057899" cy="4038599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03B8F0FE-2680-46FD-9FDE-772977F9D944}"/>
              </a:ext>
            </a:extLst>
          </p:cNvPr>
          <p:cNvSpPr/>
          <p:nvPr/>
        </p:nvSpPr>
        <p:spPr bwMode="auto">
          <a:xfrm rot="5400000">
            <a:off x="4185740" y="5322011"/>
            <a:ext cx="276998" cy="118088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C4A280C-ECB2-48A9-A193-289D7D2F817D}"/>
              </a:ext>
            </a:extLst>
          </p:cNvPr>
          <p:cNvSpPr txBox="1"/>
          <p:nvPr/>
        </p:nvSpPr>
        <p:spPr>
          <a:xfrm>
            <a:off x="3964518" y="427271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800" dirty="0">
                <a:solidFill>
                  <a:srgbClr val="FF0000"/>
                </a:solidFill>
              </a:rPr>
              <a:t>Interference-free operation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B32A2E8-6597-4B81-A3DA-59738B01CA19}"/>
              </a:ext>
            </a:extLst>
          </p:cNvPr>
          <p:cNvCxnSpPr>
            <a:cxnSpLocks/>
          </p:cNvCxnSpPr>
          <p:nvPr/>
        </p:nvCxnSpPr>
        <p:spPr bwMode="auto">
          <a:xfrm flipH="1">
            <a:off x="4038600" y="4724400"/>
            <a:ext cx="1147764" cy="10495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78E4398A-9F8A-4C69-BB02-F2FB7B8E8119}"/>
              </a:ext>
            </a:extLst>
          </p:cNvPr>
          <p:cNvSpPr txBox="1"/>
          <p:nvPr/>
        </p:nvSpPr>
        <p:spPr>
          <a:xfrm>
            <a:off x="5300664" y="6033699"/>
            <a:ext cx="18229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Communication range [m]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FACB5BD-4C33-46A1-BF51-92B006051326}"/>
              </a:ext>
            </a:extLst>
          </p:cNvPr>
          <p:cNvSpPr txBox="1"/>
          <p:nvPr/>
        </p:nvSpPr>
        <p:spPr>
          <a:xfrm rot="5400000">
            <a:off x="2632444" y="3768356"/>
            <a:ext cx="955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Occurrences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B3650F2-07D0-4F58-9D8F-AD99C99F302C}"/>
              </a:ext>
            </a:extLst>
          </p:cNvPr>
          <p:cNvSpPr txBox="1"/>
          <p:nvPr/>
        </p:nvSpPr>
        <p:spPr>
          <a:xfrm>
            <a:off x="4887589" y="1884432"/>
            <a:ext cx="19704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Adjacent channel</a:t>
            </a:r>
          </a:p>
        </p:txBody>
      </p:sp>
    </p:spTree>
    <p:extLst>
      <p:ext uri="{BB962C8B-B14F-4D97-AF65-F5344CB8AC3E}">
        <p14:creationId xmlns:p14="http://schemas.microsoft.com/office/powerpoint/2010/main" val="26385935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Probability of Shortened Communication Range</a:t>
            </a:r>
            <a:br>
              <a:rPr lang="en-GB" dirty="0"/>
            </a:br>
            <a:r>
              <a:rPr lang="en-GB" sz="2800" dirty="0"/>
              <a:t>20% / 40% Channel load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EACC117-A37B-4FFF-A608-BD50BC07F0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6504486"/>
              </p:ext>
            </p:extLst>
          </p:nvPr>
        </p:nvGraphicFramePr>
        <p:xfrm>
          <a:off x="838200" y="1981200"/>
          <a:ext cx="7558248" cy="336194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77440">
                  <a:extLst>
                    <a:ext uri="{9D8B030D-6E8A-4147-A177-3AD203B41FA5}">
                      <a16:colId xmlns:a16="http://schemas.microsoft.com/office/drawing/2014/main" val="1709619563"/>
                    </a:ext>
                  </a:extLst>
                </a:gridCol>
                <a:gridCol w="1726936">
                  <a:extLst>
                    <a:ext uri="{9D8B030D-6E8A-4147-A177-3AD203B41FA5}">
                      <a16:colId xmlns:a16="http://schemas.microsoft.com/office/drawing/2014/main" val="2730216739"/>
                    </a:ext>
                  </a:extLst>
                </a:gridCol>
                <a:gridCol w="1726936">
                  <a:extLst>
                    <a:ext uri="{9D8B030D-6E8A-4147-A177-3AD203B41FA5}">
                      <a16:colId xmlns:a16="http://schemas.microsoft.com/office/drawing/2014/main" val="595314241"/>
                    </a:ext>
                  </a:extLst>
                </a:gridCol>
                <a:gridCol w="1726936">
                  <a:extLst>
                    <a:ext uri="{9D8B030D-6E8A-4147-A177-3AD203B41FA5}">
                      <a16:colId xmlns:a16="http://schemas.microsoft.com/office/drawing/2014/main" val="15337740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Adjacent channel detection threshold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Occurrence of range &lt;100m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Occurrence of range &lt;200m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Occurrence of range &lt;300m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18249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Baseline: no mitigation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11.2%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21.4%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27.1%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5234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-62dBm detection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5.7%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16.9%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23.1%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57516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-67dBm detection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3.2%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15.1%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22.1%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56947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-72dBm detection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0.5%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10.6%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17.9%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3731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-77dBm detection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13.7%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9258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-82dBm detection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4866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74767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Probability of Shortened Communication Range</a:t>
            </a:r>
            <a:br>
              <a:rPr lang="en-GB" dirty="0"/>
            </a:br>
            <a:r>
              <a:rPr lang="en-GB" sz="2800" dirty="0"/>
              <a:t>Double packet length (double channel load)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EACC117-A37B-4FFF-A608-BD50BC07F0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1698362"/>
              </p:ext>
            </p:extLst>
          </p:nvPr>
        </p:nvGraphicFramePr>
        <p:xfrm>
          <a:off x="838200" y="1981200"/>
          <a:ext cx="11012120" cy="336194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77440">
                  <a:extLst>
                    <a:ext uri="{9D8B030D-6E8A-4147-A177-3AD203B41FA5}">
                      <a16:colId xmlns:a16="http://schemas.microsoft.com/office/drawing/2014/main" val="1709619563"/>
                    </a:ext>
                  </a:extLst>
                </a:gridCol>
                <a:gridCol w="1726936">
                  <a:extLst>
                    <a:ext uri="{9D8B030D-6E8A-4147-A177-3AD203B41FA5}">
                      <a16:colId xmlns:a16="http://schemas.microsoft.com/office/drawing/2014/main" val="2730216739"/>
                    </a:ext>
                  </a:extLst>
                </a:gridCol>
                <a:gridCol w="1726936">
                  <a:extLst>
                    <a:ext uri="{9D8B030D-6E8A-4147-A177-3AD203B41FA5}">
                      <a16:colId xmlns:a16="http://schemas.microsoft.com/office/drawing/2014/main" val="595314241"/>
                    </a:ext>
                  </a:extLst>
                </a:gridCol>
                <a:gridCol w="1726936">
                  <a:extLst>
                    <a:ext uri="{9D8B030D-6E8A-4147-A177-3AD203B41FA5}">
                      <a16:colId xmlns:a16="http://schemas.microsoft.com/office/drawing/2014/main" val="1533774071"/>
                    </a:ext>
                  </a:extLst>
                </a:gridCol>
                <a:gridCol w="1726936">
                  <a:extLst>
                    <a:ext uri="{9D8B030D-6E8A-4147-A177-3AD203B41FA5}">
                      <a16:colId xmlns:a16="http://schemas.microsoft.com/office/drawing/2014/main" val="2767805959"/>
                    </a:ext>
                  </a:extLst>
                </a:gridCol>
                <a:gridCol w="1726936">
                  <a:extLst>
                    <a:ext uri="{9D8B030D-6E8A-4147-A177-3AD203B41FA5}">
                      <a16:colId xmlns:a16="http://schemas.microsoft.com/office/drawing/2014/main" val="1920407512"/>
                    </a:ext>
                  </a:extLst>
                </a:gridCol>
              </a:tblGrid>
              <a:tr h="285219">
                <a:tc>
                  <a:txBody>
                    <a:bodyPr/>
                    <a:lstStyle/>
                    <a:p>
                      <a:r>
                        <a:rPr lang="en-US" dirty="0"/>
                        <a:t>Adjacent channel detection threshold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Occurrence of range &lt;100m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Occurrence of range &lt;200m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Occurrence of range &lt;300m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Latency &gt;10mS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Max latency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1824905"/>
                  </a:ext>
                </a:extLst>
              </a:tr>
              <a:tr h="285219"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Baseline: no mitigation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21.2%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50.4%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16.5mS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234332"/>
                  </a:ext>
                </a:extLst>
              </a:tr>
              <a:tr h="285219"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-62dBm detection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13.3%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34.2%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45.2%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516464"/>
                  </a:ext>
                </a:extLst>
              </a:tr>
              <a:tr h="285219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-67dBm detection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7.2%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30.5%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42.7%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13.6mS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947904"/>
                  </a:ext>
                </a:extLst>
              </a:tr>
              <a:tr h="353751"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-72dBm detection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22.2%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36.9%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731262"/>
                  </a:ext>
                </a:extLst>
              </a:tr>
              <a:tr h="353751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-77dBm detection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9258645"/>
                  </a:ext>
                </a:extLst>
              </a:tr>
              <a:tr h="285219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-82dBm detection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22.9%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17.6mS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4866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59444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22131</TotalTime>
  <Words>838</Words>
  <Application>Microsoft Office PowerPoint</Application>
  <PresentationFormat>Widescreen</PresentationFormat>
  <Paragraphs>218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Times New Roman</vt:lpstr>
      <vt:lpstr>Office Theme</vt:lpstr>
      <vt:lpstr>Document</vt:lpstr>
      <vt:lpstr>Simulation of Multi-channel Interference</vt:lpstr>
      <vt:lpstr>Abstract</vt:lpstr>
      <vt:lpstr>Network Simulation Environment </vt:lpstr>
      <vt:lpstr>Simulated Traffic</vt:lpstr>
      <vt:lpstr>Network Simulation Results Histogram of communication range</vt:lpstr>
      <vt:lpstr>Network Simulation Results Histogram of diameter of no communication zone</vt:lpstr>
      <vt:lpstr>Results when Transmission is Deferred to Avoid Interferences Histogram of communication range</vt:lpstr>
      <vt:lpstr>Probability of Shortened Communication Range 20% / 40% Channel load</vt:lpstr>
      <vt:lpstr>Probability of Shortened Communication Range Double packet length (double channel load)</vt:lpstr>
      <vt:lpstr>Observations</vt:lpstr>
      <vt:lpstr>Adjacent Channel Activity Detection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Toledano</dc:creator>
  <cp:lastModifiedBy>Onn Haran</cp:lastModifiedBy>
  <cp:revision>521</cp:revision>
  <cp:lastPrinted>1601-01-01T00:00:00Z</cp:lastPrinted>
  <dcterms:created xsi:type="dcterms:W3CDTF">2018-10-25T12:07:45Z</dcterms:created>
  <dcterms:modified xsi:type="dcterms:W3CDTF">2019-03-05T14:08:47Z</dcterms:modified>
</cp:coreProperties>
</file>