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338" r:id="rId4"/>
    <p:sldId id="339" r:id="rId5"/>
    <p:sldId id="351" r:id="rId6"/>
    <p:sldId id="344" r:id="rId7"/>
    <p:sldId id="340" r:id="rId8"/>
    <p:sldId id="341" r:id="rId9"/>
    <p:sldId id="348" r:id="rId10"/>
    <p:sldId id="342" r:id="rId11"/>
    <p:sldId id="346" r:id="rId12"/>
    <p:sldId id="345" r:id="rId13"/>
    <p:sldId id="347" r:id="rId14"/>
    <p:sldId id="343" r:id="rId15"/>
    <p:sldId id="304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, Steph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33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88" autoAdjust="0"/>
    <p:restoredTop sz="94660"/>
  </p:normalViewPr>
  <p:slideViewPr>
    <p:cSldViewPr>
      <p:cViewPr varScale="1">
        <p:scale>
          <a:sx n="103" d="100"/>
          <a:sy n="103" d="100"/>
        </p:scale>
        <p:origin x="208" y="1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802.11-18/1541r1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September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Stephan Sand, German Aerospace Center (DLR)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802.11-18/1541r1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September 2018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Stephan Sand, German Aerospace Center (DLR)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802.11-18/1541r1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September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Stephan Sand, German Aerospace Center (DLR)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8244E5C-93DA-8240-86A3-D8D23AF2FD1A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F. Berens, FBConsulting; V. Martinez, NXP; E. </a:t>
            </a:r>
            <a:r>
              <a:rPr lang="en-GB" dirty="0" err="1"/>
              <a:t>Perraud</a:t>
            </a:r>
            <a:r>
              <a:rPr lang="en-GB" dirty="0"/>
              <a:t>, Renault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GB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20B7F7F-F329-6D40-9E6A-0AF1A35B7388}"/>
              </a:ext>
            </a:extLst>
          </p:cNvPr>
          <p:cNvSpPr>
            <a:spLocks noGrp="1" noChangeArrowheads="1"/>
          </p:cNvSpPr>
          <p:nvPr>
            <p:ph type="ftr" idx="16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F. Berens, FBConsulting; V. Martinez, NXP; E. </a:t>
            </a:r>
            <a:r>
              <a:rPr lang="en-GB" dirty="0" err="1"/>
              <a:t>Perraud</a:t>
            </a:r>
            <a:r>
              <a:rPr lang="en-GB" dirty="0"/>
              <a:t>, Renault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A829F93-2775-E748-ABF9-4023B5731D55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F. Berens, FBConsulting; V. Martinez, NXP; E. </a:t>
            </a:r>
            <a:r>
              <a:rPr lang="en-GB" dirty="0" err="1"/>
              <a:t>Perraud</a:t>
            </a:r>
            <a:r>
              <a:rPr lang="en-GB" dirty="0"/>
              <a:t>, Renault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8898ACB-CDB3-9242-8403-348BC84B61B1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Friedbert</a:t>
            </a:r>
            <a:r>
              <a:rPr lang="en-GB" dirty="0"/>
              <a:t> Berens, FBConsulting Sarl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462337EC-81EE-CF4A-B63E-E2AC8E3F2104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Friedbert</a:t>
            </a:r>
            <a:r>
              <a:rPr lang="en-GB" dirty="0"/>
              <a:t> Berens, FBConsulting Sarl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8472C4-3F69-6E43-8DE9-50586709EEA8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F. Berens, FBConsulting; V. Martinez, NXP; E. </a:t>
            </a:r>
            <a:r>
              <a:rPr lang="en-GB" dirty="0" err="1"/>
              <a:t>Perraud</a:t>
            </a:r>
            <a:r>
              <a:rPr lang="en-GB" dirty="0"/>
              <a:t>, Renault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744626-DCBE-DB47-B140-AE7E5EC3BC1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F. Berens, FBConsulting; V. Martinez, NXP; E. </a:t>
            </a:r>
            <a:r>
              <a:rPr lang="en-GB" dirty="0" err="1"/>
              <a:t>Perraud</a:t>
            </a:r>
            <a:r>
              <a:rPr lang="en-GB" dirty="0"/>
              <a:t>, Renault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DF6BAF-D9E6-EC4F-A469-56439960F802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Friedbert</a:t>
            </a:r>
            <a:r>
              <a:rPr lang="en-GB" dirty="0"/>
              <a:t> Berens, FBConsulting Sarl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March 2019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7E192A-D9D0-D94F-8653-ACDEF9283B48}"/>
              </a:ext>
            </a:extLst>
          </p:cNvPr>
          <p:cNvSpPr>
            <a:spLocks noGrp="1" noChangeArrowheads="1"/>
          </p:cNvSpPr>
          <p:nvPr>
            <p:ph type="ftr" idx="13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/>
              <a:t>Friedbert</a:t>
            </a:r>
            <a:r>
              <a:rPr lang="en-GB" dirty="0"/>
              <a:t> Berens, FBConsulting Sarl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F. Berens, FBConsulting; V. Martinez, NXP; E. </a:t>
            </a:r>
            <a:r>
              <a:rPr lang="en-GB" dirty="0" err="1"/>
              <a:t>Perraud</a:t>
            </a:r>
            <a:r>
              <a:rPr lang="en-GB" dirty="0"/>
              <a:t>, Renault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39416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802.11-19/0319r0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sldNum="0"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-2-car.org/fileadmin/documents/General_Documents/C2CCC_TR_2052_Survey_on_CAM_statistics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-2-car.org/fileadmin/documents/General_Documents/C2CCC_TR_2052_Survey_on_CAM_statistic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-2-car.org/fileadmin/documents/General_Documents/C2CCC_TR_2052_Survey_on_CAM_statistics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90600" y="466452"/>
            <a:ext cx="10363200" cy="14065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Car-2-Car</a:t>
            </a:r>
            <a:br>
              <a:rPr lang="en-GB" dirty="0"/>
            </a:br>
            <a:r>
              <a:rPr lang="en-GB" dirty="0"/>
              <a:t>- A survey on CAM statistics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2189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2019-03-07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99363"/>
              </p:ext>
            </p:extLst>
          </p:nvPr>
        </p:nvGraphicFramePr>
        <p:xfrm>
          <a:off x="990600" y="3079750"/>
          <a:ext cx="9863138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Dokument" r:id="rId4" imgW="10439400" imgH="2921000" progId="Word.Document.8">
                  <p:embed/>
                </p:oleObj>
              </mc:Choice>
              <mc:Fallback>
                <p:oleObj name="Dokument" r:id="rId4" imgW="10439400" imgH="2921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079750"/>
                        <a:ext cx="9863138" cy="2747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B8EDF1A-C863-A549-9FEA-4F8886E31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29" y="548696"/>
            <a:ext cx="8191500" cy="762000"/>
          </a:xfrm>
        </p:spPr>
        <p:txBody>
          <a:bodyPr/>
          <a:lstStyle/>
          <a:p>
            <a:r>
              <a:rPr lang="en-GB" dirty="0"/>
              <a:t>CAM sizes: Distribution shape &amp; statistics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ADB7B2-AD4A-4B6B-AD32-398C6E0C8942}"/>
              </a:ext>
            </a:extLst>
          </p:cNvPr>
          <p:cNvGrpSpPr/>
          <p:nvPr/>
        </p:nvGrpSpPr>
        <p:grpSpPr>
          <a:xfrm>
            <a:off x="4153281" y="1592691"/>
            <a:ext cx="3505199" cy="2590800"/>
            <a:chOff x="3429220" y="1429677"/>
            <a:chExt cx="5333559" cy="39986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DD1CCB-E7F1-42AA-97D8-3D5D80145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20" y="1429677"/>
              <a:ext cx="5333559" cy="3998645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90CF357-462D-4CBF-AC3C-99A52002E265}"/>
                </a:ext>
              </a:extLst>
            </p:cNvPr>
            <p:cNvSpPr/>
            <p:nvPr/>
          </p:nvSpPr>
          <p:spPr>
            <a:xfrm>
              <a:off x="4851400" y="1794933"/>
              <a:ext cx="397933" cy="343746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329DF21-6433-4B65-9DD9-C1D7BD2C1E77}"/>
                </a:ext>
              </a:extLst>
            </p:cNvPr>
            <p:cNvSpPr/>
            <p:nvPr/>
          </p:nvSpPr>
          <p:spPr>
            <a:xfrm>
              <a:off x="5334000" y="2760133"/>
              <a:ext cx="2556933" cy="2472267"/>
            </a:xfrm>
            <a:prstGeom prst="roundRect">
              <a:avLst>
                <a:gd name="adj" fmla="val 6071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2DCF7F6-D837-42DA-8BF3-A95441414B91}"/>
              </a:ext>
            </a:extLst>
          </p:cNvPr>
          <p:cNvGrpSpPr/>
          <p:nvPr/>
        </p:nvGrpSpPr>
        <p:grpSpPr>
          <a:xfrm>
            <a:off x="219651" y="1592691"/>
            <a:ext cx="3776565" cy="2590800"/>
            <a:chOff x="3429220" y="1429677"/>
            <a:chExt cx="5333559" cy="399864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37560A6-6703-4371-A7DA-A6C82D8FB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220" y="1429677"/>
              <a:ext cx="5333559" cy="3998645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A19211B-133B-4A7B-A68A-5DFD00A33DB4}"/>
                </a:ext>
              </a:extLst>
            </p:cNvPr>
            <p:cNvSpPr/>
            <p:nvPr/>
          </p:nvSpPr>
          <p:spPr>
            <a:xfrm>
              <a:off x="4851400" y="1794933"/>
              <a:ext cx="397933" cy="3437467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D84CD66-9879-4815-9EAA-328A71FBDBE9}"/>
                </a:ext>
              </a:extLst>
            </p:cNvPr>
            <p:cNvSpPr/>
            <p:nvPr/>
          </p:nvSpPr>
          <p:spPr>
            <a:xfrm>
              <a:off x="5334000" y="2760133"/>
              <a:ext cx="2556933" cy="2472267"/>
            </a:xfrm>
            <a:prstGeom prst="roundRect">
              <a:avLst>
                <a:gd name="adj" fmla="val 6071"/>
              </a:avLst>
            </a:prstGeom>
            <a:noFill/>
            <a:ln w="28575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84C5762-E5B8-4ABB-A384-97E7C3002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44186"/>
              </p:ext>
            </p:extLst>
          </p:nvPr>
        </p:nvGraphicFramePr>
        <p:xfrm>
          <a:off x="286131" y="4565655"/>
          <a:ext cx="7734300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632843">
                  <a:extLst>
                    <a:ext uri="{9D8B030D-6E8A-4147-A177-3AD203B41FA5}">
                      <a16:colId xmlns:a16="http://schemas.microsoft.com/office/drawing/2014/main" val="3843582571"/>
                    </a:ext>
                  </a:extLst>
                </a:gridCol>
                <a:gridCol w="2157832">
                  <a:extLst>
                    <a:ext uri="{9D8B030D-6E8A-4147-A177-3AD203B41FA5}">
                      <a16:colId xmlns:a16="http://schemas.microsoft.com/office/drawing/2014/main" val="1324512557"/>
                    </a:ext>
                  </a:extLst>
                </a:gridCol>
                <a:gridCol w="1934609">
                  <a:extLst>
                    <a:ext uri="{9D8B030D-6E8A-4147-A177-3AD203B41FA5}">
                      <a16:colId xmlns:a16="http://schemas.microsoft.com/office/drawing/2014/main" val="3986863934"/>
                    </a:ext>
                  </a:extLst>
                </a:gridCol>
                <a:gridCol w="2009016">
                  <a:extLst>
                    <a:ext uri="{9D8B030D-6E8A-4147-A177-3AD203B41FA5}">
                      <a16:colId xmlns:a16="http://schemas.microsoft.com/office/drawing/2014/main" val="636073508"/>
                    </a:ext>
                  </a:extLst>
                </a:gridCol>
              </a:tblGrid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Trace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sizes, mean value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sizes, min value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sizes, max value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12443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526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911149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suburban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504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07640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highway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297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468717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050345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suburban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106677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highway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399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807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526501"/>
                  </a:ext>
                </a:extLst>
              </a:tr>
              <a:tr h="1386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Overall average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357 Bytes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25284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CAB8A20-F71C-4089-9415-32C7E66F7069}"/>
              </a:ext>
            </a:extLst>
          </p:cNvPr>
          <p:cNvSpPr/>
          <p:nvPr/>
        </p:nvSpPr>
        <p:spPr>
          <a:xfrm>
            <a:off x="7738238" y="1267974"/>
            <a:ext cx="4243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#2: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set of possible CAM sizes is very diverse, for all test drives.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3B94A6-EB5A-4A37-837C-E709F3224B78}"/>
              </a:ext>
            </a:extLst>
          </p:cNvPr>
          <p:cNvSpPr/>
          <p:nvPr/>
        </p:nvSpPr>
        <p:spPr>
          <a:xfrm>
            <a:off x="7737921" y="2226260"/>
            <a:ext cx="4470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#3: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Significant differences in the upper part of the CAM distribution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8D003C-688F-48AA-833C-B27F4B722241}"/>
              </a:ext>
            </a:extLst>
          </p:cNvPr>
          <p:cNvSpPr/>
          <p:nvPr/>
        </p:nvSpPr>
        <p:spPr>
          <a:xfrm>
            <a:off x="7658480" y="3506863"/>
            <a:ext cx="3918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#5: </a:t>
            </a:r>
            <a:r>
              <a:rPr lang="en-GB" sz="1800" b="1" dirty="0">
                <a:solidFill>
                  <a:schemeClr val="tx1"/>
                </a:solidFill>
              </a:rPr>
              <a:t>The average CAM sizes is typically around 350 Bytes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D5116BA-FB31-8B41-86F2-3CF2FF43F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4288996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49697"/>
            <a:ext cx="8991600" cy="685800"/>
          </a:xfrm>
        </p:spPr>
        <p:txBody>
          <a:bodyPr/>
          <a:lstStyle/>
          <a:p>
            <a:r>
              <a:rPr lang="en-GB" sz="2800" dirty="0"/>
              <a:t>CAM: time intervals (variation vs time)</a:t>
            </a:r>
          </a:p>
        </p:txBody>
      </p:sp>
      <p:pic>
        <p:nvPicPr>
          <p:cNvPr id="6" name="Picture 5" descr="C:\Users\nxa22173\AppData\Local\Microsoft\Windows\INetCache\Content.Word\CAM_size_VW drive (highway), avg_ CAM time-interval = 0_33 sec_.png">
            <a:extLst>
              <a:ext uri="{FF2B5EF4-FFF2-40B4-BE49-F238E27FC236}">
                <a16:creationId xmlns:a16="http://schemas.microsoft.com/office/drawing/2014/main" id="{E5CA2CF7-00A7-4A61-A295-B8314911CA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626" y="735497"/>
            <a:ext cx="356235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xa22173\AppData\Local\Microsoft\Windows\INetCache\Content.Word\VW_highway_zoom_on_time_interval.jpg">
            <a:extLst>
              <a:ext uri="{FF2B5EF4-FFF2-40B4-BE49-F238E27FC236}">
                <a16:creationId xmlns:a16="http://schemas.microsoft.com/office/drawing/2014/main" id="{BC77FF7B-A77D-4C96-BBEA-A71CEC54BEE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24"/>
          <a:stretch/>
        </p:blipFill>
        <p:spPr bwMode="auto">
          <a:xfrm>
            <a:off x="1609725" y="3606800"/>
            <a:ext cx="4169410" cy="28727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2759E-15BB-4B57-95AD-980DB20EED5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29474" y="2949326"/>
            <a:ext cx="1299526" cy="632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F1915-A880-4794-9E42-9E178C2AB097}"/>
              </a:ext>
            </a:extLst>
          </p:cNvPr>
          <p:cNvCxnSpPr>
            <a:cxnSpLocks/>
          </p:cNvCxnSpPr>
          <p:nvPr/>
        </p:nvCxnSpPr>
        <p:spPr bwMode="auto">
          <a:xfrm>
            <a:off x="3733800" y="2949326"/>
            <a:ext cx="1600200" cy="6320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47418BE-198E-405A-BC9E-6C7F38990A0F}"/>
              </a:ext>
            </a:extLst>
          </p:cNvPr>
          <p:cNvSpPr/>
          <p:nvPr/>
        </p:nvSpPr>
        <p:spPr>
          <a:xfrm>
            <a:off x="6312024" y="148323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#8: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practice, the CAM time-interval very often changes from one message to the next, observed in all the drives.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6BB46E38-D06F-444A-9195-FC3A307944D4}"/>
              </a:ext>
            </a:extLst>
          </p:cNvPr>
          <p:cNvSpPr/>
          <p:nvPr/>
        </p:nvSpPr>
        <p:spPr>
          <a:xfrm>
            <a:off x="5779135" y="48691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quantisation of time interval is due to discrete GPS update frequency</a:t>
            </a:r>
            <a:endParaRPr lang="en-US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2">
            <a:extLst>
              <a:ext uri="{FF2B5EF4-FFF2-40B4-BE49-F238E27FC236}">
                <a16:creationId xmlns:a16="http://schemas.microsoft.com/office/drawing/2014/main" id="{36BCE568-431F-6443-ADB6-5CA958E4DB13}"/>
              </a:ext>
            </a:extLst>
          </p:cNvPr>
          <p:cNvSpPr/>
          <p:nvPr/>
        </p:nvSpPr>
        <p:spPr bwMode="auto">
          <a:xfrm>
            <a:off x="5453298" y="4869160"/>
            <a:ext cx="228599" cy="37672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519CA4E-707C-2A4E-A567-895EDF28AD76}"/>
              </a:ext>
            </a:extLst>
          </p:cNvPr>
          <p:cNvSpPr/>
          <p:nvPr/>
        </p:nvSpPr>
        <p:spPr bwMode="auto">
          <a:xfrm>
            <a:off x="5453298" y="5264999"/>
            <a:ext cx="228599" cy="37672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C42E373-4DC4-E14D-80EA-C7C0A4A7F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191661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714872"/>
            <a:ext cx="8991600" cy="685800"/>
          </a:xfrm>
        </p:spPr>
        <p:txBody>
          <a:bodyPr/>
          <a:lstStyle/>
          <a:p>
            <a:r>
              <a:rPr lang="en-GB" sz="2800" dirty="0"/>
              <a:t>CAM: time intervals (distributions)</a:t>
            </a:r>
          </a:p>
        </p:txBody>
      </p:sp>
      <p:pic>
        <p:nvPicPr>
          <p:cNvPr id="27" name="Picture 26" descr="C:\Users\nxa22173\AppData\Local\Microsoft\Windows\INetCache\Content.Word\CAM_timeinterval_HIST_VW drive (urban), avg_ CAM time-interval = 0_49 sec_.png">
            <a:extLst>
              <a:ext uri="{FF2B5EF4-FFF2-40B4-BE49-F238E27FC236}">
                <a16:creationId xmlns:a16="http://schemas.microsoft.com/office/drawing/2014/main" id="{BB5DB08F-2FDC-4882-AACD-DFEB13417F8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" y="1947664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C:\Users\nxa22173\AppData\Local\Microsoft\Windows\INetCache\Content.Word\CAM_timeinterval_HIST_VW drive (suburban), avg_ CAM time-interval = 0_36 sec_.png">
            <a:extLst>
              <a:ext uri="{FF2B5EF4-FFF2-40B4-BE49-F238E27FC236}">
                <a16:creationId xmlns:a16="http://schemas.microsoft.com/office/drawing/2014/main" id="{64C16788-23FD-42AE-8B46-C82EEED61B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61" y="1947664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C:\Users\nxa22173\AppData\Local\Microsoft\Windows\INetCache\Content.Word\CAM_timeinterval_HIST_VW drive (highway), avg_ CAM time-interval = 0_33 sec_.png">
            <a:extLst>
              <a:ext uri="{FF2B5EF4-FFF2-40B4-BE49-F238E27FC236}">
                <a16:creationId xmlns:a16="http://schemas.microsoft.com/office/drawing/2014/main" id="{44AE5A29-7477-475B-B2BC-4DEBF638631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731" y="1947664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C:\Users\nxa22173\AppData\Local\Microsoft\Windows\INetCache\Content.Word\CAM_timeinterval_HIST_Renault drive (urban), avg_ CAM time-interval = 0_47 sec_.png">
            <a:extLst>
              <a:ext uri="{FF2B5EF4-FFF2-40B4-BE49-F238E27FC236}">
                <a16:creationId xmlns:a16="http://schemas.microsoft.com/office/drawing/2014/main" id="{A3A06936-0F8B-44A4-802B-482E83E7601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6" y="4005066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C:\Users\nxa22173\AppData\Local\Microsoft\Windows\INetCache\Content.Word\CAM_timeinterval_HIST_Renault drive (suburban), avg_ CAM time-interval = 0_45 sec_.png">
            <a:extLst>
              <a:ext uri="{FF2B5EF4-FFF2-40B4-BE49-F238E27FC236}">
                <a16:creationId xmlns:a16="http://schemas.microsoft.com/office/drawing/2014/main" id="{464DD6C8-49D0-4241-825B-D385196091A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261" y="4005065"/>
            <a:ext cx="2669540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:\Users\nxa22173\AppData\Local\Microsoft\Windows\INetCache\Content.Word\CAM_timeinterval_HIST_Renault drive (highway), avg_ CAM time-interval = 0_47 sec_.png">
            <a:extLst>
              <a:ext uri="{FF2B5EF4-FFF2-40B4-BE49-F238E27FC236}">
                <a16:creationId xmlns:a16="http://schemas.microsoft.com/office/drawing/2014/main" id="{0FDF1188-EEF1-4C4D-A92E-C813C4A53C7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31" y="4005064"/>
            <a:ext cx="2669540" cy="200215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6418000-3F8C-4996-86D8-A1216851BEF9}"/>
              </a:ext>
            </a:extLst>
          </p:cNvPr>
          <p:cNvSpPr/>
          <p:nvPr/>
        </p:nvSpPr>
        <p:spPr>
          <a:xfrm>
            <a:off x="8255514" y="2948741"/>
            <a:ext cx="3731793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#9: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distribution of the CAM time-interval is very diverse, and heavily depend on the drive scenario.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#10: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average values of the time-intervals vary between 0.33 and 0.47 seconds.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4A54E22-2AD7-AF4F-813F-741B48CB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181462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86603" y="317669"/>
            <a:ext cx="10087272" cy="990600"/>
          </a:xfrm>
        </p:spPr>
        <p:txBody>
          <a:bodyPr/>
          <a:lstStyle/>
          <a:p>
            <a:r>
              <a:rPr lang="en-GB" dirty="0"/>
              <a:t>Duty cycles based on IEE802.11 access layer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15D5BC-1587-4627-A352-C08A0C65E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84972"/>
              </p:ext>
            </p:extLst>
          </p:nvPr>
        </p:nvGraphicFramePr>
        <p:xfrm>
          <a:off x="1676400" y="1147720"/>
          <a:ext cx="8839199" cy="1950720"/>
        </p:xfrm>
        <a:graphic>
          <a:graphicData uri="http://schemas.openxmlformats.org/drawingml/2006/table">
            <a:tbl>
              <a:tblPr firstRow="1" firstCol="1" bandRow="1"/>
              <a:tblGrid>
                <a:gridCol w="1951143">
                  <a:extLst>
                    <a:ext uri="{9D8B030D-6E8A-4147-A177-3AD203B41FA5}">
                      <a16:colId xmlns:a16="http://schemas.microsoft.com/office/drawing/2014/main" val="411091773"/>
                    </a:ext>
                  </a:extLst>
                </a:gridCol>
                <a:gridCol w="1530679">
                  <a:extLst>
                    <a:ext uri="{9D8B030D-6E8A-4147-A177-3AD203B41FA5}">
                      <a16:colId xmlns:a16="http://schemas.microsoft.com/office/drawing/2014/main" val="2224204260"/>
                    </a:ext>
                  </a:extLst>
                </a:gridCol>
                <a:gridCol w="1360604">
                  <a:extLst>
                    <a:ext uri="{9D8B030D-6E8A-4147-A177-3AD203B41FA5}">
                      <a16:colId xmlns:a16="http://schemas.microsoft.com/office/drawing/2014/main" val="3907088054"/>
                    </a:ext>
                  </a:extLst>
                </a:gridCol>
                <a:gridCol w="1360604">
                  <a:extLst>
                    <a:ext uri="{9D8B030D-6E8A-4147-A177-3AD203B41FA5}">
                      <a16:colId xmlns:a16="http://schemas.microsoft.com/office/drawing/2014/main" val="217243488"/>
                    </a:ext>
                  </a:extLst>
                </a:gridCol>
                <a:gridCol w="2636169">
                  <a:extLst>
                    <a:ext uri="{9D8B030D-6E8A-4147-A177-3AD203B41FA5}">
                      <a16:colId xmlns:a16="http://schemas.microsoft.com/office/drawing/2014/main" val="3969347950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Trace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duration of all packets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of test drive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duty cycle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 peak short-term duty cycle (1 sec. meas.)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459612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~21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645784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suburban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1.94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~25 min.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24424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VW highway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~27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93360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2.18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~30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8092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suburban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~18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96228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Renault highway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 sec.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~12 min.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0.12%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45296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E0EF5FE-4D63-41E9-B06D-CE9756C43B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76" y="3149431"/>
            <a:ext cx="38862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1DA3D1-0A8A-455C-8053-11358855448D}"/>
              </a:ext>
            </a:extLst>
          </p:cNvPr>
          <p:cNvSpPr txBox="1"/>
          <p:nvPr/>
        </p:nvSpPr>
        <p:spPr>
          <a:xfrm>
            <a:off x="695400" y="6013749"/>
            <a:ext cx="473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Example: VW </a:t>
            </a:r>
            <a:r>
              <a:rPr lang="fr-FR" dirty="0" err="1">
                <a:solidFill>
                  <a:schemeClr val="tx1"/>
                </a:solidFill>
              </a:rPr>
              <a:t>suburban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5519E5-B5C8-44E1-B2F3-378CDD6C3BD2}"/>
              </a:ext>
            </a:extLst>
          </p:cNvPr>
          <p:cNvSpPr/>
          <p:nvPr/>
        </p:nvSpPr>
        <p:spPr>
          <a:xfrm>
            <a:off x="5943599" y="328498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 #12: </a:t>
            </a:r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long-term duty cycles are consistently measured between 0.10% and 0.13%, for all test drives. </a:t>
            </a:r>
          </a:p>
          <a:p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compliant with the requirement of long-term duty cycle of max. 1%, by a comfortable margin.</a:t>
            </a:r>
          </a:p>
          <a:p>
            <a:endParaRPr lang="en-GB" sz="1800" b="1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itchFamily="2" charset="2"/>
              </a:rPr>
              <a:t> Several hundreds of vehicles can be supported even without DCC (congestion control)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5754234-2AD7-184C-9BDF-F30DBD31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4450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0"/>
            <a:ext cx="8191500" cy="685800"/>
          </a:xfrm>
        </p:spPr>
        <p:txBody>
          <a:bodyPr/>
          <a:lstStyle/>
          <a:p>
            <a:r>
              <a:rPr lang="en-GB" dirty="0"/>
              <a:t>Summary, key observations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D92982-4E88-42C8-B253-D66511A99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60122"/>
              </p:ext>
            </p:extLst>
          </p:nvPr>
        </p:nvGraphicFramePr>
        <p:xfrm>
          <a:off x="1752600" y="762000"/>
          <a:ext cx="8667750" cy="5119972"/>
        </p:xfrm>
        <a:graphic>
          <a:graphicData uri="http://schemas.openxmlformats.org/drawingml/2006/table">
            <a:tbl>
              <a:tblPr firstRow="1" firstCol="1" bandRow="1"/>
              <a:tblGrid>
                <a:gridCol w="1716907">
                  <a:extLst>
                    <a:ext uri="{9D8B030D-6E8A-4147-A177-3AD203B41FA5}">
                      <a16:colId xmlns:a16="http://schemas.microsoft.com/office/drawing/2014/main" val="2434555924"/>
                    </a:ext>
                  </a:extLst>
                </a:gridCol>
                <a:gridCol w="6950843">
                  <a:extLst>
                    <a:ext uri="{9D8B030D-6E8A-4147-A177-3AD203B41FA5}">
                      <a16:colId xmlns:a16="http://schemas.microsoft.com/office/drawing/2014/main" val="116825011"/>
                    </a:ext>
                  </a:extLst>
                </a:gridCol>
              </a:tblGrid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50645" algn="l"/>
                        </a:tabLs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ID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350645" algn="l"/>
                        </a:tabLs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summary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277721641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CAM size keeps changing from one message to the next, for all the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30713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set of possible CAM sizes is very diverse, for all test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249598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Significant differences in the upper part of the CAM distribution, per manufacturer or facilities layer profiles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356048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#4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Only between 25% and 35% of the messages do not contain certificates.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051274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average CAM sizes is typically around 350 Bytes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516672"/>
                  </a:ext>
                </a:extLst>
              </a:tr>
              <a:tr h="93960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#6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approximate CAM size distributions can be observed: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Distribution starts around 190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Typically, 30% of the messages are below 300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Typically, more than 50% of the messages are above 350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Typically, more than 30% of the messages are above 450 Bytes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770198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#7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Speed and number of </a:t>
                      </a:r>
                      <a:r>
                        <a:rPr lang="en-GB" sz="1400" b="0" dirty="0" err="1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pathHistory</a:t>
                      </a: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entries are heavily correlated.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879370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practice, the CAM time-interval very often changes from one message to the next, observed in all the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269818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distribution of the CAM time-interval is very diverse, and heavily depend on the drive scenario.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376592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average values of the time-intervals vary between 0.33 and 0.47 seconds.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065254"/>
                  </a:ext>
                </a:extLst>
              </a:tr>
              <a:tr h="1699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#11</a:t>
                      </a:r>
                      <a:endParaRPr lang="en-US" sz="18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average, roughly only 50% of the time-interval deltas is zero</a:t>
                      </a:r>
                      <a:endParaRPr lang="en-US" sz="1800" b="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183798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duty cycles are consistently measured between 0.10% and 0.13%, for all test drives.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96284"/>
                  </a:ext>
                </a:extLst>
              </a:tr>
              <a:tr h="3398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 #13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short-term (1-second) duty cycles peaks are measured between 0.26% and 0.41%.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75109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1AFA674-27BE-584D-AC21-E54179855579}"/>
              </a:ext>
            </a:extLst>
          </p:cNvPr>
          <p:cNvSpPr txBox="1"/>
          <p:nvPr/>
        </p:nvSpPr>
        <p:spPr>
          <a:xfrm>
            <a:off x="695400" y="5961380"/>
            <a:ext cx="7106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Note: blue observations are only explained in </a:t>
            </a:r>
            <a:r>
              <a:rPr lang="en-US" sz="1600" dirty="0">
                <a:hlinkClick r:id="rId2"/>
              </a:rPr>
              <a:t>https://www.car-2-car.org/fileadmin/</a:t>
            </a:r>
            <a:br>
              <a:rPr lang="en-US" sz="1600" dirty="0">
                <a:hlinkClick r:id="rId2"/>
              </a:rPr>
            </a:br>
            <a:r>
              <a:rPr lang="en-US" sz="1600" dirty="0">
                <a:hlinkClick r:id="rId2"/>
              </a:rPr>
              <a:t>documents/General_Documents/C2CCC_TR_2052_Survey_on_CAM_statistics.pdf</a:t>
            </a:r>
            <a:endParaRPr lang="en-US" sz="1600" dirty="0"/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50608BB-9520-7F40-95CC-C41B4787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2847502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4B84F-1A98-9540-B160-D47249A6D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32DEB-8890-4A4B-9B35-28DECA79A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CAM generation based on ETSI EN 302 637–2 is a highly dynamic and non-deterministic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dynamic generation rule guarantees an efficient resource usage since only actually required information are send out (spectrum efficiency)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Future message sets will have similar dynamic behaviour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802.11bd access layer need to take these dynamic behaviour into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Simulation assumptions for access layer should model this behaviour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Packet size should be variable and not fixed to 300bytes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Packet delivery timing should be dynamic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Statistics can be derived from presented measurements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26200-F5DF-764D-9CEE-8370EDF4A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146993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876FC-3860-FC4E-8601-20C51EE1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572940-0322-3F4C-A5F7-0CEC8BFB1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11593288" cy="453650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Car2Car Communication Consortium has performed a set of evaluation measurements to get an overview over the statistics of CAM messages in real implementations and deployments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CAM messages are non-deterministic in time and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Period varies from 1Hz to 10Hz depending on the generation rules based on speed, heading and acceleration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Size varies from around 200 bytes to up to more than 700 Bytes depending on the environment and security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detailed report is available under: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https://www.car-2-car.org/fileadmin/documents/General_Documents/C2CCC_TR_2052_Survey_on_CAM_statistics.pdf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realistic performance simulation need to take these variations into account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A52E9-9CF5-6B45-9CEA-CA7D0DA1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097" y="6475414"/>
            <a:ext cx="4429688" cy="193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/>
              <a:t>F. Berens, FBConsulting; V. Martinez, NXP; E. Perraud, Renault </a:t>
            </a:r>
            <a:endParaRPr lang="en-GB" b="0" kern="0" dirty="0"/>
          </a:p>
        </p:txBody>
      </p:sp>
    </p:spTree>
    <p:extLst>
      <p:ext uri="{BB962C8B-B14F-4D97-AF65-F5344CB8AC3E}">
        <p14:creationId xmlns:p14="http://schemas.microsoft.com/office/powerpoint/2010/main" val="373302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553" y="557137"/>
            <a:ext cx="8191500" cy="1143000"/>
          </a:xfrm>
        </p:spPr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678" y="1700808"/>
            <a:ext cx="8382000" cy="4318992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Introduction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 structure overview &amp; generation rules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Overall architecture &amp; CAM generation agnostic to access layer technology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Traces collected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 sizes: variation versus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 sizes: Distribution shape &amp; statistics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CAM: time intervals (variation vs time)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CAM: time intervals (distributions)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Duty cycles (specific to IEEE 802.11p access layer)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Summary, key observations</a:t>
            </a:r>
          </a:p>
          <a:p>
            <a:pPr lvl="1"/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E29FCA-FA70-404E-920E-6D20EF7CFE7D}"/>
              </a:ext>
            </a:extLst>
          </p:cNvPr>
          <p:cNvSpPr>
            <a:spLocks noGrp="1"/>
          </p:cNvSpPr>
          <p:nvPr>
            <p:ph type="ftr" idx="16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Friedbert Berens, FBConsulting Sarl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2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349" y="629816"/>
            <a:ext cx="8191500" cy="1143000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970832"/>
            <a:ext cx="10478360" cy="4094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The study provides a comprehensive analysis of ITS-G5 message traces collected in real test-drives in Europe in 2018.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/>
              <a:t>Currently focusing on CAM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Following versions to include more messages </a:t>
            </a:r>
            <a:r>
              <a:rPr lang="fr-FR" sz="1600" dirty="0"/>
              <a:t>types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GB" sz="2000" dirty="0"/>
              <a:t>races have been collected in standard traffic conditions and standard drives.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Should be representative of most driving situations in Europe.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/>
              <a:t>Collected by car makers (VW, Renault), in different locations, with different ITS-G5 hardware equipment from different vendors.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fr-FR" sz="2000" dirty="0"/>
          </a:p>
          <a:p>
            <a:pPr algn="ctr"/>
            <a:r>
              <a:rPr lang="fr-FR" sz="2000" dirty="0"/>
              <a:t>F</a:t>
            </a:r>
            <a:r>
              <a:rPr lang="en-US" sz="2000" dirty="0" err="1"/>
              <a:t>ull</a:t>
            </a:r>
            <a:r>
              <a:rPr lang="en-US" sz="2000" dirty="0"/>
              <a:t> study available under: </a:t>
            </a:r>
          </a:p>
          <a:p>
            <a:pPr algn="ctr"/>
            <a:r>
              <a:rPr lang="en-US" sz="2000" dirty="0">
                <a:hlinkClick r:id="rId2"/>
              </a:rPr>
              <a:t>https://www.car-2-car.org/fileadmin/documents/General_Documents/C2CCC_TR_2052_Survey_on_CAM_statistics.pdf</a:t>
            </a:r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C533C-01B8-D54F-817E-A6A2A9161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357509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‘CAM message’?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87" y="1556792"/>
            <a:ext cx="1036108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C-ITS works by sharing data between road participants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Cooperative Awareness Message one of the basic C-ITS message types: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Exchanged ad-hoc between cars multiple times per second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No infrastructure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Comparable to USA ‘BSM’: Basic Safety Message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Containing information on position, direction, speed, </a:t>
            </a:r>
            <a:r>
              <a:rPr lang="en-US" dirty="0" err="1"/>
              <a:t>etc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Crucial input for many safety related use cases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Electronic Emergency Brake Light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Intersection Collision warning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Cryptographically integrity protected (but not encrypted)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Frequency and size depends on situation</a:t>
            </a:r>
          </a:p>
          <a:p>
            <a:pPr marL="1427163" lvl="2" indent="-285750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Focus of this study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59E30DD-EBF8-8D49-A211-3072FBA56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246018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799" y="612468"/>
            <a:ext cx="8191500" cy="1143000"/>
          </a:xfrm>
        </p:spPr>
        <p:txBody>
          <a:bodyPr/>
          <a:lstStyle/>
          <a:p>
            <a:r>
              <a:rPr lang="en-GB" dirty="0"/>
              <a:t>CAM structure overview &amp;</a:t>
            </a:r>
            <a:br>
              <a:rPr lang="en-GB" dirty="0"/>
            </a:br>
            <a:r>
              <a:rPr lang="en-GB" dirty="0"/>
              <a:t>generation rules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EBF05E-AE64-448D-ABE0-9688E8A6B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799" y="4521200"/>
            <a:ext cx="8191500" cy="1905000"/>
          </a:xfrm>
        </p:spPr>
        <p:txBody>
          <a:bodyPr/>
          <a:lstStyle/>
          <a:p>
            <a:pPr marL="0" indent="-28575"/>
            <a:r>
              <a:rPr lang="en-GB" sz="2200"/>
              <a:t>CAM generation triggers:</a:t>
            </a:r>
          </a:p>
          <a:p>
            <a:r>
              <a:rPr lang="en-GB" sz="1800"/>
              <a:t>Position: 		A change in position by more than 4m </a:t>
            </a:r>
          </a:p>
          <a:p>
            <a:r>
              <a:rPr lang="en-GB" sz="1800"/>
              <a:t>Heading: 		A change of direction of equal or more than +/- 4°</a:t>
            </a:r>
          </a:p>
          <a:p>
            <a:r>
              <a:rPr lang="en-GB" sz="1800"/>
              <a:t>Change of speed: 	A change of speed equal to or larger than 0,5m/sec</a:t>
            </a:r>
          </a:p>
          <a:p>
            <a:r>
              <a:rPr lang="en-GB" sz="1800"/>
              <a:t>Otherwise:		Generate a message after 1 second max</a:t>
            </a:r>
          </a:p>
          <a:p>
            <a:pPr lvl="1"/>
            <a:endParaRPr lang="en-GB" sz="1800"/>
          </a:p>
        </p:txBody>
      </p:sp>
      <p:pic>
        <p:nvPicPr>
          <p:cNvPr id="6" name="Picture 5" descr="/var/folders/xv/9_stvdfn4yxffgx0x2pcv3sh0000gq/T/com.microsoft.Word/WebArchiveCopyPasteTempFiles/CAM-structure-ETSI-EN-302-637-2.png">
            <a:extLst>
              <a:ext uri="{FF2B5EF4-FFF2-40B4-BE49-F238E27FC236}">
                <a16:creationId xmlns:a16="http://schemas.microsoft.com/office/drawing/2014/main" id="{F669A1E3-0D4B-4BE3-8F4B-F3A37046C3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664" y="1828800"/>
            <a:ext cx="5581650" cy="269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B262011-CA66-AF4B-B13A-EE48001B7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334285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94" y="404553"/>
            <a:ext cx="11932375" cy="1143000"/>
          </a:xfrm>
        </p:spPr>
        <p:txBody>
          <a:bodyPr/>
          <a:lstStyle/>
          <a:p>
            <a:r>
              <a:rPr lang="en-GB" dirty="0"/>
              <a:t>Overall architecture &amp; CAM generation agnostic to access layer technology 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58F171-7B0C-446A-AA12-C8206590D3E9}"/>
              </a:ext>
            </a:extLst>
          </p:cNvPr>
          <p:cNvSpPr/>
          <p:nvPr/>
        </p:nvSpPr>
        <p:spPr>
          <a:xfrm flipV="1">
            <a:off x="4713427" y="1850564"/>
            <a:ext cx="4220991" cy="4573047"/>
          </a:xfrm>
          <a:prstGeom prst="triangle">
            <a:avLst/>
          </a:prstGeom>
          <a:solidFill>
            <a:srgbClr val="88DBFC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/>
            <a:endParaRPr lang="en-US" sz="2000" kern="0">
              <a:solidFill>
                <a:srgbClr val="000000"/>
              </a:solidFill>
            </a:endParaRP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id="{61652BA3-F792-4891-B122-B2E2FBB31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1798940"/>
            <a:ext cx="1511510" cy="3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Applications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372BF2EC-D123-49B0-B75E-BF9CF04F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9043" y="2874509"/>
            <a:ext cx="1141656" cy="3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Facilities</a:t>
            </a: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7803D4EA-C72C-4E3A-A459-5AD8E8C3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115" y="3748594"/>
            <a:ext cx="1511511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Network &amp; Transport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7AE81F96-12A2-4E43-82E1-E6D5741D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890" y="4822681"/>
            <a:ext cx="1372433" cy="66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en-US" kern="0" dirty="0"/>
              <a:t>Access</a:t>
            </a:r>
            <a:br>
              <a:rPr lang="en-US" altLang="en-US" kern="0" dirty="0"/>
            </a:br>
            <a:r>
              <a:rPr lang="en-US" altLang="en-US" kern="0" dirty="0"/>
              <a:t>technology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769A5-90B6-45FE-9C58-E16744B3618C}"/>
              </a:ext>
            </a:extLst>
          </p:cNvPr>
          <p:cNvSpPr/>
          <p:nvPr/>
        </p:nvSpPr>
        <p:spPr bwMode="auto">
          <a:xfrm rot="16200000">
            <a:off x="2339754" y="3406239"/>
            <a:ext cx="3964494" cy="346929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102 723-x Cross-Layer </a:t>
            </a:r>
            <a:r>
              <a:rPr lang="en-US" sz="1600" kern="0" dirty="0" err="1">
                <a:solidFill>
                  <a:srgbClr val="000000"/>
                </a:solidFill>
              </a:rPr>
              <a:t>Ifx</a:t>
            </a:r>
            <a:endParaRPr lang="en-US" sz="1600" kern="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523057-4E76-40AD-90F9-A60F049E9FBD}"/>
              </a:ext>
            </a:extLst>
          </p:cNvPr>
          <p:cNvSpPr/>
          <p:nvPr/>
        </p:nvSpPr>
        <p:spPr bwMode="auto">
          <a:xfrm>
            <a:off x="7683544" y="2673025"/>
            <a:ext cx="1387716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LDM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102 724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C7C592-A17A-4F51-8BE8-06AC8573AEC9}"/>
              </a:ext>
            </a:extLst>
          </p:cNvPr>
          <p:cNvSpPr/>
          <p:nvPr/>
        </p:nvSpPr>
        <p:spPr bwMode="auto">
          <a:xfrm rot="16200000">
            <a:off x="1993590" y="3407002"/>
            <a:ext cx="3964494" cy="3454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102 894-2 Common Data Directory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B7503E-4437-48D1-9EFD-E9251ED380C2}"/>
              </a:ext>
            </a:extLst>
          </p:cNvPr>
          <p:cNvSpPr/>
          <p:nvPr/>
        </p:nvSpPr>
        <p:spPr bwMode="auto">
          <a:xfrm>
            <a:off x="4634543" y="1597456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RHS/CAA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102 539-1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2FD7C5-8CF1-43CD-9591-C5378BBBBB9B}"/>
              </a:ext>
            </a:extLst>
          </p:cNvPr>
          <p:cNvSpPr/>
          <p:nvPr/>
        </p:nvSpPr>
        <p:spPr bwMode="auto">
          <a:xfrm>
            <a:off x="6159808" y="1597456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ICRW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102 539-2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A61250-4B25-472D-A081-CC6CFE6515C4}"/>
              </a:ext>
            </a:extLst>
          </p:cNvPr>
          <p:cNvSpPr/>
          <p:nvPr/>
        </p:nvSpPr>
        <p:spPr bwMode="auto">
          <a:xfrm>
            <a:off x="7683544" y="1597456"/>
            <a:ext cx="1387716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LCRW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102 539-3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F6970-C88F-42E6-8F93-29ECD3133175}"/>
              </a:ext>
            </a:extLst>
          </p:cNvPr>
          <p:cNvSpPr/>
          <p:nvPr/>
        </p:nvSpPr>
        <p:spPr bwMode="auto">
          <a:xfrm>
            <a:off x="4634543" y="2673025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CAM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EN 302 637-2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70C329-2548-4762-8B5E-5D76BB01A6C4}"/>
              </a:ext>
            </a:extLst>
          </p:cNvPr>
          <p:cNvSpPr/>
          <p:nvPr/>
        </p:nvSpPr>
        <p:spPr bwMode="auto">
          <a:xfrm>
            <a:off x="6159808" y="2673025"/>
            <a:ext cx="1386187" cy="672601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DENM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EN 302 637-3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DD9474-17F1-4E0E-9848-0A04FC098E80}"/>
              </a:ext>
            </a:extLst>
          </p:cNvPr>
          <p:cNvSpPr/>
          <p:nvPr/>
        </p:nvSpPr>
        <p:spPr bwMode="auto">
          <a:xfrm>
            <a:off x="4973110" y="3748594"/>
            <a:ext cx="1763683" cy="671119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 err="1">
                <a:solidFill>
                  <a:srgbClr val="000000"/>
                </a:solidFill>
              </a:rPr>
              <a:t>GeoNetworking</a:t>
            </a:r>
            <a:r>
              <a:rPr lang="en-US" sz="1600" kern="0" dirty="0">
                <a:solidFill>
                  <a:srgbClr val="000000"/>
                </a:solidFill>
              </a:rPr>
              <a:t> EN 302 636-4-1/2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1E172B-7E82-4674-B906-24AC3B184A88}"/>
              </a:ext>
            </a:extLst>
          </p:cNvPr>
          <p:cNvSpPr/>
          <p:nvPr/>
        </p:nvSpPr>
        <p:spPr bwMode="auto">
          <a:xfrm>
            <a:off x="6875870" y="3748594"/>
            <a:ext cx="1731589" cy="671119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BTP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EN 302 636-5-1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E4086-5F3A-46A5-8BF2-9521C0CDD6CA}"/>
              </a:ext>
            </a:extLst>
          </p:cNvPr>
          <p:cNvSpPr/>
          <p:nvPr/>
        </p:nvSpPr>
        <p:spPr bwMode="auto">
          <a:xfrm>
            <a:off x="5679188" y="5069948"/>
            <a:ext cx="1046018" cy="671120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Access Layer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IEEE802.11p and 11bd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9AFEF8-845C-4FDD-A332-C8D985ED04F7}"/>
              </a:ext>
            </a:extLst>
          </p:cNvPr>
          <p:cNvSpPr/>
          <p:nvPr/>
        </p:nvSpPr>
        <p:spPr bwMode="auto">
          <a:xfrm>
            <a:off x="4973109" y="4419714"/>
            <a:ext cx="3634349" cy="251856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DCC - TS 103 141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6A0A58-D04F-43A5-81CB-7695C1CD486D}"/>
              </a:ext>
            </a:extLst>
          </p:cNvPr>
          <p:cNvSpPr/>
          <p:nvPr/>
        </p:nvSpPr>
        <p:spPr bwMode="auto">
          <a:xfrm rot="16200000">
            <a:off x="8005534" y="2782953"/>
            <a:ext cx="2822257" cy="415704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600" kern="0" dirty="0">
                <a:solidFill>
                  <a:srgbClr val="000000"/>
                </a:solidFill>
              </a:rPr>
              <a:t>TS 103 097/102 94x Security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CA4354-3814-4D04-AB8C-D18F36691573}"/>
              </a:ext>
            </a:extLst>
          </p:cNvPr>
          <p:cNvSpPr/>
          <p:nvPr/>
        </p:nvSpPr>
        <p:spPr bwMode="auto">
          <a:xfrm>
            <a:off x="6911837" y="5085184"/>
            <a:ext cx="979581" cy="671120"/>
          </a:xfrm>
          <a:prstGeom prst="rect">
            <a:avLst/>
          </a:prstGeom>
          <a:solidFill>
            <a:srgbClr val="88DBFC">
              <a:lumMod val="40000"/>
              <a:lumOff val="60000"/>
            </a:srgbClr>
          </a:solidFill>
          <a:ln w="9525" cap="flat" cmpd="sng" algn="ctr">
            <a:solidFill>
              <a:srgbClr val="8C8C0A">
                <a:lumMod val="2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Access Layer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200" kern="0" dirty="0">
                <a:solidFill>
                  <a:srgbClr val="000000"/>
                </a:solidFill>
              </a:rPr>
              <a:t>LTE-V2X</a:t>
            </a:r>
          </a:p>
        </p:txBody>
      </p:sp>
      <p:sp>
        <p:nvSpPr>
          <p:cNvPr id="33" name="Arrow: Down 3">
            <a:extLst>
              <a:ext uri="{FF2B5EF4-FFF2-40B4-BE49-F238E27FC236}">
                <a16:creationId xmlns:a16="http://schemas.microsoft.com/office/drawing/2014/main" id="{5C8308BD-B587-7747-872F-58B2E1896F71}"/>
              </a:ext>
            </a:extLst>
          </p:cNvPr>
          <p:cNvSpPr/>
          <p:nvPr/>
        </p:nvSpPr>
        <p:spPr bwMode="auto">
          <a:xfrm rot="19511858">
            <a:off x="6068657" y="3034879"/>
            <a:ext cx="350089" cy="218963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6EB37CA9-91AE-6C4C-9CE0-D2C35079F04C}"/>
              </a:ext>
            </a:extLst>
          </p:cNvPr>
          <p:cNvSpPr/>
          <p:nvPr/>
        </p:nvSpPr>
        <p:spPr bwMode="auto">
          <a:xfrm>
            <a:off x="6067299" y="5760597"/>
            <a:ext cx="350089" cy="649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1E993DF8-677B-7A4C-BBA4-3F6480C1C5B8}"/>
              </a:ext>
            </a:extLst>
          </p:cNvPr>
          <p:cNvSpPr/>
          <p:nvPr/>
        </p:nvSpPr>
        <p:spPr bwMode="auto">
          <a:xfrm>
            <a:off x="7195906" y="5758573"/>
            <a:ext cx="350089" cy="64903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TextBox 40">
            <a:extLst>
              <a:ext uri="{FF2B5EF4-FFF2-40B4-BE49-F238E27FC236}">
                <a16:creationId xmlns:a16="http://schemas.microsoft.com/office/drawing/2014/main" id="{ED30199E-3207-8E44-B45E-4DD1E18D1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346" y="5802567"/>
            <a:ext cx="10663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… or …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25C77922-812A-3542-8F16-D48EDD5A2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8522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172" y="0"/>
            <a:ext cx="8419429" cy="685800"/>
          </a:xfrm>
        </p:spPr>
        <p:txBody>
          <a:bodyPr/>
          <a:lstStyle/>
          <a:p>
            <a:r>
              <a:rPr lang="en-GB" dirty="0"/>
              <a:t>Traces collected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9FB7AF-1000-43D0-929D-89ABD03FF9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52600" y="762000"/>
          <a:ext cx="8515350" cy="1219200"/>
        </p:xfrm>
        <a:graphic>
          <a:graphicData uri="http://schemas.openxmlformats.org/drawingml/2006/table">
            <a:tbl>
              <a:tblPr firstRow="1" firstCol="1" bandRow="1"/>
              <a:tblGrid>
                <a:gridCol w="1566536">
                  <a:extLst>
                    <a:ext uri="{9D8B030D-6E8A-4147-A177-3AD203B41FA5}">
                      <a16:colId xmlns:a16="http://schemas.microsoft.com/office/drawing/2014/main" val="2588241853"/>
                    </a:ext>
                  </a:extLst>
                </a:gridCol>
                <a:gridCol w="1323057">
                  <a:extLst>
                    <a:ext uri="{9D8B030D-6E8A-4147-A177-3AD203B41FA5}">
                      <a16:colId xmlns:a16="http://schemas.microsoft.com/office/drawing/2014/main" val="2958346582"/>
                    </a:ext>
                  </a:extLst>
                </a:gridCol>
                <a:gridCol w="1288142">
                  <a:extLst>
                    <a:ext uri="{9D8B030D-6E8A-4147-A177-3AD203B41FA5}">
                      <a16:colId xmlns:a16="http://schemas.microsoft.com/office/drawing/2014/main" val="850220506"/>
                    </a:ext>
                  </a:extLst>
                </a:gridCol>
                <a:gridCol w="1606044">
                  <a:extLst>
                    <a:ext uri="{9D8B030D-6E8A-4147-A177-3AD203B41FA5}">
                      <a16:colId xmlns:a16="http://schemas.microsoft.com/office/drawing/2014/main" val="602499303"/>
                    </a:ext>
                  </a:extLst>
                </a:gridCol>
                <a:gridCol w="1054770">
                  <a:extLst>
                    <a:ext uri="{9D8B030D-6E8A-4147-A177-3AD203B41FA5}">
                      <a16:colId xmlns:a16="http://schemas.microsoft.com/office/drawing/2014/main" val="4061813346"/>
                    </a:ext>
                  </a:extLst>
                </a:gridCol>
                <a:gridCol w="1487520">
                  <a:extLst>
                    <a:ext uri="{9D8B030D-6E8A-4147-A177-3AD203B41FA5}">
                      <a16:colId xmlns:a16="http://schemas.microsoft.com/office/drawing/2014/main" val="2366116353"/>
                    </a:ext>
                  </a:extLst>
                </a:gridCol>
                <a:gridCol w="189281">
                  <a:extLst>
                    <a:ext uri="{9D8B030D-6E8A-4147-A177-3AD203B41FA5}">
                      <a16:colId xmlns:a16="http://schemas.microsoft.com/office/drawing/2014/main" val="2622368256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Trace name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Company providing trace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of drive environment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Location where trace was recorded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Facilities layer profile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545057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“VW 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Gifhorn, Germany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C2C_CC profile 1.3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571629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“VW suburban”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Gifhorn, Germany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C2C_CC profile 1.3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8384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“VW highway”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VW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Highway (slow)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Gifhorn, Germany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C2C_CC profile 1.3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119086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“Renault 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Renault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Vienna, Austria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SCOOP 1.2, 2.4.1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64962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“Renault suburban”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Renault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Suburban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Vienna, Austria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SCOOP 1.2, 2.4.1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31151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“Renault highway”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Renault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Highway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Vienna, Austria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ETSI ITS-G5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SCOOP 1.2, 2.4.1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036119"/>
                  </a:ext>
                </a:extLst>
              </a:tr>
            </a:tbl>
          </a:graphicData>
        </a:graphic>
      </p:graphicFrame>
      <p:pic>
        <p:nvPicPr>
          <p:cNvPr id="9" name="Grafik 4">
            <a:extLst>
              <a:ext uri="{FF2B5EF4-FFF2-40B4-BE49-F238E27FC236}">
                <a16:creationId xmlns:a16="http://schemas.microsoft.com/office/drawing/2014/main" id="{FD638289-C62C-467D-899C-953B4403A22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133601"/>
            <a:ext cx="2622550" cy="225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2">
            <a:extLst>
              <a:ext uri="{FF2B5EF4-FFF2-40B4-BE49-F238E27FC236}">
                <a16:creationId xmlns:a16="http://schemas.microsoft.com/office/drawing/2014/main" id="{C112048D-86AA-4917-BB94-7A58E8A53AD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1" y="2133601"/>
            <a:ext cx="2647315" cy="225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3" descr="Ein Bild, das Text, Karte enthält.&#10;&#10;&#10;&#10;Automatisch generierte Beschreibung">
            <a:extLst>
              <a:ext uri="{FF2B5EF4-FFF2-40B4-BE49-F238E27FC236}">
                <a16:creationId xmlns:a16="http://schemas.microsoft.com/office/drawing/2014/main" id="{B5A1530B-A73A-4351-B0F0-57A392729D5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635" y="2133601"/>
            <a:ext cx="2823210" cy="2253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C:\Users\nxa22173\AppData\Local\Microsoft\Windows\INetCache\Content.Word\Renault_drives_map_highway.jpg">
            <a:extLst>
              <a:ext uri="{FF2B5EF4-FFF2-40B4-BE49-F238E27FC236}">
                <a16:creationId xmlns:a16="http://schemas.microsoft.com/office/drawing/2014/main" id="{7D464E28-0E3E-4AC7-A459-CD1383AE443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5141" y="4535058"/>
            <a:ext cx="2644775" cy="2014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21BB6-EEDE-4498-9B46-3F10AC8F7614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4535058"/>
            <a:ext cx="2609850" cy="2014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E2FA8F-5D5E-430A-8164-31A48009C9C8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634" y="4535058"/>
            <a:ext cx="2823210" cy="2014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BA1B3E5-855E-4555-ACC5-31E43EDCC4AC}"/>
              </a:ext>
            </a:extLst>
          </p:cNvPr>
          <p:cNvSpPr/>
          <p:nvPr/>
        </p:nvSpPr>
        <p:spPr>
          <a:xfrm>
            <a:off x="1775791" y="3987025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VW urban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8050F-A764-47DB-92F9-9522375204D8}"/>
              </a:ext>
            </a:extLst>
          </p:cNvPr>
          <p:cNvSpPr/>
          <p:nvPr/>
        </p:nvSpPr>
        <p:spPr>
          <a:xfrm>
            <a:off x="4511483" y="3987025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VW suburban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79E651-0818-4D0D-A1F4-E439D541127E}"/>
              </a:ext>
            </a:extLst>
          </p:cNvPr>
          <p:cNvSpPr/>
          <p:nvPr/>
        </p:nvSpPr>
        <p:spPr>
          <a:xfrm>
            <a:off x="7467601" y="3987025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VW highway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EFCF81-6A29-4EB8-8DF0-4EEDC673A33A}"/>
              </a:ext>
            </a:extLst>
          </p:cNvPr>
          <p:cNvSpPr/>
          <p:nvPr/>
        </p:nvSpPr>
        <p:spPr>
          <a:xfrm>
            <a:off x="1715172" y="6209781"/>
            <a:ext cx="2121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Renault urban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2D289A-331C-4313-82CC-A1EF18A481EE}"/>
              </a:ext>
            </a:extLst>
          </p:cNvPr>
          <p:cNvSpPr/>
          <p:nvPr/>
        </p:nvSpPr>
        <p:spPr>
          <a:xfrm>
            <a:off x="4584699" y="6177515"/>
            <a:ext cx="2618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Renault suburban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02125E-CB52-4FE6-AF40-5499F9797B93}"/>
              </a:ext>
            </a:extLst>
          </p:cNvPr>
          <p:cNvSpPr/>
          <p:nvPr/>
        </p:nvSpPr>
        <p:spPr>
          <a:xfrm>
            <a:off x="8299229" y="6173549"/>
            <a:ext cx="2464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Renault highway</a:t>
            </a:r>
            <a:endParaRPr lang="en-US" dirty="0"/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8E48159E-1F76-E44A-B172-6435F9165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614757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3E679-DE5F-4203-9D37-9D6FEAB8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29977"/>
            <a:ext cx="8191500" cy="762000"/>
          </a:xfrm>
        </p:spPr>
        <p:txBody>
          <a:bodyPr/>
          <a:lstStyle/>
          <a:p>
            <a:r>
              <a:rPr lang="en-GB" dirty="0"/>
              <a:t>CAM sizes: variation versus time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AB8A20-F71C-4089-9415-32C7E66F7069}"/>
              </a:ext>
            </a:extLst>
          </p:cNvPr>
          <p:cNvSpPr/>
          <p:nvPr/>
        </p:nvSpPr>
        <p:spPr>
          <a:xfrm>
            <a:off x="1647824" y="5406315"/>
            <a:ext cx="8972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Observation #1: </a:t>
            </a:r>
            <a:r>
              <a:rPr lang="en-GB" b="1" dirty="0">
                <a:solidFill>
                  <a:schemeClr val="tx1"/>
                </a:solidFill>
              </a:rPr>
              <a:t>CAM size keeps changing from one message to the next, for all the drives.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C:\Users\nxa22173\AppData\Local\Microsoft\Windows\INetCache\Content.Word\CAM_size_vs_time_Renault drive (urban), avg_ CAM size = 406 Bytes.png">
            <a:extLst>
              <a:ext uri="{FF2B5EF4-FFF2-40B4-BE49-F238E27FC236}">
                <a16:creationId xmlns:a16="http://schemas.microsoft.com/office/drawing/2014/main" id="{DD36E682-B31D-449A-A192-73773B0162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48946"/>
            <a:ext cx="36576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nxa22173\AppData\Local\Microsoft\Windows\INetCache\Content.Word\CAM_size_vs_time_CONNECTED_VW drive (highway), avg_ CAM time-interval = 0_33 sec_.png">
            <a:extLst>
              <a:ext uri="{FF2B5EF4-FFF2-40B4-BE49-F238E27FC236}">
                <a16:creationId xmlns:a16="http://schemas.microsoft.com/office/drawing/2014/main" id="{0271B5BD-3CFE-4C14-9460-D74D3CFD1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1848946"/>
            <a:ext cx="3714750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63E94-33FA-4A0A-9212-708874E6BED0}"/>
              </a:ext>
            </a:extLst>
          </p:cNvPr>
          <p:cNvSpPr txBox="1"/>
          <p:nvPr/>
        </p:nvSpPr>
        <p:spPr>
          <a:xfrm>
            <a:off x="1882776" y="4744547"/>
            <a:ext cx="36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Example1: Renault </a:t>
            </a:r>
            <a:r>
              <a:rPr lang="fr-FR" dirty="0" err="1">
                <a:solidFill>
                  <a:schemeClr val="tx1"/>
                </a:solidFill>
              </a:rPr>
              <a:t>urban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6A6F54-DAE8-415F-97E9-A37A47B4E7BD}"/>
              </a:ext>
            </a:extLst>
          </p:cNvPr>
          <p:cNvSpPr txBox="1"/>
          <p:nvPr/>
        </p:nvSpPr>
        <p:spPr>
          <a:xfrm>
            <a:off x="6134100" y="4744547"/>
            <a:ext cx="4486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Example2: VW </a:t>
            </a:r>
            <a:r>
              <a:rPr lang="fr-FR" dirty="0" err="1">
                <a:solidFill>
                  <a:schemeClr val="tx1"/>
                </a:solidFill>
              </a:rPr>
              <a:t>highway</a:t>
            </a:r>
            <a:r>
              <a:rPr lang="fr-FR" dirty="0">
                <a:solidFill>
                  <a:schemeClr val="tx1"/>
                </a:solidFill>
              </a:rPr>
              <a:t> (</a:t>
            </a:r>
            <a:r>
              <a:rPr lang="fr-FR" dirty="0" err="1">
                <a:solidFill>
                  <a:schemeClr val="tx1"/>
                </a:solidFill>
              </a:rPr>
              <a:t>detail</a:t>
            </a:r>
            <a:r>
              <a:rPr lang="fr-FR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6361F61-F7D2-AE46-A4FF-60D763321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104" y="6506700"/>
            <a:ext cx="4501696" cy="233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1">
                <a:solidFill>
                  <a:srgbClr val="000000"/>
                </a:solidFill>
                <a:latin typeface="+mj-lt"/>
                <a:ea typeface="+mj-ea"/>
                <a:cs typeface="Arial Unicode MS" charset="0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b="0" kern="0" dirty="0"/>
              <a:t>F. Berens, FBConsulting; V. Martinez, NXP; E. </a:t>
            </a:r>
            <a:r>
              <a:rPr lang="en-GB" b="0" kern="0" dirty="0" err="1"/>
              <a:t>Perraud</a:t>
            </a:r>
            <a:r>
              <a:rPr lang="en-GB" b="0" kern="0" dirty="0"/>
              <a:t>, Renault </a:t>
            </a:r>
          </a:p>
        </p:txBody>
      </p:sp>
    </p:spTree>
    <p:extLst>
      <p:ext uri="{BB962C8B-B14F-4D97-AF65-F5344CB8AC3E}">
        <p14:creationId xmlns:p14="http://schemas.microsoft.com/office/powerpoint/2010/main" val="25516363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1683</Words>
  <Application>Microsoft Macintosh PowerPoint</Application>
  <PresentationFormat>Breitbild</PresentationFormat>
  <Paragraphs>279</Paragraphs>
  <Slides>15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Symbol</vt:lpstr>
      <vt:lpstr>Times</vt:lpstr>
      <vt:lpstr>Times New Roman</vt:lpstr>
      <vt:lpstr>802-11-Submission-16-9</vt:lpstr>
      <vt:lpstr>Dokument</vt:lpstr>
      <vt:lpstr>Car-2-Car - A survey on CAM statistics </vt:lpstr>
      <vt:lpstr>Abstract</vt:lpstr>
      <vt:lpstr>Overview</vt:lpstr>
      <vt:lpstr>Introduction</vt:lpstr>
      <vt:lpstr>What is a ‘CAM message’?</vt:lpstr>
      <vt:lpstr>CAM structure overview &amp; generation rules</vt:lpstr>
      <vt:lpstr>Overall architecture &amp; CAM generation agnostic to access layer technology </vt:lpstr>
      <vt:lpstr>Traces collected</vt:lpstr>
      <vt:lpstr>CAM sizes: variation versus time</vt:lpstr>
      <vt:lpstr>CAM sizes: Distribution shape &amp; statistics</vt:lpstr>
      <vt:lpstr>CAM: time intervals (variation vs time)</vt:lpstr>
      <vt:lpstr>CAM: time intervals (distributions)</vt:lpstr>
      <vt:lpstr>Duty cycles based on IEE802.11 access layer</vt:lpstr>
      <vt:lpstr>Summary, key observations</vt:lpstr>
      <vt:lpstr>Conclusion</vt:lpstr>
    </vt:vector>
  </TitlesOfParts>
  <Company>DLR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Railway Use Cases for NGV</dc:title>
  <dc:creator>Stephan Sand</dc:creator>
  <cp:lastModifiedBy>Friedbert Berens</cp:lastModifiedBy>
  <cp:revision>163</cp:revision>
  <cp:lastPrinted>1601-01-01T00:00:00Z</cp:lastPrinted>
  <dcterms:created xsi:type="dcterms:W3CDTF">2018-08-30T09:17:36Z</dcterms:created>
  <dcterms:modified xsi:type="dcterms:W3CDTF">2019-03-07T13:37:44Z</dcterms:modified>
</cp:coreProperties>
</file>