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5" r:id="rId5"/>
    <p:sldId id="269" r:id="rId6"/>
    <p:sldId id="278" r:id="rId7"/>
    <p:sldId id="266" r:id="rId8"/>
    <p:sldId id="270" r:id="rId9"/>
    <p:sldId id="274" r:id="rId10"/>
    <p:sldId id="267" r:id="rId11"/>
    <p:sldId id="271" r:id="rId12"/>
    <p:sldId id="268" r:id="rId13"/>
    <p:sldId id="276" r:id="rId14"/>
    <p:sldId id="272" r:id="rId15"/>
    <p:sldId id="273" r:id="rId16"/>
    <p:sldId id="275" r:id="rId17"/>
    <p:sldId id="27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>
      <p:cViewPr varScale="1">
        <p:scale>
          <a:sx n="107" d="100"/>
          <a:sy n="107" d="100"/>
        </p:scale>
        <p:origin x="120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6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540000" indent="-2520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008000" indent="-1800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of NGV PHY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2188" y="2413000"/>
          <a:ext cx="10215562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10215562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50195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Power Amplifier </a:t>
            </a:r>
            <a:r>
              <a:rPr lang="en-US" sz="3200" cap="none" dirty="0"/>
              <a:t>model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37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Amplifier model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Model introduced in 11-00/294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RAPP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Indicative parameters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 = 3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Output back-off (OBO) = 8 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5485" y="2060848"/>
            <a:ext cx="5080000" cy="256150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=""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016" y="4679558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 smtClean="0">
                <a:latin typeface="+mj-lt"/>
                <a:cs typeface="Times New Roman" panose="02020603050405020304" pitchFamily="18" charset="0"/>
              </a:rPr>
              <a:t>Fig. Power amplifier model, taken from </a:t>
            </a:r>
            <a:r>
              <a:rPr lang="en-AU" altLang="en-US" sz="1100" b="1" dirty="0" smtClean="0">
                <a:latin typeface="+mj-lt"/>
                <a:cs typeface="Times New Roman" panose="02020603050405020304" pitchFamily="18" charset="0"/>
              </a:rPr>
              <a:t>[4]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360296"/>
              </p:ext>
            </p:extLst>
          </p:nvPr>
        </p:nvGraphicFramePr>
        <p:xfrm>
          <a:off x="1919536" y="2896394"/>
          <a:ext cx="231298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1180800" imgH="583920" progId="Equation.DSMT4">
                  <p:embed/>
                </p:oleObj>
              </mc:Choice>
              <mc:Fallback>
                <p:oleObj name="Equation" r:id="rId4" imgW="11808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2896394"/>
                        <a:ext cx="2312988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54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Phase noise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</a:t>
            </a:r>
            <a:r>
              <a:rPr lang="en-US" dirty="0"/>
              <a:t>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6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Phase noise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757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Usually modelled </a:t>
            </a:r>
            <a:r>
              <a:rPr lang="en-US" sz="2400" dirty="0">
                <a:solidFill>
                  <a:schemeClr val="tx1"/>
                </a:solidFill>
              </a:rPr>
              <a:t>with a pole-zero </a:t>
            </a:r>
            <a:r>
              <a:rPr lang="en-US" sz="2400" dirty="0" smtClean="0">
                <a:solidFill>
                  <a:schemeClr val="tx1"/>
                </a:solidFill>
              </a:rPr>
              <a:t>model (11-03/814r31)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PSD(0) = -100 </a:t>
            </a:r>
            <a:r>
              <a:rPr lang="en-US" sz="2000" dirty="0" err="1"/>
              <a:t>dBc</a:t>
            </a:r>
            <a:r>
              <a:rPr lang="en-US" sz="2000" dirty="0"/>
              <a:t>/Hz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pole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p</a:t>
            </a:r>
            <a:r>
              <a:rPr lang="en-US" sz="2000" i="1" baseline="-25000" dirty="0"/>
              <a:t> </a:t>
            </a:r>
            <a:r>
              <a:rPr lang="en-US" sz="2000" dirty="0"/>
              <a:t>= 250 kHz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zero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z</a:t>
            </a:r>
            <a:r>
              <a:rPr lang="en-US" sz="2000" dirty="0"/>
              <a:t> = 7905.7 kHz</a:t>
            </a:r>
          </a:p>
          <a:p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PSD(0) = -100 </a:t>
            </a:r>
            <a:r>
              <a:rPr lang="en-US" sz="2400" dirty="0" err="1" smtClean="0">
                <a:solidFill>
                  <a:schemeClr val="tx1"/>
                </a:solidFill>
              </a:rPr>
              <a:t>dBc</a:t>
            </a:r>
            <a:r>
              <a:rPr lang="en-US" sz="2400" dirty="0" smtClean="0">
                <a:solidFill>
                  <a:schemeClr val="tx1"/>
                </a:solidFill>
              </a:rPr>
              <a:t>/Hz produces a negligible effect in PER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values are more realistic</a:t>
            </a: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5293" y="1981201"/>
            <a:ext cx="4510263" cy="367054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421371"/>
              </p:ext>
            </p:extLst>
          </p:nvPr>
        </p:nvGraphicFramePr>
        <p:xfrm>
          <a:off x="1919536" y="3933056"/>
          <a:ext cx="3519821" cy="754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r:id="rId4" imgW="2006600" imgH="469900" progId="Equation.3">
                  <p:embed/>
                </p:oleObj>
              </mc:Choice>
              <mc:Fallback>
                <p:oleObj r:id="rId4" imgW="20066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3933056"/>
                        <a:ext cx="3519821" cy="754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0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Carrier Frequency </a:t>
            </a:r>
            <a:r>
              <a:rPr lang="en-US" sz="3200" cap="none" dirty="0"/>
              <a:t>O</a:t>
            </a:r>
            <a:r>
              <a:rPr lang="en-US" sz="3200" cap="none" dirty="0" smtClean="0"/>
              <a:t>ffset</a:t>
            </a:r>
            <a:endParaRPr lang="en-US" sz="3200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94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</a:t>
            </a:r>
            <a:r>
              <a:rPr lang="en-US" dirty="0" smtClean="0"/>
              <a:t>Frequency </a:t>
            </a:r>
            <a:r>
              <a:rPr lang="en-US" dirty="0"/>
              <a:t>O</a:t>
            </a:r>
            <a:r>
              <a:rPr lang="en-US" dirty="0" smtClean="0"/>
              <a:t>ffset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CFO is often modelled as a uniformly distributed R.V. between -40 and 40 ppm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This is a very pessimistic scenario with extreme values derived from the maximum allowed frequency error at both ends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state-of-the-art 802.11p chipsets have frequency errors of 5ppm or less (some even on the ppb region)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Also, the distribution of total CFO error is not uniform due to the additive effect between the error in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and Rx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384032" y="2132856"/>
            <a:ext cx="5145816" cy="4063225"/>
            <a:chOff x="6384032" y="2132856"/>
            <a:chExt cx="5145816" cy="406322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6384032" y="5127575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384032" y="5703639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888088" y="4933037"/>
              <a:ext cx="4501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Tx+Rx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: U(-40, 40) ppm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8088" y="5518973"/>
              <a:ext cx="464176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 + 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smtClean="0">
                  <a:solidFill>
                    <a:schemeClr val="tx1"/>
                  </a:solidFill>
                </a:rPr>
                <a:t>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</a:t>
              </a:r>
              <a:endParaRPr lang="en-US" sz="2000" dirty="0">
                <a:solidFill>
                  <a:schemeClr val="tx1"/>
                </a:solidFill>
              </a:endParaRPr>
            </a:p>
            <a:p>
              <a:endParaRPr lang="en-US" sz="18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384032" y="2132856"/>
              <a:ext cx="4684457" cy="2415897"/>
              <a:chOff x="6384032" y="2549515"/>
              <a:chExt cx="4684457" cy="2415897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flipV="1">
                <a:off x="8688288" y="2636912"/>
                <a:ext cx="0" cy="1944216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5" name="Rectangle 14"/>
              <p:cNvSpPr/>
              <p:nvPr/>
            </p:nvSpPr>
            <p:spPr bwMode="auto">
              <a:xfrm>
                <a:off x="6816080" y="4196844"/>
                <a:ext cx="3744416" cy="384283"/>
              </a:xfrm>
              <a:prstGeom prst="rect">
                <a:avLst/>
              </a:prstGeom>
              <a:solidFill>
                <a:srgbClr val="99CCFF">
                  <a:alpha val="50196"/>
                </a:srgbClr>
              </a:solidFill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Isosceles Triangle 16"/>
              <p:cNvSpPr/>
              <p:nvPr/>
            </p:nvSpPr>
            <p:spPr bwMode="auto">
              <a:xfrm>
                <a:off x="8184232" y="2837548"/>
                <a:ext cx="1009904" cy="1743580"/>
              </a:xfrm>
              <a:prstGeom prst="triangle">
                <a:avLst/>
              </a:prstGeom>
              <a:solidFill>
                <a:srgbClr val="FF9999">
                  <a:alpha val="50196"/>
                </a:srgbClr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6384032" y="4581128"/>
                <a:ext cx="4608512" cy="0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3" name="Rectangle 22"/>
              <p:cNvSpPr/>
              <p:nvPr/>
            </p:nvSpPr>
            <p:spPr>
              <a:xfrm>
                <a:off x="10665815" y="4503747"/>
                <a:ext cx="4026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i="1" dirty="0">
                    <a:solidFill>
                      <a:schemeClr val="tx1"/>
                    </a:solidFill>
                  </a:rPr>
                  <a:t>ω</a:t>
                </a:r>
                <a:endParaRPr lang="en-US" i="1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791277" y="2549515"/>
                <a:ext cx="79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l-GR" i="1" dirty="0" smtClean="0">
                    <a:solidFill>
                      <a:schemeClr val="tx1"/>
                    </a:solidFill>
                  </a:rPr>
                  <a:t>ω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endParaRPr lang="en-US" i="1" dirty="0"/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6599699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-40</a:t>
              </a:r>
              <a:endParaRPr lang="en-US" sz="11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98123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-10</a:t>
              </a:r>
              <a:endParaRPr lang="en-US" sz="11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058362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10</a:t>
              </a:r>
              <a:endParaRPr lang="en-US" sz="11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397631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4</a:t>
              </a:r>
              <a:r>
                <a:rPr lang="en-US" sz="1100" dirty="0" smtClean="0">
                  <a:solidFill>
                    <a:schemeClr val="tx1"/>
                  </a:solidFill>
                </a:rPr>
                <a:t>0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4915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recommendations for 11p/NGV PHY simulation were given from a V2X silicon provider’s perspective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Our goal is to help aligning our simulation methodologies to be able to take the best possible decisions for 11bd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Ideally we should match the </a:t>
            </a:r>
            <a:r>
              <a:rPr lang="en-US" dirty="0"/>
              <a:t>real-world </a:t>
            </a:r>
            <a:r>
              <a:rPr lang="en-US" dirty="0" smtClean="0"/>
              <a:t>performance as </a:t>
            </a:r>
            <a:r>
              <a:rPr lang="en-US" dirty="0"/>
              <a:t>closely as possible </a:t>
            </a:r>
            <a:r>
              <a:rPr lang="en-US" dirty="0" smtClean="0"/>
              <a:t>while maintaining a low simulation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information presented here is available </a:t>
            </a:r>
            <a:r>
              <a:rPr lang="en-US" dirty="0"/>
              <a:t>for evaluation as </a:t>
            </a:r>
            <a:r>
              <a:rPr lang="en-US" dirty="0" smtClean="0"/>
              <a:t>open source 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or proposals for improvement of this work are always welcome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874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 I. Sarris, “V2X Simulation Model,”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802.11-18/1480r0.</a:t>
            </a:r>
            <a:endParaRPr lang="en-GB" sz="2000" dirty="0"/>
          </a:p>
          <a:p>
            <a:r>
              <a:rPr lang="en-GB" sz="2000" dirty="0" smtClean="0"/>
              <a:t>[2] </a:t>
            </a:r>
            <a:r>
              <a:rPr lang="en-GB" sz="2000" dirty="0" smtClean="0"/>
              <a:t>M. Kahn, "IEEE 802.11 Regulatory SC DSRC Coexistence Tiger Team V2V Radio Channel Models," IEEE 802.11-14/0259r0.</a:t>
            </a:r>
          </a:p>
          <a:p>
            <a:r>
              <a:rPr lang="en-GB" sz="2000" dirty="0" smtClean="0"/>
              <a:t>[3] </a:t>
            </a:r>
            <a:r>
              <a:rPr lang="en-GB" sz="2000" dirty="0" smtClean="0"/>
              <a:t>P. Alexander et. al, </a:t>
            </a:r>
            <a:r>
              <a:rPr lang="en-GB" sz="2000" dirty="0"/>
              <a:t>"Cohda-GM V2X Fading </a:t>
            </a:r>
            <a:r>
              <a:rPr lang="en-GB" sz="2000" dirty="0" smtClean="0"/>
              <a:t>Channels".</a:t>
            </a:r>
          </a:p>
          <a:p>
            <a:r>
              <a:rPr lang="en-GB" sz="2000" dirty="0" smtClean="0"/>
              <a:t>[4] </a:t>
            </a:r>
            <a:r>
              <a:rPr lang="en-GB" sz="2000" dirty="0" smtClean="0"/>
              <a:t>E. </a:t>
            </a:r>
            <a:r>
              <a:rPr lang="en-GB" sz="2000" dirty="0" err="1" smtClean="0"/>
              <a:t>Perahia</a:t>
            </a:r>
            <a:r>
              <a:rPr lang="en-GB" sz="2000" dirty="0" smtClean="0"/>
              <a:t> et. al, “Next Generation Wireless LANs”.</a:t>
            </a:r>
            <a:endParaRPr lang="en-GB" sz="2000" dirty="0"/>
          </a:p>
          <a:p>
            <a:endParaRPr lang="en-GB" sz="2000" dirty="0"/>
          </a:p>
          <a:p>
            <a:endParaRPr lang="en-GB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24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some aspects of NGV PHY simulation. Best practices and reference implementations are presented for: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Amplifier (PA) </a:t>
            </a:r>
            <a:r>
              <a:rPr lang="en-US" dirty="0"/>
              <a:t>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Frequency </a:t>
            </a:r>
            <a:r>
              <a:rPr lang="en-US" dirty="0" smtClean="0"/>
              <a:t>Offset (CFO)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</a:t>
            </a:r>
            <a:r>
              <a:rPr lang="en-US" sz="2000" b="0" smtClean="0"/>
              <a:t>model </a:t>
            </a:r>
            <a:r>
              <a:rPr lang="en-US" sz="2000" b="0" smtClean="0"/>
              <a:t>[1] available </a:t>
            </a:r>
            <a:r>
              <a:rPr lang="en-US" sz="2000" b="0" dirty="0" smtClean="0"/>
              <a:t>at </a:t>
            </a:r>
            <a:r>
              <a:rPr lang="en-US" sz="2000" b="0" u="sng" dirty="0" smtClean="0">
                <a:solidFill>
                  <a:schemeClr val="accent6"/>
                </a:solidFill>
              </a:rPr>
              <a:t>https</a:t>
            </a:r>
            <a:r>
              <a:rPr lang="en-US" sz="2000" b="0" u="sng" dirty="0">
                <a:solidFill>
                  <a:schemeClr val="accent6"/>
                </a:solidFill>
              </a:rPr>
              <a:t>://</a:t>
            </a:r>
            <a:r>
              <a:rPr lang="en-US" sz="2000" b="0" u="sng" dirty="0" smtClean="0">
                <a:solidFill>
                  <a:schemeClr val="accent6"/>
                </a:solidFill>
              </a:rPr>
              <a:t>github.com/u-blox/ubx-v2x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23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Channel Models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7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Car-2-Car channel models </a:t>
            </a:r>
            <a:r>
              <a:rPr lang="en-US" sz="2000" b="0" dirty="0" smtClean="0"/>
              <a:t>[2] </a:t>
            </a:r>
            <a:r>
              <a:rPr lang="en-US" sz="2000" b="0" dirty="0" smtClean="0"/>
              <a:t>are a good basis for the evaluation of PHY performance under time and frequency-selective propagation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These are tap-delay models defined by a sets of delay, power and Doppler spectra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In </a:t>
            </a:r>
            <a:r>
              <a:rPr lang="en-US" sz="2000" b="0" dirty="0" smtClean="0"/>
              <a:t>[2], </a:t>
            </a:r>
            <a:r>
              <a:rPr lang="en-US" sz="2000" b="0" dirty="0" smtClean="0"/>
              <a:t>the Doppler spectra after the 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tap are defined as “Half-Bathtub”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more mathematically accurate description would be “Asymmetric Jakes” with limits [0, </a:t>
            </a:r>
            <a:r>
              <a:rPr lang="en-US" sz="2000" b="0" i="1" dirty="0" err="1" smtClean="0"/>
              <a:t>f</a:t>
            </a:r>
            <a:r>
              <a:rPr lang="en-US" sz="2000" b="0" i="1" baseline="-25000" dirty="0" err="1" smtClean="0"/>
              <a:t>d</a:t>
            </a:r>
            <a:r>
              <a:rPr lang="en-US" sz="2000" b="0" dirty="0" smtClean="0"/>
              <a:t>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36186BE2-F0F5-4195-BFCF-55F30FE376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701" t="11338" r="2745" b="6880"/>
          <a:stretch/>
        </p:blipFill>
        <p:spPr>
          <a:xfrm>
            <a:off x="6528135" y="2060986"/>
            <a:ext cx="475252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6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333727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MATLAB’s </a:t>
            </a:r>
            <a:r>
              <a:rPr lang="en-US" sz="1800" b="0" i="1" u="sng" dirty="0" err="1"/>
              <a:t>comm.RicianChannel</a:t>
            </a:r>
            <a:r>
              <a:rPr lang="en-US" sz="1800" b="0" dirty="0"/>
              <a:t> allows for such </a:t>
            </a:r>
            <a:r>
              <a:rPr lang="en-US" sz="1800" b="0" dirty="0" smtClean="0"/>
              <a:t>spectrum definitions per channel tap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A reference definition is available in the ubx-v2x model</a:t>
            </a:r>
            <a:endParaRPr lang="en-US" sz="1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32" y="3231725"/>
            <a:ext cx="3487946" cy="252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510" y="3231725"/>
            <a:ext cx="3487948" cy="252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7817" y="3231725"/>
            <a:ext cx="3485106" cy="2520000"/>
          </a:xfrm>
          <a:prstGeom prst="rect">
            <a:avLst/>
          </a:prstGeom>
        </p:spPr>
      </p:pic>
      <p:graphicFrame>
        <p:nvGraphicFramePr>
          <p:cNvPr id="16" name="Content Placeholder 7">
            <a:extLst>
              <a:ext uri="{FF2B5EF4-FFF2-40B4-BE49-F238E27FC236}">
                <a16:creationId xmlns="" xmlns:a16="http://schemas.microsoft.com/office/drawing/2014/main" id="{38EB63B1-0A3E-4923-88AC-7F2BFAE3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891773"/>
              </p:ext>
            </p:extLst>
          </p:nvPr>
        </p:nvGraphicFramePr>
        <p:xfrm>
          <a:off x="8305987" y="1916832"/>
          <a:ext cx="306705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Tap1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Tap2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Units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Power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-14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-17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dB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Delay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ns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Doppler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-295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Hz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Profile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Static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411" y="2852936"/>
            <a:ext cx="28861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latin typeface="+mj-lt"/>
                <a:cs typeface="Times New Roman" panose="02020603050405020304" pitchFamily="18" charset="0"/>
              </a:rPr>
              <a:t>Table 1: Rural LOS Parameters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1464" y="3299836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tx1"/>
                </a:solidFill>
              </a:rPr>
              <a:t>Tap1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8942" y="3332430"/>
            <a:ext cx="79476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Tap2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99650" y="3366910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Tap3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5448" y="5775559"/>
            <a:ext cx="5184240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400" b="1" dirty="0" smtClean="0">
                <a:solidFill>
                  <a:schemeClr val="tx1"/>
                </a:solidFill>
              </a:rPr>
              <a:t>Fig. Example of Doppler spectrum per channel tap for Rural </a:t>
            </a:r>
            <a:r>
              <a:rPr lang="en-AU" sz="1400" b="1" dirty="0" err="1" smtClean="0">
                <a:solidFill>
                  <a:schemeClr val="tx1"/>
                </a:solidFill>
              </a:rPr>
              <a:t>LoS</a:t>
            </a:r>
            <a:endParaRPr lang="en-AU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10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channel </a:t>
            </a:r>
            <a:r>
              <a:rPr lang="en-US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set of even more challenging channel models have been proposed in </a:t>
            </a:r>
            <a:r>
              <a:rPr lang="en-US" sz="2000" b="0" dirty="0" smtClean="0"/>
              <a:t>[3]</a:t>
            </a:r>
            <a:endParaRPr lang="en-US" sz="20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</a:t>
            </a:r>
            <a:r>
              <a:rPr lang="en-US" sz="2000" b="0" dirty="0"/>
              <a:t>r</a:t>
            </a:r>
            <a:r>
              <a:rPr lang="en-US" sz="2000" b="0" dirty="0" smtClean="0"/>
              <a:t>eference </a:t>
            </a:r>
            <a:r>
              <a:rPr lang="en-US" sz="2000" b="0" dirty="0"/>
              <a:t>implementation is </a:t>
            </a:r>
            <a:r>
              <a:rPr lang="en-US" sz="2000" b="0" dirty="0" smtClean="0"/>
              <a:t>also available </a:t>
            </a:r>
            <a:r>
              <a:rPr lang="en-US" sz="2000" b="0" dirty="0"/>
              <a:t>in the ubx-v2x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14751" y="4486146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1: Rural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11919"/>
              </p:ext>
            </p:extLst>
          </p:nvPr>
        </p:nvGraphicFramePr>
        <p:xfrm>
          <a:off x="1214751" y="3578969"/>
          <a:ext cx="360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Tap2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183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94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Static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14751" y="5833900"/>
            <a:ext cx="36782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2: Urban Approaching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76906"/>
              </p:ext>
            </p:extLst>
          </p:nvPr>
        </p:nvGraphicFramePr>
        <p:xfrm>
          <a:off x="1199935" y="4941168"/>
          <a:ext cx="432000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21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25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58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Units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334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1173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588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77835" y="3081948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3: Crossing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6405"/>
              </p:ext>
            </p:extLst>
          </p:nvPr>
        </p:nvGraphicFramePr>
        <p:xfrm>
          <a:off x="6198172" y="2165513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87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266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630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68008" y="4425953"/>
            <a:ext cx="36718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4: Highway LOS Parameters</a:t>
            </a:r>
            <a:endParaRPr lang="en-AU" altLang="en-US" sz="9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31887"/>
              </p:ext>
            </p:extLst>
          </p:nvPr>
        </p:nvGraphicFramePr>
        <p:xfrm>
          <a:off x="6198172" y="3510074"/>
          <a:ext cx="432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6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21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25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5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1941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-391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198172" y="5834524"/>
            <a:ext cx="3641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5: Highway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66232"/>
              </p:ext>
            </p:extLst>
          </p:nvPr>
        </p:nvGraphicFramePr>
        <p:xfrm>
          <a:off x="6201103" y="4915604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87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-2352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1573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56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Oversampling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8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Contribution 19/0017r4 proposed the use of oversampling (8x) when simulating NGV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Oversampling is useful for investigations on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Spectrum mask compliance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PA non-linearity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Multi Channel Operation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Adjacent channel rejection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4072" y="2152815"/>
            <a:ext cx="4310944" cy="322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4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Investigation of baseband performance is not affected by oversampling on its own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Baseband </a:t>
            </a:r>
            <a:r>
              <a:rPr lang="en-US" sz="2000" dirty="0" smtClean="0"/>
              <a:t>equivalence holds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Example: PER vs SNR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10 MHz vs 40 MHz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No significant difference in performance observed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276" y="1988840"/>
            <a:ext cx="5346737" cy="359913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6941961" y="5498186"/>
            <a:ext cx="3384376" cy="707886"/>
            <a:chOff x="6816080" y="5393504"/>
            <a:chExt cx="3384376" cy="707886"/>
          </a:xfrm>
        </p:grpSpPr>
        <p:sp>
          <p:nvSpPr>
            <p:cNvPr id="10" name="Rectangle 9"/>
            <p:cNvSpPr/>
            <p:nvPr/>
          </p:nvSpPr>
          <p:spPr>
            <a:xfrm>
              <a:off x="7220153" y="5393504"/>
              <a:ext cx="298030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10 MHz (no oversampling)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40 MHz (oversampling x4)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816080" y="5587974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816080" y="5940018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Rectangle 15"/>
          <p:cNvSpPr/>
          <p:nvPr/>
        </p:nvSpPr>
        <p:spPr>
          <a:xfrm>
            <a:off x="7590491" y="1797159"/>
            <a:ext cx="2491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Rural </a:t>
            </a:r>
            <a:r>
              <a:rPr lang="en-US" sz="2000" dirty="0" err="1" smtClean="0">
                <a:solidFill>
                  <a:schemeClr val="tx1"/>
                </a:solidFill>
              </a:rPr>
              <a:t>LoS</a:t>
            </a:r>
            <a:r>
              <a:rPr lang="en-US" sz="2000" dirty="0" smtClean="0">
                <a:solidFill>
                  <a:schemeClr val="tx1"/>
                </a:solidFill>
              </a:rPr>
              <a:t> – 300 bytes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7016</TotalTime>
  <Words>1073</Words>
  <Application>Microsoft Office PowerPoint</Application>
  <PresentationFormat>Widescreen</PresentationFormat>
  <Paragraphs>343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MS Mincho</vt:lpstr>
      <vt:lpstr>Times New Roman</vt:lpstr>
      <vt:lpstr>Office Theme</vt:lpstr>
      <vt:lpstr>Document</vt:lpstr>
      <vt:lpstr>Equation</vt:lpstr>
      <vt:lpstr>Equation.3</vt:lpstr>
      <vt:lpstr>Simulation of NGV PHY</vt:lpstr>
      <vt:lpstr>Abstract</vt:lpstr>
      <vt:lpstr>Channel Models</vt:lpstr>
      <vt:lpstr>Channel models</vt:lpstr>
      <vt:lpstr>Channel models</vt:lpstr>
      <vt:lpstr>Enhanced channel models</vt:lpstr>
      <vt:lpstr>Oversampling</vt:lpstr>
      <vt:lpstr>Oversampling</vt:lpstr>
      <vt:lpstr>Oversampling</vt:lpstr>
      <vt:lpstr>Power Amplifier model</vt:lpstr>
      <vt:lpstr>Power Amplifier model</vt:lpstr>
      <vt:lpstr>Phase noise</vt:lpstr>
      <vt:lpstr>Phase noise</vt:lpstr>
      <vt:lpstr>Carrier Frequency Offset</vt:lpstr>
      <vt:lpstr>Carrier Frequency Offset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V2X Simulation Model</dc:title>
  <dc:creator>Ioannis Sarris</dc:creator>
  <cp:lastModifiedBy>Ioannis Sarris</cp:lastModifiedBy>
  <cp:revision>146</cp:revision>
  <cp:lastPrinted>1601-01-01T00:00:00Z</cp:lastPrinted>
  <dcterms:created xsi:type="dcterms:W3CDTF">2018-09-03T12:09:18Z</dcterms:created>
  <dcterms:modified xsi:type="dcterms:W3CDTF">2019-03-11T23:39:57Z</dcterms:modified>
</cp:coreProperties>
</file>