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3" r:id="rId3"/>
    <p:sldId id="264" r:id="rId4"/>
    <p:sldId id="265" r:id="rId5"/>
    <p:sldId id="269" r:id="rId6"/>
    <p:sldId id="278" r:id="rId7"/>
    <p:sldId id="266" r:id="rId8"/>
    <p:sldId id="270" r:id="rId9"/>
    <p:sldId id="274" r:id="rId10"/>
    <p:sldId id="267" r:id="rId11"/>
    <p:sldId id="271" r:id="rId12"/>
    <p:sldId id="268" r:id="rId13"/>
    <p:sldId id="276" r:id="rId14"/>
    <p:sldId id="272" r:id="rId15"/>
    <p:sldId id="273" r:id="rId16"/>
    <p:sldId id="275" r:id="rId17"/>
    <p:sldId id="277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8" autoAdjust="0"/>
    <p:restoredTop sz="94660"/>
  </p:normalViewPr>
  <p:slideViewPr>
    <p:cSldViewPr>
      <p:cViewPr varScale="1">
        <p:scale>
          <a:sx n="107" d="100"/>
          <a:sy n="107" d="100"/>
        </p:scale>
        <p:origin x="120" y="4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67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72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97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802.11-19/0311r0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540000" indent="-2520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008000" indent="-1800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Simulation of NGV PHY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992188" y="2413000"/>
          <a:ext cx="10215562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3000"/>
                        <a:ext cx="10215562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550195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 smtClean="0"/>
              <a:t>Power Amplifier </a:t>
            </a:r>
            <a:r>
              <a:rPr lang="en-US" sz="3200" cap="none" dirty="0"/>
              <a:t>model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3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378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Amplifier model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Model introduced in 11-00/294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RAPP model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Indicative parameters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p = 3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Output back-off (OBO) = 8 dB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95485" y="2060848"/>
            <a:ext cx="5080000" cy="256150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xmlns="" id="{EE027A8B-CAB3-4671-B0A0-2751385CE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0016" y="4679558"/>
            <a:ext cx="367823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 smtClean="0">
                <a:latin typeface="+mj-lt"/>
                <a:cs typeface="Times New Roman" panose="02020603050405020304" pitchFamily="18" charset="0"/>
              </a:rPr>
              <a:t>Fig. Power amplifier model, taken from [3]</a:t>
            </a:r>
            <a:endParaRPr lang="en-AU" altLang="en-US" sz="1800" b="1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13" name="Object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360296"/>
              </p:ext>
            </p:extLst>
          </p:nvPr>
        </p:nvGraphicFramePr>
        <p:xfrm>
          <a:off x="1919536" y="2896394"/>
          <a:ext cx="2312988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4" imgW="1180800" imgH="583920" progId="Equation.DSMT4">
                  <p:embed/>
                </p:oleObj>
              </mc:Choice>
              <mc:Fallback>
                <p:oleObj name="Equation" r:id="rId4" imgW="118080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536" y="2896394"/>
                        <a:ext cx="2312988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4547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/>
              <a:t>Phase noise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</a:t>
            </a:r>
            <a:r>
              <a:rPr lang="en-US" dirty="0"/>
              <a:t>4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061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Phase noise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75766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Usually modelled </a:t>
            </a:r>
            <a:r>
              <a:rPr lang="en-US" sz="2400" dirty="0">
                <a:solidFill>
                  <a:schemeClr val="tx1"/>
                </a:solidFill>
              </a:rPr>
              <a:t>with a pole-zero </a:t>
            </a:r>
            <a:r>
              <a:rPr lang="en-US" sz="2400" dirty="0" smtClean="0">
                <a:solidFill>
                  <a:schemeClr val="tx1"/>
                </a:solidFill>
              </a:rPr>
              <a:t>model (11-03/814r31)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PSD(0) = -100 </a:t>
            </a:r>
            <a:r>
              <a:rPr lang="en-US" sz="2000" dirty="0" err="1"/>
              <a:t>dBc</a:t>
            </a:r>
            <a:r>
              <a:rPr lang="en-US" sz="2000" dirty="0"/>
              <a:t>/Hz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pole frequency </a:t>
            </a:r>
            <a:r>
              <a:rPr lang="en-US" sz="2000" i="1" dirty="0" err="1"/>
              <a:t>f</a:t>
            </a:r>
            <a:r>
              <a:rPr lang="en-US" sz="2000" i="1" baseline="-25000" dirty="0" err="1"/>
              <a:t>p</a:t>
            </a:r>
            <a:r>
              <a:rPr lang="en-US" sz="2000" i="1" baseline="-25000" dirty="0"/>
              <a:t> </a:t>
            </a:r>
            <a:r>
              <a:rPr lang="en-US" sz="2000" dirty="0"/>
              <a:t>= 250 kHz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zero frequency </a:t>
            </a:r>
            <a:r>
              <a:rPr lang="en-US" sz="2000" i="1" dirty="0" err="1"/>
              <a:t>f</a:t>
            </a:r>
            <a:r>
              <a:rPr lang="en-US" sz="2000" i="1" baseline="-25000" dirty="0" err="1"/>
              <a:t>z</a:t>
            </a:r>
            <a:r>
              <a:rPr lang="en-US" sz="2000" dirty="0"/>
              <a:t> = 7905.7 kHz</a:t>
            </a:r>
          </a:p>
          <a:p>
            <a:endParaRPr lang="en-US" sz="2400" dirty="0" smtClean="0"/>
          </a:p>
          <a:p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PSD(0</a:t>
            </a:r>
            <a:r>
              <a:rPr lang="en-US" sz="2400" dirty="0" smtClean="0">
                <a:solidFill>
                  <a:schemeClr val="tx1"/>
                </a:solidFill>
              </a:rPr>
              <a:t>) </a:t>
            </a:r>
            <a:r>
              <a:rPr lang="en-US" sz="2400" dirty="0" smtClean="0">
                <a:solidFill>
                  <a:schemeClr val="tx1"/>
                </a:solidFill>
              </a:rPr>
              <a:t>= -100 </a:t>
            </a:r>
            <a:r>
              <a:rPr lang="en-US" sz="2400" dirty="0" err="1" smtClean="0">
                <a:solidFill>
                  <a:schemeClr val="tx1"/>
                </a:solidFill>
              </a:rPr>
              <a:t>dBc</a:t>
            </a:r>
            <a:r>
              <a:rPr lang="en-US" sz="2400" dirty="0" smtClean="0">
                <a:solidFill>
                  <a:schemeClr val="tx1"/>
                </a:solidFill>
              </a:rPr>
              <a:t>/Hz produces </a:t>
            </a:r>
            <a:r>
              <a:rPr lang="en-US" sz="2400" dirty="0" smtClean="0">
                <a:solidFill>
                  <a:schemeClr val="tx1"/>
                </a:solidFill>
              </a:rPr>
              <a:t>a negligible effect in PER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Higher values are more </a:t>
            </a:r>
            <a:r>
              <a:rPr lang="en-US" sz="2400" dirty="0" smtClean="0">
                <a:solidFill>
                  <a:schemeClr val="tx1"/>
                </a:solidFill>
              </a:rPr>
              <a:t>realistic</a:t>
            </a:r>
            <a:endParaRPr lang="en-US" sz="2400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085293" y="1981201"/>
            <a:ext cx="4510263" cy="367054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421371"/>
              </p:ext>
            </p:extLst>
          </p:nvPr>
        </p:nvGraphicFramePr>
        <p:xfrm>
          <a:off x="1919536" y="3933056"/>
          <a:ext cx="3519821" cy="754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r:id="rId4" imgW="2006600" imgH="469900" progId="Equation.3">
                  <p:embed/>
                </p:oleObj>
              </mc:Choice>
              <mc:Fallback>
                <p:oleObj r:id="rId4" imgW="2006600" imgH="469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536" y="3933056"/>
                        <a:ext cx="3519821" cy="7547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803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 smtClean="0"/>
              <a:t>Carrier Frequency </a:t>
            </a:r>
            <a:r>
              <a:rPr lang="en-US" sz="3200" cap="none" dirty="0"/>
              <a:t>O</a:t>
            </a:r>
            <a:r>
              <a:rPr lang="en-US" sz="3200" cap="none" dirty="0" smtClean="0"/>
              <a:t>ffset</a:t>
            </a:r>
            <a:endParaRPr lang="en-US" sz="3200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5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947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Carrier </a:t>
            </a:r>
            <a:r>
              <a:rPr lang="en-US" dirty="0" smtClean="0"/>
              <a:t>Frequency </a:t>
            </a:r>
            <a:r>
              <a:rPr lang="en-US" dirty="0"/>
              <a:t>O</a:t>
            </a:r>
            <a:r>
              <a:rPr lang="en-US" dirty="0" smtClean="0"/>
              <a:t>ffset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CFO is often modelled as a uniformly distributed R.V. between -40 and 40 ppm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This is a very pessimistic scenario with extreme values derived from the maximum allowed frequency error at both ends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The state-of-the-art 802.11p chipsets have frequency errors of 5ppm or less (some even on the ppb region)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Also, the distribution of total CFO error is not uniform due to the additive effect between the error in </a:t>
            </a:r>
            <a:r>
              <a:rPr lang="en-US" sz="2000" b="0" dirty="0" err="1" smtClean="0"/>
              <a:t>Tx</a:t>
            </a:r>
            <a:r>
              <a:rPr lang="en-US" sz="2000" b="0" dirty="0" smtClean="0"/>
              <a:t> and Rx</a:t>
            </a: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grpSp>
        <p:nvGrpSpPr>
          <p:cNvPr id="3" name="Group 2"/>
          <p:cNvGrpSpPr/>
          <p:nvPr/>
        </p:nvGrpSpPr>
        <p:grpSpPr>
          <a:xfrm>
            <a:off x="6384032" y="2132856"/>
            <a:ext cx="5145816" cy="4063225"/>
            <a:chOff x="6384032" y="2132856"/>
            <a:chExt cx="5145816" cy="4063225"/>
          </a:xfrm>
        </p:grpSpPr>
        <p:cxnSp>
          <p:nvCxnSpPr>
            <p:cNvPr id="19" name="Straight Connector 18"/>
            <p:cNvCxnSpPr/>
            <p:nvPr/>
          </p:nvCxnSpPr>
          <p:spPr bwMode="auto">
            <a:xfrm>
              <a:off x="6384032" y="5127575"/>
              <a:ext cx="432048" cy="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6384032" y="5703639"/>
              <a:ext cx="432048" cy="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6888088" y="4933037"/>
              <a:ext cx="4501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i="1" dirty="0" smtClean="0">
                  <a:solidFill>
                    <a:schemeClr val="tx1"/>
                  </a:solidFill>
                </a:rPr>
                <a:t>ω</a:t>
              </a:r>
              <a:r>
                <a:rPr lang="en-US" sz="2000" i="1" baseline="-25000" dirty="0" err="1" smtClean="0">
                  <a:solidFill>
                    <a:schemeClr val="tx1"/>
                  </a:solidFill>
                </a:rPr>
                <a:t>Tx+Rx</a:t>
              </a:r>
              <a:r>
                <a:rPr lang="el-GR" sz="2000" i="1" dirty="0" smtClean="0">
                  <a:solidFill>
                    <a:schemeClr val="tx1"/>
                  </a:solidFill>
                </a:rPr>
                <a:t> </a:t>
              </a:r>
              <a:r>
                <a:rPr lang="en-US" sz="2000" dirty="0" smtClean="0">
                  <a:solidFill>
                    <a:schemeClr val="tx1"/>
                  </a:solidFill>
                </a:rPr>
                <a:t>: U(-40, 40) ppm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88088" y="5518973"/>
              <a:ext cx="464176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i="1" dirty="0">
                  <a:solidFill>
                    <a:schemeClr val="tx1"/>
                  </a:solidFill>
                </a:rPr>
                <a:t>ω</a:t>
              </a:r>
              <a:r>
                <a:rPr lang="en-US" sz="2000" i="1" baseline="-25000" dirty="0" err="1" smtClean="0">
                  <a:solidFill>
                    <a:schemeClr val="tx1"/>
                  </a:solidFill>
                </a:rPr>
                <a:t>Tx</a:t>
              </a:r>
              <a:r>
                <a:rPr lang="el-GR" sz="2000" i="1" dirty="0" smtClean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: U</a:t>
              </a:r>
              <a:r>
                <a:rPr lang="en-US" sz="2000" dirty="0" smtClean="0">
                  <a:solidFill>
                    <a:schemeClr val="tx1"/>
                  </a:solidFill>
                </a:rPr>
                <a:t>(-5, 5) ppm + </a:t>
              </a:r>
              <a:r>
                <a:rPr lang="el-GR" sz="2000" i="1" dirty="0" smtClean="0">
                  <a:solidFill>
                    <a:schemeClr val="tx1"/>
                  </a:solidFill>
                </a:rPr>
                <a:t>ω</a:t>
              </a:r>
              <a:r>
                <a:rPr lang="en-US" sz="2000" i="1" baseline="-25000" dirty="0" smtClean="0">
                  <a:solidFill>
                    <a:schemeClr val="tx1"/>
                  </a:solidFill>
                </a:rPr>
                <a:t>Rx</a:t>
              </a:r>
              <a:r>
                <a:rPr lang="el-GR" sz="2000" i="1" dirty="0" smtClean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: U</a:t>
              </a:r>
              <a:r>
                <a:rPr lang="en-US" sz="2000" dirty="0" smtClean="0">
                  <a:solidFill>
                    <a:schemeClr val="tx1"/>
                  </a:solidFill>
                </a:rPr>
                <a:t>(-5, 5) ppm</a:t>
              </a:r>
              <a:endParaRPr lang="en-US" sz="2000" dirty="0">
                <a:solidFill>
                  <a:schemeClr val="tx1"/>
                </a:solidFill>
              </a:endParaRPr>
            </a:p>
            <a:p>
              <a:endParaRPr lang="en-US" sz="1800" dirty="0">
                <a:solidFill>
                  <a:schemeClr val="tx1"/>
                </a:solidFill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6384032" y="2132856"/>
              <a:ext cx="4684457" cy="2415897"/>
              <a:chOff x="6384032" y="2549515"/>
              <a:chExt cx="4684457" cy="2415897"/>
            </a:xfrm>
          </p:grpSpPr>
          <p:cxnSp>
            <p:nvCxnSpPr>
              <p:cNvPr id="11" name="Straight Arrow Connector 10"/>
              <p:cNvCxnSpPr/>
              <p:nvPr/>
            </p:nvCxnSpPr>
            <p:spPr bwMode="auto">
              <a:xfrm flipV="1">
                <a:off x="8688288" y="2636912"/>
                <a:ext cx="0" cy="1944216"/>
              </a:xfrm>
              <a:prstGeom prst="straightConnector1">
                <a:avLst/>
              </a:prstGeom>
              <a:solidFill>
                <a:srgbClr val="00B8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5" name="Rectangle 14"/>
              <p:cNvSpPr/>
              <p:nvPr/>
            </p:nvSpPr>
            <p:spPr bwMode="auto">
              <a:xfrm>
                <a:off x="6816080" y="4196844"/>
                <a:ext cx="3744416" cy="384283"/>
              </a:xfrm>
              <a:prstGeom prst="rect">
                <a:avLst/>
              </a:prstGeom>
              <a:solidFill>
                <a:srgbClr val="99CCFF">
                  <a:alpha val="50196"/>
                </a:srgbClr>
              </a:solidFill>
              <a:ln w="254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" name="Isosceles Triangle 16"/>
              <p:cNvSpPr/>
              <p:nvPr/>
            </p:nvSpPr>
            <p:spPr bwMode="auto">
              <a:xfrm>
                <a:off x="8184232" y="2837548"/>
                <a:ext cx="1009904" cy="1743580"/>
              </a:xfrm>
              <a:prstGeom prst="triangle">
                <a:avLst/>
              </a:prstGeom>
              <a:solidFill>
                <a:srgbClr val="FF9999">
                  <a:alpha val="50196"/>
                </a:srgbClr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 bwMode="auto">
              <a:xfrm>
                <a:off x="6384032" y="4581128"/>
                <a:ext cx="4608512" cy="0"/>
              </a:xfrm>
              <a:prstGeom prst="straightConnector1">
                <a:avLst/>
              </a:prstGeom>
              <a:solidFill>
                <a:srgbClr val="00B8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23" name="Rectangle 22"/>
              <p:cNvSpPr/>
              <p:nvPr/>
            </p:nvSpPr>
            <p:spPr>
              <a:xfrm>
                <a:off x="10665815" y="4503747"/>
                <a:ext cx="4026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i="1" dirty="0">
                    <a:solidFill>
                      <a:schemeClr val="tx1"/>
                    </a:solidFill>
                  </a:rPr>
                  <a:t>ω</a:t>
                </a:r>
                <a:endParaRPr lang="en-US" i="1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7791277" y="2549515"/>
                <a:ext cx="79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solidFill>
                      <a:schemeClr val="tx1"/>
                    </a:solidFill>
                  </a:rPr>
                  <a:t>P</a:t>
                </a:r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:r>
                  <a:rPr lang="el-GR" i="1" dirty="0" smtClean="0">
                    <a:solidFill>
                      <a:schemeClr val="tx1"/>
                    </a:solidFill>
                  </a:rPr>
                  <a:t>ω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)</a:t>
                </a:r>
                <a:endParaRPr lang="en-US" i="1" dirty="0"/>
              </a:p>
            </p:txBody>
          </p:sp>
        </p:grpSp>
        <p:sp>
          <p:nvSpPr>
            <p:cNvPr id="2" name="Rectangle 1"/>
            <p:cNvSpPr/>
            <p:nvPr/>
          </p:nvSpPr>
          <p:spPr>
            <a:xfrm>
              <a:off x="6599699" y="4149080"/>
              <a:ext cx="372218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-40</a:t>
              </a:r>
              <a:endParaRPr lang="en-US" sz="11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998123" y="4149080"/>
              <a:ext cx="372218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-10</a:t>
              </a:r>
              <a:endParaRPr lang="en-US" sz="11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9058362" y="4149080"/>
              <a:ext cx="32573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10</a:t>
              </a:r>
              <a:endParaRPr lang="en-US" sz="11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0397631" y="4149080"/>
              <a:ext cx="32573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4</a:t>
              </a:r>
              <a:r>
                <a:rPr lang="en-US" sz="1100" dirty="0" smtClean="0">
                  <a:solidFill>
                    <a:schemeClr val="tx1"/>
                  </a:solidFill>
                </a:rPr>
                <a:t>0</a:t>
              </a:r>
              <a:endParaRPr 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84915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Some recommendations for 11p/NGV PHY simulation were </a:t>
            </a:r>
            <a:r>
              <a:rPr lang="en-US" dirty="0" smtClean="0"/>
              <a:t>given from a V2X silicon provider’s perspective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Our goal is to </a:t>
            </a:r>
            <a:r>
              <a:rPr lang="en-US" dirty="0" smtClean="0"/>
              <a:t>help aligning our simulation methodologies to be able to take the best possible decisions for 11bd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Ideally we should </a:t>
            </a:r>
            <a:r>
              <a:rPr lang="en-US" dirty="0" smtClean="0"/>
              <a:t>match </a:t>
            </a:r>
            <a:r>
              <a:rPr lang="en-US" dirty="0" smtClean="0"/>
              <a:t>the </a:t>
            </a:r>
            <a:r>
              <a:rPr lang="en-US" dirty="0"/>
              <a:t>real-world </a:t>
            </a:r>
            <a:r>
              <a:rPr lang="en-US" dirty="0" smtClean="0"/>
              <a:t>performance as </a:t>
            </a:r>
            <a:r>
              <a:rPr lang="en-US" dirty="0"/>
              <a:t>closely as possible </a:t>
            </a:r>
            <a:r>
              <a:rPr lang="en-US" dirty="0" smtClean="0"/>
              <a:t>while maintaining </a:t>
            </a:r>
            <a:r>
              <a:rPr lang="en-US" dirty="0" smtClean="0"/>
              <a:t>a low </a:t>
            </a:r>
            <a:r>
              <a:rPr lang="en-US" dirty="0" smtClean="0"/>
              <a:t>simulation complexity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All information presented </a:t>
            </a:r>
            <a:r>
              <a:rPr lang="en-US" dirty="0" smtClean="0"/>
              <a:t>here is </a:t>
            </a:r>
            <a:r>
              <a:rPr lang="en-US" dirty="0" smtClean="0"/>
              <a:t>available </a:t>
            </a:r>
            <a:r>
              <a:rPr lang="en-US" dirty="0"/>
              <a:t>for evaluation as </a:t>
            </a:r>
            <a:r>
              <a:rPr lang="en-US" dirty="0" smtClean="0"/>
              <a:t>open source software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Comments or proposals for improvement of this work are always welcome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8741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[1] M. Kahn, "IEEE 802.11 Regulatory SC DSRC Coexistence Tiger Team V2V Radio Channel Models," IEEE 802.11-14/0259r0.</a:t>
            </a:r>
          </a:p>
          <a:p>
            <a:r>
              <a:rPr lang="en-GB" sz="2000" dirty="0" smtClean="0"/>
              <a:t>[</a:t>
            </a:r>
            <a:r>
              <a:rPr lang="en-GB" sz="2000" dirty="0" smtClean="0"/>
              <a:t>2] P. Alexander et. al, </a:t>
            </a:r>
            <a:r>
              <a:rPr lang="en-GB" sz="2000" dirty="0"/>
              <a:t>"Cohda-GM V2X Fading </a:t>
            </a:r>
            <a:r>
              <a:rPr lang="en-GB" sz="2000" dirty="0" smtClean="0"/>
              <a:t>Channels".</a:t>
            </a:r>
          </a:p>
          <a:p>
            <a:r>
              <a:rPr lang="en-GB" sz="2000" dirty="0" smtClean="0"/>
              <a:t>[</a:t>
            </a:r>
            <a:r>
              <a:rPr lang="en-GB" sz="2000" dirty="0" smtClean="0"/>
              <a:t>3] E. </a:t>
            </a:r>
            <a:r>
              <a:rPr lang="en-GB" sz="2000" dirty="0" err="1" smtClean="0"/>
              <a:t>Perahia</a:t>
            </a:r>
            <a:r>
              <a:rPr lang="en-GB" sz="2000" dirty="0" smtClean="0"/>
              <a:t> et. al, “Next Generation Wireless LANs”.</a:t>
            </a:r>
            <a:endParaRPr lang="en-GB" sz="2000" dirty="0"/>
          </a:p>
          <a:p>
            <a:endParaRPr lang="en-GB" sz="2000" dirty="0"/>
          </a:p>
          <a:p>
            <a:endParaRPr lang="en-GB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4248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1"/>
            <a:ext cx="10361084" cy="4264024"/>
          </a:xfrm>
          <a:ln/>
        </p:spPr>
        <p:txBody>
          <a:bodyPr/>
          <a:lstStyle/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contribution presents some aspects of NGV PHY simulation. Best practices and reference implementations are presented for: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models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Oversampling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Power Amplifier (PA) </a:t>
            </a:r>
            <a:r>
              <a:rPr lang="en-US" dirty="0"/>
              <a:t>model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Phase noise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Carrier Frequency </a:t>
            </a:r>
            <a:r>
              <a:rPr lang="en-US" dirty="0" smtClean="0"/>
              <a:t>Offset (CFO)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Open source 802.11p model available at </a:t>
            </a:r>
            <a:r>
              <a:rPr lang="en-US" sz="2000" b="0" u="sng" dirty="0" smtClean="0">
                <a:solidFill>
                  <a:schemeClr val="accent6"/>
                </a:solidFill>
              </a:rPr>
              <a:t>https</a:t>
            </a:r>
            <a:r>
              <a:rPr lang="en-US" sz="2000" b="0" u="sng" dirty="0">
                <a:solidFill>
                  <a:schemeClr val="accent6"/>
                </a:solidFill>
              </a:rPr>
              <a:t>://</a:t>
            </a:r>
            <a:r>
              <a:rPr lang="en-US" sz="2000" b="0" u="sng" dirty="0" smtClean="0">
                <a:solidFill>
                  <a:schemeClr val="accent6"/>
                </a:solidFill>
              </a:rPr>
              <a:t>github.com/u-blox/ubx-v2x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91237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 smtClean="0"/>
              <a:t>Channel Models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1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676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models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The Car-2-Car channel models [1] are a good basis for the evaluation of PHY performance under time and frequency-selective propagation conditions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These are tap-delay models defined by a sets of delay, power and Doppler spectra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In [1], the Doppler spectra after the 1</a:t>
            </a:r>
            <a:r>
              <a:rPr lang="en-US" sz="2000" b="0" baseline="30000" dirty="0" smtClean="0"/>
              <a:t>st</a:t>
            </a:r>
            <a:r>
              <a:rPr lang="en-US" sz="2000" b="0" dirty="0" smtClean="0"/>
              <a:t> tap are defined as “Half-Bathtub”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A more mathematically accurate description would be “Asymmetric Jakes” with limits [0, </a:t>
            </a:r>
            <a:r>
              <a:rPr lang="en-US" sz="2000" b="0" i="1" dirty="0" err="1" smtClean="0"/>
              <a:t>f</a:t>
            </a:r>
            <a:r>
              <a:rPr lang="en-US" sz="2000" b="0" i="1" baseline="-25000" dirty="0" err="1" smtClean="0"/>
              <a:t>d</a:t>
            </a:r>
            <a:r>
              <a:rPr lang="en-US" sz="2000" b="0" dirty="0" smtClean="0"/>
              <a:t>]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xmlns="" id="{36186BE2-F0F5-4195-BFCF-55F30FE3769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3701" t="11338" r="2745" b="6880"/>
          <a:stretch/>
        </p:blipFill>
        <p:spPr>
          <a:xfrm>
            <a:off x="6528135" y="2060986"/>
            <a:ext cx="4752529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066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models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6333727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b="0" dirty="0" smtClean="0"/>
              <a:t>MATLAB’s </a:t>
            </a:r>
            <a:r>
              <a:rPr lang="en-US" sz="1800" b="0" i="1" u="sng" dirty="0" err="1"/>
              <a:t>comm.RicianChannel</a:t>
            </a:r>
            <a:r>
              <a:rPr lang="en-US" sz="1800" b="0" dirty="0"/>
              <a:t> allows for such </a:t>
            </a:r>
            <a:r>
              <a:rPr lang="en-US" sz="1800" b="0" dirty="0" smtClean="0"/>
              <a:t>spectrum definitions per channel tap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b="0" dirty="0" smtClean="0"/>
              <a:t>A reference definition is available in the ubx-v2x model</a:t>
            </a:r>
            <a:endParaRPr lang="en-US" sz="18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032" y="3231725"/>
            <a:ext cx="3487946" cy="2520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1510" y="3231725"/>
            <a:ext cx="3487948" cy="2520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7817" y="3231725"/>
            <a:ext cx="3485106" cy="2520000"/>
          </a:xfrm>
          <a:prstGeom prst="rect">
            <a:avLst/>
          </a:prstGeom>
        </p:spPr>
      </p:pic>
      <p:graphicFrame>
        <p:nvGraphicFramePr>
          <p:cNvPr id="16" name="Content Placeholder 7">
            <a:extLst>
              <a:ext uri="{FF2B5EF4-FFF2-40B4-BE49-F238E27FC236}">
                <a16:creationId xmlns:a16="http://schemas.microsoft.com/office/drawing/2014/main" xmlns="" id="{38EB63B1-0A3E-4923-88AC-7F2BFAE39F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1891773"/>
              </p:ext>
            </p:extLst>
          </p:nvPr>
        </p:nvGraphicFramePr>
        <p:xfrm>
          <a:off x="8305987" y="1916832"/>
          <a:ext cx="306705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93040"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Tap1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Tap2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Tap3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Units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Power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0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-14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-17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dB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Delay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0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83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183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ns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Doppler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492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-295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Hz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Profile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Static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Arial" panose="020B0604020202020204" pitchFamily="34" charset="0"/>
                        </a:rPr>
                        <a:t>HalfBT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Arial" panose="020B0604020202020204" pitchFamily="34" charset="0"/>
                        </a:rPr>
                        <a:t>HalfBT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AU" sz="1100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7" name="Rectangle 2">
            <a:extLst>
              <a:ext uri="{FF2B5EF4-FFF2-40B4-BE49-F238E27FC236}">
                <a16:creationId xmlns:a16="http://schemas.microsoft.com/office/drawing/2014/main" xmlns="" id="{EE027A8B-CAB3-4671-B0A0-2751385CE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0411" y="2852936"/>
            <a:ext cx="288614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latin typeface="+mj-lt"/>
                <a:cs typeface="Times New Roman" panose="02020603050405020304" pitchFamily="18" charset="0"/>
              </a:rPr>
              <a:t>Table 1: Rural LOS Parameters</a:t>
            </a:r>
            <a:endParaRPr lang="en-AU" altLang="en-US" sz="18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71464" y="3299836"/>
            <a:ext cx="794769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solidFill>
                  <a:schemeClr val="tx1"/>
                </a:solidFill>
              </a:rPr>
              <a:t>Tap1</a:t>
            </a:r>
            <a:endParaRPr lang="en-AU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48942" y="3332430"/>
            <a:ext cx="794769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 smtClean="0">
                <a:solidFill>
                  <a:schemeClr val="tx1"/>
                </a:solidFill>
              </a:rPr>
              <a:t>Tap2</a:t>
            </a:r>
            <a:endParaRPr lang="en-AU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199650" y="3366910"/>
            <a:ext cx="794769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 smtClean="0">
                <a:solidFill>
                  <a:schemeClr val="tx1"/>
                </a:solidFill>
              </a:rPr>
              <a:t>Tap3</a:t>
            </a:r>
            <a:endParaRPr lang="en-AU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35448" y="5775559"/>
            <a:ext cx="5184240" cy="340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1400" b="1" dirty="0" smtClean="0">
                <a:solidFill>
                  <a:schemeClr val="tx1"/>
                </a:solidFill>
              </a:rPr>
              <a:t>Fig. Example of Doppler spectrum per channel tap for Rural </a:t>
            </a:r>
            <a:r>
              <a:rPr lang="en-AU" sz="1400" b="1" dirty="0" err="1" smtClean="0">
                <a:solidFill>
                  <a:schemeClr val="tx1"/>
                </a:solidFill>
              </a:rPr>
              <a:t>LoS</a:t>
            </a:r>
            <a:endParaRPr lang="en-AU" sz="1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6210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channel </a:t>
            </a:r>
            <a:r>
              <a:rPr lang="en-US" dirty="0"/>
              <a:t>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A set of even more challenging channel models have been proposed in [2]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A </a:t>
            </a:r>
            <a:r>
              <a:rPr lang="en-US" sz="2000" b="0" dirty="0"/>
              <a:t>r</a:t>
            </a:r>
            <a:r>
              <a:rPr lang="en-US" sz="2000" b="0" dirty="0" smtClean="0"/>
              <a:t>eference </a:t>
            </a:r>
            <a:r>
              <a:rPr lang="en-US" sz="2000" b="0" dirty="0"/>
              <a:t>implementation is </a:t>
            </a:r>
            <a:r>
              <a:rPr lang="en-US" sz="2000" b="0" dirty="0" smtClean="0"/>
              <a:t>also available </a:t>
            </a:r>
            <a:r>
              <a:rPr lang="en-US" sz="2000" b="0" dirty="0"/>
              <a:t>in the ubx-v2x model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214751" y="4486146"/>
            <a:ext cx="36782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en-US" sz="1000" b="1" dirty="0">
                <a:latin typeface="+mj-lt"/>
                <a:cs typeface="Times New Roman" panose="02020603050405020304" pitchFamily="18" charset="0"/>
              </a:rPr>
              <a:t>Table 1: Rural LOS </a:t>
            </a:r>
            <a:r>
              <a:rPr lang="en-AU" altLang="en-US" sz="1000" b="1" dirty="0" smtClean="0">
                <a:latin typeface="+mj-lt"/>
                <a:cs typeface="Times New Roman" panose="02020603050405020304" pitchFamily="18" charset="0"/>
              </a:rPr>
              <a:t>Parameters</a:t>
            </a:r>
            <a:endParaRPr lang="en-AU" altLang="en-US" sz="28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411919"/>
              </p:ext>
            </p:extLst>
          </p:nvPr>
        </p:nvGraphicFramePr>
        <p:xfrm>
          <a:off x="1214751" y="3578969"/>
          <a:ext cx="360000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Tap2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Units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Power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dB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Delay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84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183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Doppler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94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-1176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Hz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Profile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Static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Half BT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214751" y="5833900"/>
            <a:ext cx="367823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en-US" sz="1000" b="1" dirty="0">
                <a:latin typeface="+mj-lt"/>
                <a:cs typeface="Times New Roman" panose="02020603050405020304" pitchFamily="18" charset="0"/>
              </a:rPr>
              <a:t>Table 2: Urban Approaching LOS </a:t>
            </a:r>
            <a:r>
              <a:rPr lang="en-AU" altLang="en-US" sz="1000" b="1" dirty="0" smtClean="0">
                <a:latin typeface="+mj-lt"/>
                <a:cs typeface="Times New Roman" panose="02020603050405020304" pitchFamily="18" charset="0"/>
              </a:rPr>
              <a:t>Parameters</a:t>
            </a:r>
            <a:endParaRPr lang="en-AU" altLang="en-US" sz="28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976906"/>
              </p:ext>
            </p:extLst>
          </p:nvPr>
        </p:nvGraphicFramePr>
        <p:xfrm>
          <a:off x="1199935" y="4941168"/>
          <a:ext cx="4320001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86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286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21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215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6255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2585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Units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Power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dB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Delay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222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334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533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Doppler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224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1173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588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Hz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Profile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Static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Half BT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177835" y="3081948"/>
            <a:ext cx="36782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en-US" sz="1000" b="1" dirty="0">
                <a:latin typeface="+mj-lt"/>
                <a:cs typeface="Times New Roman" panose="02020603050405020304" pitchFamily="18" charset="0"/>
              </a:rPr>
              <a:t>Table 3: Crossing NLOS Parameters</a:t>
            </a:r>
            <a:endParaRPr lang="en-AU" altLang="en-US" sz="28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66405"/>
              </p:ext>
            </p:extLst>
          </p:nvPr>
        </p:nvGraphicFramePr>
        <p:xfrm>
          <a:off x="6198172" y="2165513"/>
          <a:ext cx="504000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61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6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33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33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7164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5870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303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Tap1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Tap3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Units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Power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dB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Delay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220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266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475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630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Doppler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-142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-542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-155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320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Hz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Profile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Static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168008" y="4425953"/>
            <a:ext cx="367188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en-US" sz="1000" b="1" dirty="0">
                <a:latin typeface="+mj-lt"/>
                <a:cs typeface="Times New Roman" panose="02020603050405020304" pitchFamily="18" charset="0"/>
              </a:rPr>
              <a:t>Table 4: Highway LOS Parameters</a:t>
            </a:r>
            <a:endParaRPr lang="en-AU" altLang="en-US" sz="9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731887"/>
              </p:ext>
            </p:extLst>
          </p:nvPr>
        </p:nvGraphicFramePr>
        <p:xfrm>
          <a:off x="6198172" y="3510074"/>
          <a:ext cx="432000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86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286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21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21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6255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2585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Units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Power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dB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Delay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167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433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600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ns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Doppler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1941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-1176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-391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Hz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Profile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Static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6198172" y="5834524"/>
            <a:ext cx="364172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en-US" sz="1000" b="1" dirty="0">
                <a:latin typeface="+mj-lt"/>
                <a:cs typeface="Times New Roman" panose="02020603050405020304" pitchFamily="18" charset="0"/>
              </a:rPr>
              <a:t>Table 5: Highway NLOS Parameters</a:t>
            </a:r>
            <a:endParaRPr lang="en-AU" altLang="en-US" sz="28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366232"/>
              </p:ext>
            </p:extLst>
          </p:nvPr>
        </p:nvGraphicFramePr>
        <p:xfrm>
          <a:off x="6201103" y="4915604"/>
          <a:ext cx="504000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61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6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33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33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7164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5870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303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Units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Power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dB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Delay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500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867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1152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Doppler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50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1157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-2352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1573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Hz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Profile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Static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562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/>
              <a:t>Oversampling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2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887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Oversampling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Contribution 19/0017r4 proposed the use of oversampling (8x) when simulating NGV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Oversampling is useful for investigations on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Spectrum mask compliance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PA non-linearity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Multi Channel Operation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Adjacent channel rejection</a:t>
            </a:r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44072" y="2152815"/>
            <a:ext cx="4310944" cy="322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940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Oversampling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Investigation of baseband performance </a:t>
            </a:r>
            <a:r>
              <a:rPr lang="en-US" sz="2400" dirty="0" smtClean="0"/>
              <a:t>is not affected </a:t>
            </a:r>
            <a:r>
              <a:rPr lang="en-US" sz="2400" dirty="0" smtClean="0"/>
              <a:t>by </a:t>
            </a:r>
            <a:r>
              <a:rPr lang="en-US" sz="2400" dirty="0" smtClean="0"/>
              <a:t>oversampling on its own</a:t>
            </a:r>
            <a:endParaRPr lang="en-US" sz="2400" dirty="0" smtClean="0"/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Baseband </a:t>
            </a:r>
            <a:r>
              <a:rPr lang="en-US" sz="2000" dirty="0" smtClean="0"/>
              <a:t>equivalence </a:t>
            </a:r>
            <a:r>
              <a:rPr lang="en-US" sz="2000" dirty="0" smtClean="0"/>
              <a:t>holds</a:t>
            </a: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Example: PER vs SNR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10 MHz vs 40 MHz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No significant difference in performance observed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29276" y="1988840"/>
            <a:ext cx="5346737" cy="3599134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grpSp>
        <p:nvGrpSpPr>
          <p:cNvPr id="15" name="Group 14"/>
          <p:cNvGrpSpPr/>
          <p:nvPr/>
        </p:nvGrpSpPr>
        <p:grpSpPr>
          <a:xfrm>
            <a:off x="6941961" y="5498186"/>
            <a:ext cx="3384376" cy="707886"/>
            <a:chOff x="6816080" y="5393504"/>
            <a:chExt cx="3384376" cy="707886"/>
          </a:xfrm>
        </p:grpSpPr>
        <p:sp>
          <p:nvSpPr>
            <p:cNvPr id="10" name="Rectangle 9"/>
            <p:cNvSpPr/>
            <p:nvPr/>
          </p:nvSpPr>
          <p:spPr>
            <a:xfrm>
              <a:off x="7220153" y="5393504"/>
              <a:ext cx="298030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10 MHz (no oversampling)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40 MHz (oversampling x4)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flipV="1">
              <a:off x="6816080" y="5587974"/>
              <a:ext cx="327677" cy="1266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6816080" y="5940018"/>
              <a:ext cx="327677" cy="1266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6" name="Rectangle 15"/>
          <p:cNvSpPr/>
          <p:nvPr/>
        </p:nvSpPr>
        <p:spPr>
          <a:xfrm>
            <a:off x="7590491" y="1797159"/>
            <a:ext cx="24913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Rural </a:t>
            </a:r>
            <a:r>
              <a:rPr lang="en-US" sz="2000" dirty="0" err="1" smtClean="0">
                <a:solidFill>
                  <a:schemeClr val="tx1"/>
                </a:solidFill>
              </a:rPr>
              <a:t>LoS</a:t>
            </a:r>
            <a:r>
              <a:rPr lang="en-US" sz="2000" dirty="0" smtClean="0">
                <a:solidFill>
                  <a:schemeClr val="tx1"/>
                </a:solidFill>
              </a:rPr>
              <a:t> – 300 bytes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633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7015</TotalTime>
  <Words>1055</Words>
  <Application>Microsoft Office PowerPoint</Application>
  <PresentationFormat>Widescreen</PresentationFormat>
  <Paragraphs>342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 Unicode MS</vt:lpstr>
      <vt:lpstr>MS Gothic</vt:lpstr>
      <vt:lpstr>Arial</vt:lpstr>
      <vt:lpstr>Calibri</vt:lpstr>
      <vt:lpstr>MS Mincho</vt:lpstr>
      <vt:lpstr>Times New Roman</vt:lpstr>
      <vt:lpstr>Office Theme</vt:lpstr>
      <vt:lpstr>Document</vt:lpstr>
      <vt:lpstr>Equation</vt:lpstr>
      <vt:lpstr>Equation.3</vt:lpstr>
      <vt:lpstr>Simulation of NGV PHY</vt:lpstr>
      <vt:lpstr>Abstract</vt:lpstr>
      <vt:lpstr>Channel Models</vt:lpstr>
      <vt:lpstr>Channel models</vt:lpstr>
      <vt:lpstr>Channel models</vt:lpstr>
      <vt:lpstr>Enhanced channel models</vt:lpstr>
      <vt:lpstr>Oversampling</vt:lpstr>
      <vt:lpstr>Oversampling</vt:lpstr>
      <vt:lpstr>Oversampling</vt:lpstr>
      <vt:lpstr>Power Amplifier model</vt:lpstr>
      <vt:lpstr>Power Amplifier model</vt:lpstr>
      <vt:lpstr>Phase noise</vt:lpstr>
      <vt:lpstr>Phase noise</vt:lpstr>
      <vt:lpstr>Carrier Frequency Offset</vt:lpstr>
      <vt:lpstr>Carrier Frequency Offset</vt:lpstr>
      <vt:lpstr>Conclusions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V2X Simulation Model</dc:title>
  <dc:creator>Ioannis Sarris</dc:creator>
  <cp:lastModifiedBy>Ioannis Sarris</cp:lastModifiedBy>
  <cp:revision>144</cp:revision>
  <cp:lastPrinted>1601-01-01T00:00:00Z</cp:lastPrinted>
  <dcterms:created xsi:type="dcterms:W3CDTF">2018-09-03T12:09:18Z</dcterms:created>
  <dcterms:modified xsi:type="dcterms:W3CDTF">2019-03-10T09:17:07Z</dcterms:modified>
</cp:coreProperties>
</file>