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265" r:id="rId4"/>
    <p:sldId id="291" r:id="rId5"/>
    <p:sldId id="273" r:id="rId6"/>
    <p:sldId id="290" r:id="rId7"/>
    <p:sldId id="288" r:id="rId8"/>
    <p:sldId id="274" r:id="rId9"/>
    <p:sldId id="278" r:id="rId10"/>
    <p:sldId id="276" r:id="rId11"/>
    <p:sldId id="277" r:id="rId12"/>
    <p:sldId id="292" r:id="rId13"/>
    <p:sldId id="287" r:id="rId14"/>
    <p:sldId id="294" r:id="rId15"/>
    <p:sldId id="279" r:id="rId16"/>
    <p:sldId id="280" r:id="rId17"/>
    <p:sldId id="282" r:id="rId18"/>
    <p:sldId id="281" r:id="rId19"/>
    <p:sldId id="293" r:id="rId20"/>
    <p:sldId id="289" r:id="rId21"/>
    <p:sldId id="283" r:id="rId22"/>
    <p:sldId id="285" r:id="rId23"/>
    <p:sldId id="286" r:id="rId24"/>
    <p:sldId id="268" r:id="rId25"/>
    <p:sldId id="264"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11" autoAdjust="0"/>
    <p:restoredTop sz="94660"/>
  </p:normalViewPr>
  <p:slideViewPr>
    <p:cSldViewPr>
      <p:cViewPr varScale="1">
        <p:scale>
          <a:sx n="112" d="100"/>
          <a:sy n="112" d="100"/>
        </p:scale>
        <p:origin x="114" y="31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103" d="100"/>
          <a:sy n="103" d="100"/>
        </p:scale>
        <p:origin x="292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3/11/2019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March 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Ioannis Sarris, u-</a:t>
            </a:r>
            <a:r>
              <a:rPr lang="en-GB" dirty="0" err="1" smtClean="0"/>
              <a:t>blox</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Ioannis Sarris, u-</a:t>
            </a:r>
            <a:r>
              <a:rPr lang="en-GB" dirty="0" err="1" smtClean="0"/>
              <a:t>blox</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March 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Ioannis Sarris, u-</a:t>
            </a:r>
            <a:r>
              <a:rPr lang="en-GB" dirty="0" err="1" smtClean="0"/>
              <a:t>blox</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March 2019</a:t>
            </a:r>
            <a:endParaRPr lang="en-GB" dirty="0"/>
          </a:p>
        </p:txBody>
      </p:sp>
      <p:sp>
        <p:nvSpPr>
          <p:cNvPr id="6" name="Footer Placeholder 5"/>
          <p:cNvSpPr>
            <a:spLocks noGrp="1"/>
          </p:cNvSpPr>
          <p:nvPr>
            <p:ph type="ftr" idx="11"/>
          </p:nvPr>
        </p:nvSpPr>
        <p:spPr/>
        <p:txBody>
          <a:bodyPr/>
          <a:lstStyle>
            <a:lvl1pPr>
              <a:defRPr/>
            </a:lvl1pPr>
          </a:lstStyle>
          <a:p>
            <a:r>
              <a:rPr lang="en-GB" dirty="0" smtClean="0"/>
              <a:t>Ioannis Sarris, u-</a:t>
            </a:r>
            <a:r>
              <a:rPr lang="en-GB" dirty="0" err="1" smtClean="0"/>
              <a:t>blox</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March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smtClean="0"/>
              <a:t>Ioannis Sarris, u-</a:t>
            </a:r>
            <a:r>
              <a:rPr lang="en-GB" dirty="0" err="1" smtClean="0"/>
              <a:t>blox</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March 2019</a:t>
            </a:r>
            <a:endParaRPr lang="en-GB" dirty="0"/>
          </a:p>
        </p:txBody>
      </p:sp>
      <p:sp>
        <p:nvSpPr>
          <p:cNvPr id="4" name="Footer Placeholder 3"/>
          <p:cNvSpPr>
            <a:spLocks noGrp="1"/>
          </p:cNvSpPr>
          <p:nvPr>
            <p:ph type="ftr" idx="11"/>
          </p:nvPr>
        </p:nvSpPr>
        <p:spPr/>
        <p:txBody>
          <a:bodyPr/>
          <a:lstStyle>
            <a:lvl1pPr>
              <a:defRPr/>
            </a:lvl1pPr>
          </a:lstStyle>
          <a:p>
            <a:r>
              <a:rPr lang="en-GB" dirty="0" smtClean="0"/>
              <a:t>Ioannis Sarris, u-</a:t>
            </a:r>
            <a:r>
              <a:rPr lang="en-GB" dirty="0" err="1" smtClean="0"/>
              <a:t>blox</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Ioannis Sarris, u-</a:t>
            </a:r>
            <a:r>
              <a:rPr lang="en-GB" dirty="0" err="1" smtClean="0"/>
              <a:t>blox</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802.11-19/0310r0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Considerations on NGV PHY design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2019-03-11</a:t>
            </a:r>
            <a:endParaRPr lang="en-GB" sz="2000" b="0" dirty="0"/>
          </a:p>
        </p:txBody>
      </p:sp>
      <p:sp>
        <p:nvSpPr>
          <p:cNvPr id="6" name="Date Placeholder 3"/>
          <p:cNvSpPr>
            <a:spLocks noGrp="1"/>
          </p:cNvSpPr>
          <p:nvPr>
            <p:ph type="dt" idx="10"/>
          </p:nvPr>
        </p:nvSpPr>
        <p:spPr/>
        <p:txBody>
          <a:bodyPr/>
          <a:lstStyle/>
          <a:p>
            <a:r>
              <a:rPr lang="en-US" dirty="0"/>
              <a:t>March 2019</a:t>
            </a:r>
            <a:endParaRPr lang="en-GB" dirty="0"/>
          </a:p>
        </p:txBody>
      </p:sp>
      <p:sp>
        <p:nvSpPr>
          <p:cNvPr id="7" name="Footer Placeholder 4"/>
          <p:cNvSpPr>
            <a:spLocks noGrp="1"/>
          </p:cNvSpPr>
          <p:nvPr>
            <p:ph type="ftr" idx="11"/>
          </p:nvPr>
        </p:nvSpPr>
        <p:spPr/>
        <p:txBody>
          <a:bodyPr/>
          <a:lstStyle/>
          <a:p>
            <a:r>
              <a:rPr lang="en-GB" dirty="0"/>
              <a:t>Ioannis Sarris, u-</a:t>
            </a:r>
            <a:r>
              <a:rPr lang="en-GB" dirty="0" err="1"/>
              <a:t>blox</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45567171"/>
              </p:ext>
            </p:extLst>
          </p:nvPr>
        </p:nvGraphicFramePr>
        <p:xfrm>
          <a:off x="987425" y="2414588"/>
          <a:ext cx="10156825" cy="2462212"/>
        </p:xfrm>
        <a:graphic>
          <a:graphicData uri="http://schemas.openxmlformats.org/presentationml/2006/ole">
            <mc:AlternateContent xmlns:mc="http://schemas.openxmlformats.org/markup-compatibility/2006">
              <mc:Choice xmlns:v="urn:schemas-microsoft-com:vml" Requires="v">
                <p:oleObj spid="_x0000_s3181" name="Document" r:id="rId4" imgW="10466184" imgH="2539535" progId="Word.Document.8">
                  <p:embed/>
                </p:oleObj>
              </mc:Choice>
              <mc:Fallback>
                <p:oleObj name="Document" r:id="rId4" imgW="10466184" imgH="2539535" progId="Word.Document.8">
                  <p:embed/>
                  <p:pic>
                    <p:nvPicPr>
                      <p:cNvPr id="0" name="Picture 3"/>
                      <p:cNvPicPr>
                        <a:picLocks noChangeAspect="1" noChangeArrowheads="1"/>
                      </p:cNvPicPr>
                      <p:nvPr/>
                    </p:nvPicPr>
                    <p:blipFill>
                      <a:blip r:embed="rId5"/>
                      <a:srcRect/>
                      <a:stretch>
                        <a:fillRect/>
                      </a:stretch>
                    </p:blipFill>
                    <p:spPr bwMode="auto">
                      <a:xfrm>
                        <a:off x="987425" y="2414588"/>
                        <a:ext cx="10156825" cy="2462212"/>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DACE vs MCE </a:t>
            </a:r>
            <a:r>
              <a:rPr lang="en-US" dirty="0" smtClean="0"/>
              <a:t>– Highway Non-</a:t>
            </a:r>
            <a:r>
              <a:rPr lang="en-US" dirty="0" err="1" smtClean="0"/>
              <a:t>LoS</a:t>
            </a:r>
            <a:r>
              <a:rPr lang="en-US" dirty="0" smtClean="0"/>
              <a:t> </a:t>
            </a:r>
            <a:r>
              <a:rPr lang="en-US" dirty="0"/>
              <a:t>PER</a:t>
            </a:r>
          </a:p>
        </p:txBody>
      </p:sp>
      <p:sp>
        <p:nvSpPr>
          <p:cNvPr id="41" name="Content Placeholder 40"/>
          <p:cNvSpPr>
            <a:spLocks noGrp="1"/>
          </p:cNvSpPr>
          <p:nvPr>
            <p:ph sz="half" idx="1"/>
          </p:nvPr>
        </p:nvSpPr>
        <p:spPr>
          <a:xfrm>
            <a:off x="914401" y="1981201"/>
            <a:ext cx="5281612" cy="4113213"/>
          </a:xfrm>
        </p:spPr>
        <p:txBody>
          <a:bodyPr/>
          <a:lstStyle/>
          <a:p>
            <a:pPr marL="0" indent="0"/>
            <a:r>
              <a:rPr lang="en-US" sz="2000" b="0" dirty="0"/>
              <a:t>PER vs SNR </a:t>
            </a:r>
            <a:r>
              <a:rPr lang="en-US" sz="2000" b="0" dirty="0" smtClean="0"/>
              <a:t>simulations show:</a:t>
            </a:r>
            <a:endParaRPr lang="en-US" sz="2000" b="0" dirty="0"/>
          </a:p>
          <a:p>
            <a:pPr marL="288000" indent="-288000">
              <a:buFont typeface="Arial" panose="020B0604020202020204" pitchFamily="34" charset="0"/>
              <a:buChar char="•"/>
            </a:pPr>
            <a:r>
              <a:rPr lang="en-US" sz="1800" b="0" dirty="0"/>
              <a:t>MCE </a:t>
            </a:r>
            <a:r>
              <a:rPr lang="en-US" sz="1800" b="0" dirty="0" smtClean="0"/>
              <a:t>M=4, similar performance to DACE</a:t>
            </a:r>
            <a:endParaRPr lang="en-US" sz="1800" b="0" dirty="0"/>
          </a:p>
          <a:p>
            <a:pPr marL="288000" indent="-288000">
              <a:buFont typeface="Arial" panose="020B0604020202020204" pitchFamily="34" charset="0"/>
              <a:buChar char="•"/>
            </a:pPr>
            <a:r>
              <a:rPr lang="en-US" sz="1800" b="0" dirty="0"/>
              <a:t>MCE </a:t>
            </a:r>
            <a:r>
              <a:rPr lang="en-US" sz="1800" b="0" dirty="0" smtClean="0"/>
              <a:t>M=8, worse </a:t>
            </a:r>
            <a:r>
              <a:rPr lang="en-US" sz="1800" b="0" dirty="0"/>
              <a:t>performance than DACE</a:t>
            </a:r>
          </a:p>
        </p:txBody>
      </p:sp>
      <p:sp>
        <p:nvSpPr>
          <p:cNvPr id="6" name="Date Placeholder 5"/>
          <p:cNvSpPr>
            <a:spLocks noGrp="1"/>
          </p:cNvSpPr>
          <p:nvPr>
            <p:ph type="dt" idx="10"/>
          </p:nvPr>
        </p:nvSpPr>
        <p:spPr/>
        <p:txBody>
          <a:bodyPr/>
          <a:lstStyle/>
          <a:p>
            <a:r>
              <a:rPr lang="en-US" dirty="0"/>
              <a:t>March 2019</a:t>
            </a:r>
            <a:endParaRPr lang="en-GB" dirty="0"/>
          </a:p>
        </p:txBody>
      </p:sp>
      <p:sp>
        <p:nvSpPr>
          <p:cNvPr id="5" name="Footer Placeholder 4"/>
          <p:cNvSpPr>
            <a:spLocks noGrp="1"/>
          </p:cNvSpPr>
          <p:nvPr>
            <p:ph type="ftr" idx="11"/>
          </p:nvPr>
        </p:nvSpPr>
        <p:spPr/>
        <p:txBody>
          <a:bodyPr/>
          <a:lstStyle/>
          <a:p>
            <a:r>
              <a:rPr lang="en-GB" smtClean="0"/>
              <a:t>Ioannis Sarris, u-blox</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pic>
        <p:nvPicPr>
          <p:cNvPr id="15" name="Content Placeholder 14"/>
          <p:cNvPicPr>
            <a:picLocks noGrp="1" noChangeAspect="1"/>
          </p:cNvPicPr>
          <p:nvPr>
            <p:ph sz="half" idx="2"/>
          </p:nvPr>
        </p:nvPicPr>
        <p:blipFill>
          <a:blip r:embed="rId2"/>
          <a:stretch>
            <a:fillRect/>
          </a:stretch>
        </p:blipFill>
        <p:spPr>
          <a:xfrm>
            <a:off x="6196013" y="2077930"/>
            <a:ext cx="5080000" cy="3919753"/>
          </a:xfrm>
          <a:prstGeom prst="rect">
            <a:avLst/>
          </a:prstGeom>
        </p:spPr>
      </p:pic>
    </p:spTree>
    <p:extLst>
      <p:ext uri="{BB962C8B-B14F-4D97-AF65-F5344CB8AC3E}">
        <p14:creationId xmlns:p14="http://schemas.microsoft.com/office/powerpoint/2010/main" val="196741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DACE vs MCE – Highway Non-</a:t>
            </a:r>
            <a:r>
              <a:rPr lang="en-US" dirty="0" err="1"/>
              <a:t>LoS</a:t>
            </a:r>
            <a:r>
              <a:rPr lang="en-US" dirty="0"/>
              <a:t> </a:t>
            </a:r>
            <a:r>
              <a:rPr lang="en-US" dirty="0" smtClean="0"/>
              <a:t>Throughput</a:t>
            </a:r>
            <a:endParaRPr lang="en-US" dirty="0"/>
          </a:p>
        </p:txBody>
      </p:sp>
      <p:sp>
        <p:nvSpPr>
          <p:cNvPr id="41" name="Content Placeholder 40"/>
          <p:cNvSpPr>
            <a:spLocks noGrp="1"/>
          </p:cNvSpPr>
          <p:nvPr>
            <p:ph sz="half" idx="1"/>
          </p:nvPr>
        </p:nvSpPr>
        <p:spPr/>
        <p:txBody>
          <a:bodyPr/>
          <a:lstStyle/>
          <a:p>
            <a:pPr marL="0" indent="0"/>
            <a:r>
              <a:rPr lang="en-US" sz="2000" b="0" dirty="0"/>
              <a:t>Throughput </a:t>
            </a:r>
            <a:r>
              <a:rPr lang="en-US" sz="2000" b="0" dirty="0" smtClean="0"/>
              <a:t>simulations show:</a:t>
            </a:r>
            <a:endParaRPr lang="en-US" sz="2000" b="0" dirty="0"/>
          </a:p>
          <a:p>
            <a:pPr marL="288000" indent="-288000">
              <a:buFont typeface="Arial" panose="020B0604020202020204" pitchFamily="34" charset="0"/>
              <a:buChar char="•"/>
            </a:pPr>
            <a:r>
              <a:rPr lang="en-US" sz="1800" b="0" dirty="0"/>
              <a:t>DACE performance is globally better than </a:t>
            </a:r>
            <a:r>
              <a:rPr lang="en-US" sz="1800" b="0" dirty="0" smtClean="0"/>
              <a:t>MCE</a:t>
            </a:r>
          </a:p>
          <a:p>
            <a:pPr marL="288000" indent="-288000">
              <a:buFont typeface="Arial" panose="020B0604020202020204" pitchFamily="34" charset="0"/>
              <a:buChar char="•"/>
            </a:pPr>
            <a:r>
              <a:rPr lang="en-US" sz="1800" b="0" dirty="0" smtClean="0"/>
              <a:t>M=4 seems to give the best tradeoff between the different MCE schemes</a:t>
            </a:r>
            <a:endParaRPr lang="en-US" sz="1800" b="0" dirty="0"/>
          </a:p>
          <a:p>
            <a:endParaRPr lang="en-US" dirty="0"/>
          </a:p>
        </p:txBody>
      </p:sp>
      <p:sp>
        <p:nvSpPr>
          <p:cNvPr id="6" name="Date Placeholder 5"/>
          <p:cNvSpPr>
            <a:spLocks noGrp="1"/>
          </p:cNvSpPr>
          <p:nvPr>
            <p:ph type="dt" idx="10"/>
          </p:nvPr>
        </p:nvSpPr>
        <p:spPr/>
        <p:txBody>
          <a:bodyPr/>
          <a:lstStyle/>
          <a:p>
            <a:r>
              <a:rPr lang="en-US" dirty="0"/>
              <a:t>March 2019</a:t>
            </a:r>
            <a:endParaRPr lang="en-GB" dirty="0"/>
          </a:p>
        </p:txBody>
      </p:sp>
      <p:sp>
        <p:nvSpPr>
          <p:cNvPr id="5" name="Footer Placeholder 4"/>
          <p:cNvSpPr>
            <a:spLocks noGrp="1"/>
          </p:cNvSpPr>
          <p:nvPr>
            <p:ph type="ftr" idx="11"/>
          </p:nvPr>
        </p:nvSpPr>
        <p:spPr/>
        <p:txBody>
          <a:bodyPr/>
          <a:lstStyle/>
          <a:p>
            <a:r>
              <a:rPr lang="en-GB" smtClean="0"/>
              <a:t>Ioannis Sarris, u-blox</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pic>
        <p:nvPicPr>
          <p:cNvPr id="16" name="Content Placeholder 15"/>
          <p:cNvPicPr>
            <a:picLocks noGrp="1" noChangeAspect="1"/>
          </p:cNvPicPr>
          <p:nvPr>
            <p:ph sz="half" idx="2"/>
          </p:nvPr>
        </p:nvPicPr>
        <p:blipFill>
          <a:blip r:embed="rId2"/>
          <a:stretch>
            <a:fillRect/>
          </a:stretch>
        </p:blipFill>
        <p:spPr>
          <a:xfrm>
            <a:off x="6196013" y="2077930"/>
            <a:ext cx="5080000" cy="3919753"/>
          </a:xfrm>
          <a:prstGeom prst="rect">
            <a:avLst/>
          </a:prstGeom>
        </p:spPr>
      </p:pic>
    </p:spTree>
    <p:extLst>
      <p:ext uri="{BB962C8B-B14F-4D97-AF65-F5344CB8AC3E}">
        <p14:creationId xmlns:p14="http://schemas.microsoft.com/office/powerpoint/2010/main" val="2918994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cap="none" dirty="0" smtClean="0"/>
              <a:t>Forward Error Correction</a:t>
            </a:r>
            <a:endParaRPr lang="en-US" dirty="0"/>
          </a:p>
        </p:txBody>
      </p:sp>
      <p:sp>
        <p:nvSpPr>
          <p:cNvPr id="8" name="Text Placeholder 7"/>
          <p:cNvSpPr>
            <a:spLocks noGrp="1"/>
          </p:cNvSpPr>
          <p:nvPr>
            <p:ph type="body" idx="1"/>
          </p:nvPr>
        </p:nvSpPr>
        <p:spPr/>
        <p:txBody>
          <a:bodyPr/>
          <a:lstStyle/>
          <a:p>
            <a:r>
              <a:rPr lang="en-US" dirty="0" smtClean="0"/>
              <a:t>Topic 2</a:t>
            </a:r>
            <a:endParaRPr lang="en-US" dirty="0"/>
          </a:p>
        </p:txBody>
      </p:sp>
      <p:sp>
        <p:nvSpPr>
          <p:cNvPr id="6" name="Date Placeholder 5"/>
          <p:cNvSpPr>
            <a:spLocks noGrp="1"/>
          </p:cNvSpPr>
          <p:nvPr>
            <p:ph type="dt" idx="10"/>
          </p:nvPr>
        </p:nvSpPr>
        <p:spPr/>
        <p:txBody>
          <a:bodyPr/>
          <a:lstStyle/>
          <a:p>
            <a:r>
              <a:rPr lang="en-US" smtClean="0"/>
              <a:t>March 2019</a:t>
            </a:r>
            <a:endParaRPr lang="en-GB" dirty="0"/>
          </a:p>
        </p:txBody>
      </p:sp>
      <p:sp>
        <p:nvSpPr>
          <p:cNvPr id="5" name="Footer Placeholder 4"/>
          <p:cNvSpPr>
            <a:spLocks noGrp="1"/>
          </p:cNvSpPr>
          <p:nvPr>
            <p:ph type="ftr" idx="11"/>
          </p:nvPr>
        </p:nvSpPr>
        <p:spPr/>
        <p:txBody>
          <a:bodyPr/>
          <a:lstStyle/>
          <a:p>
            <a:r>
              <a:rPr lang="en-GB" smtClean="0"/>
              <a:t>Ioannis Sarris, u-blox</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7482959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Forward Error Correction</a:t>
            </a:r>
          </a:p>
        </p:txBody>
      </p:sp>
      <p:sp>
        <p:nvSpPr>
          <p:cNvPr id="8" name="Content Placeholder 7"/>
          <p:cNvSpPr>
            <a:spLocks noGrp="1"/>
          </p:cNvSpPr>
          <p:nvPr>
            <p:ph idx="1"/>
          </p:nvPr>
        </p:nvSpPr>
        <p:spPr/>
        <p:txBody>
          <a:bodyPr/>
          <a:lstStyle/>
          <a:p>
            <a:pPr>
              <a:buFont typeface="Arial" panose="020B0604020202020204" pitchFamily="34" charset="0"/>
              <a:buChar char="•"/>
            </a:pPr>
            <a:r>
              <a:rPr lang="en-US" b="0" dirty="0" smtClean="0"/>
              <a:t>The use of enhanced FEC schemes are obvious candidates for 802.11bd</a:t>
            </a:r>
          </a:p>
          <a:p>
            <a:pPr>
              <a:buFont typeface="Arial" panose="020B0604020202020204" pitchFamily="34" charset="0"/>
              <a:buChar char="•"/>
            </a:pPr>
            <a:r>
              <a:rPr lang="en-US" b="0" dirty="0" smtClean="0"/>
              <a:t>LDPC was introduced with 802.11n</a:t>
            </a:r>
          </a:p>
          <a:p>
            <a:pPr>
              <a:buFont typeface="Arial" panose="020B0604020202020204" pitchFamily="34" charset="0"/>
              <a:buChar char="•"/>
            </a:pPr>
            <a:r>
              <a:rPr lang="en-US" b="0" dirty="0"/>
              <a:t>P</a:t>
            </a:r>
            <a:r>
              <a:rPr lang="en-US" b="0" dirty="0" smtClean="0"/>
              <a:t>rovides significant gains in standard indoor/low-mobility scenarios</a:t>
            </a:r>
          </a:p>
          <a:p>
            <a:pPr>
              <a:buFont typeface="Arial" panose="020B0604020202020204" pitchFamily="34" charset="0"/>
              <a:buChar char="•"/>
            </a:pPr>
            <a:r>
              <a:rPr lang="en-US" b="0" dirty="0" smtClean="0"/>
              <a:t>Here the performance of LDPC is evaluated in the context of V2X </a:t>
            </a:r>
            <a:r>
              <a:rPr lang="en-US" b="0" dirty="0" err="1" smtClean="0"/>
              <a:t>comms</a:t>
            </a:r>
            <a:endParaRPr lang="en-US" b="0" dirty="0" smtClean="0"/>
          </a:p>
          <a:p>
            <a:pPr>
              <a:buFont typeface="Arial" panose="020B0604020202020204" pitchFamily="34" charset="0"/>
              <a:buChar char="•"/>
            </a:pPr>
            <a:r>
              <a:rPr lang="en-US" b="0" dirty="0" smtClean="0"/>
              <a:t>The high latency of LDPC decoding* makes it unsuitable for use in conjunction with a DACE scheme</a:t>
            </a:r>
          </a:p>
          <a:p>
            <a:pPr>
              <a:buFont typeface="Arial" panose="020B0604020202020204" pitchFamily="34" charset="0"/>
              <a:buChar char="•"/>
            </a:pPr>
            <a:endParaRPr lang="en-US" b="0" dirty="0" smtClean="0"/>
          </a:p>
          <a:p>
            <a:pPr marL="0" indent="0"/>
            <a:endParaRPr lang="en-US" b="0" dirty="0" smtClean="0"/>
          </a:p>
          <a:p>
            <a:pPr marL="0" indent="0"/>
            <a:r>
              <a:rPr lang="en-US" sz="2000" b="0" dirty="0" smtClean="0"/>
              <a:t>*as defined in 802.11n</a:t>
            </a:r>
            <a:endParaRPr lang="en-US" sz="2000" b="0" dirty="0"/>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13</a:t>
            </a:fld>
            <a:endParaRPr lang="en-GB"/>
          </a:p>
        </p:txBody>
      </p:sp>
      <p:sp>
        <p:nvSpPr>
          <p:cNvPr id="6" name="Footer Placeholder 5"/>
          <p:cNvSpPr>
            <a:spLocks noGrp="1"/>
          </p:cNvSpPr>
          <p:nvPr>
            <p:ph type="ftr" idx="14"/>
          </p:nvPr>
        </p:nvSpPr>
        <p:spPr/>
        <p:txBody>
          <a:bodyPr/>
          <a:lstStyle/>
          <a:p>
            <a:r>
              <a:rPr lang="en-GB" smtClean="0"/>
              <a:t>Ioannis Sarris, u-blox</a:t>
            </a:r>
            <a:endParaRPr lang="en-GB" dirty="0"/>
          </a:p>
        </p:txBody>
      </p:sp>
      <p:sp>
        <p:nvSpPr>
          <p:cNvPr id="5" name="Date Placeholder 4"/>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34952922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BCC vs </a:t>
            </a:r>
            <a:r>
              <a:rPr lang="en-US" dirty="0" smtClean="0"/>
              <a:t>LDPC - Simulation parameters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PHY: </a:t>
            </a:r>
          </a:p>
          <a:p>
            <a:pPr marL="914400" lvl="1" indent="-457200">
              <a:buFont typeface="+mj-lt"/>
              <a:buAutoNum type="arabicPeriod"/>
            </a:pPr>
            <a:r>
              <a:rPr lang="en-US" b="0" dirty="0" smtClean="0"/>
              <a:t>Standard 802.11p with BCC &amp; DACE</a:t>
            </a:r>
          </a:p>
          <a:p>
            <a:pPr marL="914400" lvl="1" indent="-457200">
              <a:buFont typeface="+mj-lt"/>
              <a:buAutoNum type="arabicPeriod"/>
            </a:pPr>
            <a:r>
              <a:rPr lang="en-US" b="0" dirty="0" smtClean="0"/>
              <a:t>802.11p with LDPC &amp; MCE</a:t>
            </a:r>
          </a:p>
          <a:p>
            <a:pPr>
              <a:buFont typeface="Arial" panose="020B0604020202020204" pitchFamily="34" charset="0"/>
              <a:buChar char="•"/>
            </a:pPr>
            <a:r>
              <a:rPr lang="en-US" dirty="0" smtClean="0"/>
              <a:t>Channel models: </a:t>
            </a:r>
          </a:p>
          <a:p>
            <a:pPr lvl="1">
              <a:buFont typeface="Arial" panose="020B0604020202020204" pitchFamily="34" charset="0"/>
              <a:buChar char="•"/>
            </a:pPr>
            <a:r>
              <a:rPr lang="en-US" dirty="0"/>
              <a:t>Rural </a:t>
            </a:r>
            <a:r>
              <a:rPr lang="en-US" dirty="0" err="1"/>
              <a:t>LoS</a:t>
            </a:r>
            <a:r>
              <a:rPr lang="en-US" dirty="0"/>
              <a:t> (144 km/h, low frequency selectivity)</a:t>
            </a:r>
          </a:p>
          <a:p>
            <a:pPr lvl="1">
              <a:buFont typeface="Arial" panose="020B0604020202020204" pitchFamily="34" charset="0"/>
              <a:buChar char="•"/>
            </a:pPr>
            <a:r>
              <a:rPr lang="en-US" dirty="0"/>
              <a:t>Highway </a:t>
            </a:r>
            <a:r>
              <a:rPr lang="en-US" dirty="0" err="1"/>
              <a:t>NLoS</a:t>
            </a:r>
            <a:r>
              <a:rPr lang="en-US" dirty="0"/>
              <a:t> (252 km/h, high frequency selectivity)</a:t>
            </a:r>
          </a:p>
          <a:p>
            <a:pPr>
              <a:buFont typeface="Arial" panose="020B0604020202020204" pitchFamily="34" charset="0"/>
              <a:buChar char="•"/>
            </a:pPr>
            <a:r>
              <a:rPr lang="en-US" dirty="0" smtClean="0"/>
              <a:t>MCS:</a:t>
            </a:r>
            <a:r>
              <a:rPr lang="en-US" b="0" dirty="0" smtClean="0"/>
              <a:t> </a:t>
            </a:r>
            <a:r>
              <a:rPr lang="en-US" b="0" dirty="0"/>
              <a:t>0, 2, 4, 6 </a:t>
            </a:r>
            <a:endParaRPr lang="en-US" b="0" dirty="0" smtClean="0"/>
          </a:p>
          <a:p>
            <a:pPr>
              <a:buFont typeface="Arial" panose="020B0604020202020204" pitchFamily="34" charset="0"/>
              <a:buChar char="•"/>
            </a:pPr>
            <a:r>
              <a:rPr lang="en-US" dirty="0" smtClean="0"/>
              <a:t>Payload length:</a:t>
            </a:r>
            <a:r>
              <a:rPr lang="en-US" b="0" dirty="0" smtClean="0"/>
              <a:t> 400 bytes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Ioannis Sarris, u-blox</a:t>
            </a:r>
            <a:endParaRPr lang="en-GB" dirty="0"/>
          </a:p>
        </p:txBody>
      </p:sp>
      <p:sp>
        <p:nvSpPr>
          <p:cNvPr id="6" name="Date Placeholder 5"/>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1018465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BCC vs LDPC </a:t>
            </a:r>
            <a:r>
              <a:rPr lang="en-US" dirty="0"/>
              <a:t>– </a:t>
            </a:r>
            <a:r>
              <a:rPr lang="en-US" dirty="0" smtClean="0"/>
              <a:t>Rural </a:t>
            </a:r>
            <a:r>
              <a:rPr lang="en-US" dirty="0" err="1" smtClean="0"/>
              <a:t>LoS</a:t>
            </a:r>
            <a:r>
              <a:rPr lang="en-US" dirty="0" smtClean="0"/>
              <a:t> </a:t>
            </a:r>
            <a:r>
              <a:rPr lang="en-US" dirty="0"/>
              <a:t>PER</a:t>
            </a:r>
          </a:p>
        </p:txBody>
      </p:sp>
      <p:sp>
        <p:nvSpPr>
          <p:cNvPr id="48" name="Content Placeholder 47"/>
          <p:cNvSpPr>
            <a:spLocks noGrp="1"/>
          </p:cNvSpPr>
          <p:nvPr>
            <p:ph sz="half" idx="1"/>
          </p:nvPr>
        </p:nvSpPr>
        <p:spPr/>
        <p:txBody>
          <a:bodyPr/>
          <a:lstStyle/>
          <a:p>
            <a:pPr marL="0" indent="0"/>
            <a:r>
              <a:rPr lang="en-US" sz="2000" b="0" dirty="0"/>
              <a:t>PER vs SNR </a:t>
            </a:r>
            <a:r>
              <a:rPr lang="en-US" sz="2000" b="0" dirty="0" smtClean="0"/>
              <a:t>simulations show:</a:t>
            </a:r>
            <a:endParaRPr lang="en-US" sz="2000" b="0" dirty="0"/>
          </a:p>
          <a:p>
            <a:pPr marL="288000" indent="-288000">
              <a:buFont typeface="Arial" panose="020B0604020202020204" pitchFamily="34" charset="0"/>
              <a:buChar char="•"/>
            </a:pPr>
            <a:r>
              <a:rPr lang="en-US" sz="2000" b="0" dirty="0" smtClean="0"/>
              <a:t>LDPC gives a 2-3 dB enhancement in PER performance compared to DACE</a:t>
            </a:r>
          </a:p>
          <a:p>
            <a:pPr marL="288000" indent="-288000">
              <a:buFont typeface="Arial" panose="020B0604020202020204" pitchFamily="34" charset="0"/>
              <a:buChar char="•"/>
            </a:pPr>
            <a:r>
              <a:rPr lang="en-US" sz="2000" b="0" dirty="0" smtClean="0"/>
              <a:t>Performance also depends on the MCE scheme used</a:t>
            </a:r>
            <a:endParaRPr lang="en-US" sz="2000" b="0" dirty="0"/>
          </a:p>
        </p:txBody>
      </p:sp>
      <p:pic>
        <p:nvPicPr>
          <p:cNvPr id="50" name="Content Placeholder 49"/>
          <p:cNvPicPr>
            <a:picLocks noGrp="1" noChangeAspect="1"/>
          </p:cNvPicPr>
          <p:nvPr>
            <p:ph sz="half" idx="2"/>
          </p:nvPr>
        </p:nvPicPr>
        <p:blipFill>
          <a:blip r:embed="rId2"/>
          <a:stretch>
            <a:fillRect/>
          </a:stretch>
        </p:blipFill>
        <p:spPr>
          <a:xfrm>
            <a:off x="6196013" y="2077930"/>
            <a:ext cx="5080000" cy="3919753"/>
          </a:xfrm>
          <a:prstGeom prst="rect">
            <a:avLst/>
          </a:prstGeom>
        </p:spPr>
      </p:pic>
      <p:sp>
        <p:nvSpPr>
          <p:cNvPr id="6" name="Date Placeholder 5"/>
          <p:cNvSpPr>
            <a:spLocks noGrp="1"/>
          </p:cNvSpPr>
          <p:nvPr>
            <p:ph type="dt" idx="10"/>
          </p:nvPr>
        </p:nvSpPr>
        <p:spPr/>
        <p:txBody>
          <a:bodyPr/>
          <a:lstStyle/>
          <a:p>
            <a:r>
              <a:rPr lang="en-US" dirty="0"/>
              <a:t>March 2019</a:t>
            </a:r>
            <a:endParaRPr lang="en-GB" dirty="0"/>
          </a:p>
        </p:txBody>
      </p:sp>
      <p:sp>
        <p:nvSpPr>
          <p:cNvPr id="5" name="Footer Placeholder 4"/>
          <p:cNvSpPr>
            <a:spLocks noGrp="1"/>
          </p:cNvSpPr>
          <p:nvPr>
            <p:ph type="ftr" idx="11"/>
          </p:nvPr>
        </p:nvSpPr>
        <p:spPr/>
        <p:txBody>
          <a:bodyPr/>
          <a:lstStyle/>
          <a:p>
            <a:r>
              <a:rPr lang="en-GB" smtClean="0"/>
              <a:t>Ioannis Sarris, u-blox</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853528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BCC vs LDPC – Rural LoS Throughput</a:t>
            </a:r>
            <a:endParaRPr lang="en-US" dirty="0"/>
          </a:p>
        </p:txBody>
      </p:sp>
      <p:sp>
        <p:nvSpPr>
          <p:cNvPr id="48" name="Content Placeholder 47"/>
          <p:cNvSpPr>
            <a:spLocks noGrp="1"/>
          </p:cNvSpPr>
          <p:nvPr>
            <p:ph sz="half" idx="1"/>
          </p:nvPr>
        </p:nvSpPr>
        <p:spPr/>
        <p:txBody>
          <a:bodyPr/>
          <a:lstStyle/>
          <a:p>
            <a:pPr marL="0" indent="0"/>
            <a:r>
              <a:rPr lang="en-US" sz="2000" b="0" dirty="0" smtClean="0"/>
              <a:t>Throughput simulations show:</a:t>
            </a:r>
          </a:p>
          <a:p>
            <a:pPr marL="288000" indent="-288000">
              <a:buFont typeface="Arial" panose="020B0604020202020204" pitchFamily="34" charset="0"/>
              <a:buChar char="•"/>
            </a:pPr>
            <a:r>
              <a:rPr lang="en-US" sz="2000" b="0" dirty="0" smtClean="0"/>
              <a:t>In low/mid SNR regime, DACE &amp; BCC performance is similar to MCE &amp; LDPC</a:t>
            </a:r>
          </a:p>
          <a:p>
            <a:pPr marL="288000" indent="-288000">
              <a:buFont typeface="Arial" panose="020B0604020202020204" pitchFamily="34" charset="0"/>
              <a:buChar char="•"/>
            </a:pPr>
            <a:r>
              <a:rPr lang="en-US" sz="2000" b="0" dirty="0" smtClean="0"/>
              <a:t>In high SNR regime, DACE &amp; BCC performance is higher than MCE &amp; LDPC as expected</a:t>
            </a:r>
          </a:p>
          <a:p>
            <a:endParaRPr lang="en-US" sz="1800" dirty="0"/>
          </a:p>
        </p:txBody>
      </p:sp>
      <p:sp>
        <p:nvSpPr>
          <p:cNvPr id="6" name="Date Placeholder 5"/>
          <p:cNvSpPr>
            <a:spLocks noGrp="1"/>
          </p:cNvSpPr>
          <p:nvPr>
            <p:ph type="dt" idx="10"/>
          </p:nvPr>
        </p:nvSpPr>
        <p:spPr/>
        <p:txBody>
          <a:bodyPr/>
          <a:lstStyle/>
          <a:p>
            <a:r>
              <a:rPr lang="en-US" dirty="0"/>
              <a:t>March 2019</a:t>
            </a:r>
            <a:endParaRPr lang="en-GB" dirty="0"/>
          </a:p>
        </p:txBody>
      </p:sp>
      <p:sp>
        <p:nvSpPr>
          <p:cNvPr id="5" name="Footer Placeholder 4"/>
          <p:cNvSpPr>
            <a:spLocks noGrp="1"/>
          </p:cNvSpPr>
          <p:nvPr>
            <p:ph type="ftr" idx="11"/>
          </p:nvPr>
        </p:nvSpPr>
        <p:spPr/>
        <p:txBody>
          <a:bodyPr/>
          <a:lstStyle/>
          <a:p>
            <a:r>
              <a:rPr lang="en-GB" smtClean="0"/>
              <a:t>Ioannis Sarris, u-blox</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pic>
        <p:nvPicPr>
          <p:cNvPr id="9" name="Content Placeholder 8"/>
          <p:cNvPicPr>
            <a:picLocks noGrp="1" noChangeAspect="1"/>
          </p:cNvPicPr>
          <p:nvPr>
            <p:ph sz="half" idx="2"/>
          </p:nvPr>
        </p:nvPicPr>
        <p:blipFill>
          <a:blip r:embed="rId2"/>
          <a:stretch>
            <a:fillRect/>
          </a:stretch>
        </p:blipFill>
        <p:spPr>
          <a:xfrm>
            <a:off x="6196013" y="2077930"/>
            <a:ext cx="5080000" cy="3919753"/>
          </a:xfrm>
          <a:prstGeom prst="rect">
            <a:avLst/>
          </a:prstGeom>
        </p:spPr>
      </p:pic>
    </p:spTree>
    <p:extLst>
      <p:ext uri="{BB962C8B-B14F-4D97-AF65-F5344CB8AC3E}">
        <p14:creationId xmlns:p14="http://schemas.microsoft.com/office/powerpoint/2010/main" val="19103686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BCC vs LDPC – </a:t>
            </a:r>
            <a:r>
              <a:rPr lang="en-US" dirty="0" smtClean="0"/>
              <a:t>Highway Non-</a:t>
            </a:r>
            <a:r>
              <a:rPr lang="en-US" dirty="0" err="1" smtClean="0"/>
              <a:t>LoS</a:t>
            </a:r>
            <a:r>
              <a:rPr lang="en-US" dirty="0" smtClean="0"/>
              <a:t> </a:t>
            </a:r>
            <a:r>
              <a:rPr lang="en-US" dirty="0"/>
              <a:t>PER</a:t>
            </a:r>
          </a:p>
        </p:txBody>
      </p:sp>
      <p:sp>
        <p:nvSpPr>
          <p:cNvPr id="48" name="Content Placeholder 47"/>
          <p:cNvSpPr>
            <a:spLocks noGrp="1"/>
          </p:cNvSpPr>
          <p:nvPr>
            <p:ph sz="half" idx="1"/>
          </p:nvPr>
        </p:nvSpPr>
        <p:spPr/>
        <p:txBody>
          <a:bodyPr/>
          <a:lstStyle/>
          <a:p>
            <a:pPr marL="0" lvl="0" indent="0"/>
            <a:r>
              <a:rPr lang="en-US" sz="2000" b="0" dirty="0"/>
              <a:t>PER vs SNR </a:t>
            </a:r>
            <a:r>
              <a:rPr lang="en-US" sz="2000" b="0" dirty="0" smtClean="0"/>
              <a:t>simulations show:</a:t>
            </a:r>
            <a:endParaRPr lang="en-US" sz="2000" b="0" dirty="0"/>
          </a:p>
          <a:p>
            <a:pPr marL="288000" lvl="0" indent="-288000">
              <a:buFont typeface="Arial" panose="020B0604020202020204" pitchFamily="34" charset="0"/>
              <a:buChar char="•"/>
            </a:pPr>
            <a:r>
              <a:rPr lang="en-US" sz="2000" b="0" dirty="0"/>
              <a:t>LDPC gives a </a:t>
            </a:r>
            <a:r>
              <a:rPr lang="en-US" sz="2000" b="0" dirty="0" smtClean="0"/>
              <a:t>1-2 </a:t>
            </a:r>
            <a:r>
              <a:rPr lang="en-US" sz="2000" b="0" dirty="0"/>
              <a:t>dB enhancement </a:t>
            </a:r>
            <a:r>
              <a:rPr lang="en-US" sz="2000" b="0" dirty="0" smtClean="0"/>
              <a:t>compared </a:t>
            </a:r>
            <a:r>
              <a:rPr lang="en-US" sz="2000" b="0" dirty="0"/>
              <a:t>to DACE</a:t>
            </a:r>
          </a:p>
          <a:p>
            <a:pPr marL="288000" lvl="0" indent="-288000">
              <a:buFont typeface="Arial" panose="020B0604020202020204" pitchFamily="34" charset="0"/>
              <a:buChar char="•"/>
            </a:pPr>
            <a:r>
              <a:rPr lang="en-US" sz="2000" b="0" dirty="0" smtClean="0"/>
              <a:t>Again, performance also depends on </a:t>
            </a:r>
            <a:r>
              <a:rPr lang="en-US" sz="2000" b="0" dirty="0"/>
              <a:t>the </a:t>
            </a:r>
            <a:r>
              <a:rPr lang="en-US" sz="2000" b="0" dirty="0" smtClean="0"/>
              <a:t>MCE </a:t>
            </a:r>
            <a:r>
              <a:rPr lang="en-US" sz="2000" b="0" dirty="0"/>
              <a:t>scheme used</a:t>
            </a:r>
          </a:p>
          <a:p>
            <a:endParaRPr lang="en-US" dirty="0"/>
          </a:p>
        </p:txBody>
      </p:sp>
      <p:sp>
        <p:nvSpPr>
          <p:cNvPr id="6" name="Date Placeholder 5"/>
          <p:cNvSpPr>
            <a:spLocks noGrp="1"/>
          </p:cNvSpPr>
          <p:nvPr>
            <p:ph type="dt" idx="10"/>
          </p:nvPr>
        </p:nvSpPr>
        <p:spPr/>
        <p:txBody>
          <a:bodyPr/>
          <a:lstStyle/>
          <a:p>
            <a:r>
              <a:rPr lang="en-US" dirty="0"/>
              <a:t>March 2019</a:t>
            </a:r>
            <a:endParaRPr lang="en-GB" dirty="0"/>
          </a:p>
        </p:txBody>
      </p:sp>
      <p:sp>
        <p:nvSpPr>
          <p:cNvPr id="5" name="Footer Placeholder 4"/>
          <p:cNvSpPr>
            <a:spLocks noGrp="1"/>
          </p:cNvSpPr>
          <p:nvPr>
            <p:ph type="ftr" idx="11"/>
          </p:nvPr>
        </p:nvSpPr>
        <p:spPr/>
        <p:txBody>
          <a:bodyPr/>
          <a:lstStyle/>
          <a:p>
            <a:r>
              <a:rPr lang="en-GB" smtClean="0"/>
              <a:t>Ioannis Sarris, u-blox</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pic>
        <p:nvPicPr>
          <p:cNvPr id="7" name="Content Placeholder 6"/>
          <p:cNvPicPr>
            <a:picLocks noGrp="1" noChangeAspect="1"/>
          </p:cNvPicPr>
          <p:nvPr>
            <p:ph sz="half" idx="2"/>
          </p:nvPr>
        </p:nvPicPr>
        <p:blipFill>
          <a:blip r:embed="rId2"/>
          <a:stretch>
            <a:fillRect/>
          </a:stretch>
        </p:blipFill>
        <p:spPr>
          <a:xfrm>
            <a:off x="6196013" y="2077930"/>
            <a:ext cx="5080000" cy="3919753"/>
          </a:xfrm>
          <a:prstGeom prst="rect">
            <a:avLst/>
          </a:prstGeom>
        </p:spPr>
      </p:pic>
    </p:spTree>
    <p:extLst>
      <p:ext uri="{BB962C8B-B14F-4D97-AF65-F5344CB8AC3E}">
        <p14:creationId xmlns:p14="http://schemas.microsoft.com/office/powerpoint/2010/main" val="28871996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BCC vs LDPC – Highway </a:t>
            </a:r>
            <a:r>
              <a:rPr lang="en-US" dirty="0" smtClean="0"/>
              <a:t>Non-</a:t>
            </a:r>
            <a:r>
              <a:rPr lang="en-US" dirty="0" err="1" smtClean="0"/>
              <a:t>LoS</a:t>
            </a:r>
            <a:r>
              <a:rPr lang="en-US" dirty="0" smtClean="0"/>
              <a:t> Throughput</a:t>
            </a:r>
            <a:endParaRPr lang="en-US" dirty="0"/>
          </a:p>
        </p:txBody>
      </p:sp>
      <p:sp>
        <p:nvSpPr>
          <p:cNvPr id="48" name="Content Placeholder 47"/>
          <p:cNvSpPr>
            <a:spLocks noGrp="1"/>
          </p:cNvSpPr>
          <p:nvPr>
            <p:ph sz="half" idx="1"/>
          </p:nvPr>
        </p:nvSpPr>
        <p:spPr/>
        <p:txBody>
          <a:bodyPr/>
          <a:lstStyle/>
          <a:p>
            <a:pPr marL="0" lvl="0" indent="0"/>
            <a:r>
              <a:rPr lang="en-US" sz="2000" b="0" dirty="0"/>
              <a:t>Throughput </a:t>
            </a:r>
            <a:r>
              <a:rPr lang="en-US" sz="2000" b="0" dirty="0" smtClean="0"/>
              <a:t>simulations show:</a:t>
            </a:r>
            <a:endParaRPr lang="en-US" sz="2000" b="0" dirty="0"/>
          </a:p>
          <a:p>
            <a:pPr marL="288000" lvl="0" indent="-288000">
              <a:buFont typeface="Arial" panose="020B0604020202020204" pitchFamily="34" charset="0"/>
              <a:buChar char="•"/>
            </a:pPr>
            <a:r>
              <a:rPr lang="en-US" sz="2000" b="0" dirty="0" smtClean="0"/>
              <a:t>DACE &amp; BCC </a:t>
            </a:r>
            <a:r>
              <a:rPr lang="en-US" sz="2000" b="0" dirty="0"/>
              <a:t>performance is </a:t>
            </a:r>
            <a:r>
              <a:rPr lang="en-US" sz="2000" b="0" dirty="0" smtClean="0"/>
              <a:t>similar or better </a:t>
            </a:r>
            <a:r>
              <a:rPr lang="en-US" sz="2000" b="0" dirty="0"/>
              <a:t>than </a:t>
            </a:r>
            <a:r>
              <a:rPr lang="en-US" sz="2000" b="0" dirty="0" smtClean="0"/>
              <a:t>MCE &amp; LDPC </a:t>
            </a:r>
          </a:p>
          <a:p>
            <a:pPr marL="288000" lvl="0" indent="-288000">
              <a:buFont typeface="Arial" panose="020B0604020202020204" pitchFamily="34" charset="0"/>
              <a:buChar char="•"/>
            </a:pPr>
            <a:r>
              <a:rPr lang="en-US" sz="2000" b="0" dirty="0" smtClean="0"/>
              <a:t>MCE </a:t>
            </a:r>
            <a:r>
              <a:rPr lang="en-US" sz="2000" b="0" dirty="0"/>
              <a:t>with M=4 </a:t>
            </a:r>
            <a:r>
              <a:rPr lang="en-US" sz="2000" b="0" dirty="0" smtClean="0"/>
              <a:t>or 8 seem </a:t>
            </a:r>
            <a:r>
              <a:rPr lang="en-US" sz="2000" b="0" dirty="0"/>
              <a:t>to give the best tradeoff between the different </a:t>
            </a:r>
            <a:r>
              <a:rPr lang="en-US" sz="2000" b="0" dirty="0" smtClean="0"/>
              <a:t>schemes</a:t>
            </a:r>
            <a:endParaRPr lang="en-US" sz="2000" b="0" dirty="0"/>
          </a:p>
          <a:p>
            <a:endParaRPr lang="en-US" dirty="0"/>
          </a:p>
        </p:txBody>
      </p:sp>
      <p:sp>
        <p:nvSpPr>
          <p:cNvPr id="6" name="Date Placeholder 5"/>
          <p:cNvSpPr>
            <a:spLocks noGrp="1"/>
          </p:cNvSpPr>
          <p:nvPr>
            <p:ph type="dt" idx="10"/>
          </p:nvPr>
        </p:nvSpPr>
        <p:spPr/>
        <p:txBody>
          <a:bodyPr/>
          <a:lstStyle/>
          <a:p>
            <a:r>
              <a:rPr lang="en-US" dirty="0"/>
              <a:t>March 2019</a:t>
            </a:r>
            <a:endParaRPr lang="en-GB" dirty="0"/>
          </a:p>
        </p:txBody>
      </p:sp>
      <p:sp>
        <p:nvSpPr>
          <p:cNvPr id="5" name="Footer Placeholder 4"/>
          <p:cNvSpPr>
            <a:spLocks noGrp="1"/>
          </p:cNvSpPr>
          <p:nvPr>
            <p:ph type="ftr" idx="11"/>
          </p:nvPr>
        </p:nvSpPr>
        <p:spPr/>
        <p:txBody>
          <a:bodyPr/>
          <a:lstStyle/>
          <a:p>
            <a:r>
              <a:rPr lang="en-GB" smtClean="0"/>
              <a:t>Ioannis Sarris, u-blox</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pic>
        <p:nvPicPr>
          <p:cNvPr id="9" name="Content Placeholder 8"/>
          <p:cNvPicPr>
            <a:picLocks noGrp="1" noChangeAspect="1"/>
          </p:cNvPicPr>
          <p:nvPr>
            <p:ph sz="half" idx="2"/>
          </p:nvPr>
        </p:nvPicPr>
        <p:blipFill>
          <a:blip r:embed="rId2"/>
          <a:stretch>
            <a:fillRect/>
          </a:stretch>
        </p:blipFill>
        <p:spPr>
          <a:xfrm>
            <a:off x="6196013" y="2077930"/>
            <a:ext cx="5080000" cy="3919753"/>
          </a:xfrm>
          <a:prstGeom prst="rect">
            <a:avLst/>
          </a:prstGeom>
        </p:spPr>
      </p:pic>
    </p:spTree>
    <p:extLst>
      <p:ext uri="{BB962C8B-B14F-4D97-AF65-F5344CB8AC3E}">
        <p14:creationId xmlns:p14="http://schemas.microsoft.com/office/powerpoint/2010/main" val="26212929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cap="none" dirty="0" smtClean="0"/>
              <a:t>OFDM Tone Plan</a:t>
            </a:r>
            <a:endParaRPr lang="en-US" dirty="0"/>
          </a:p>
        </p:txBody>
      </p:sp>
      <p:sp>
        <p:nvSpPr>
          <p:cNvPr id="8" name="Text Placeholder 7"/>
          <p:cNvSpPr>
            <a:spLocks noGrp="1"/>
          </p:cNvSpPr>
          <p:nvPr>
            <p:ph type="body" idx="1"/>
          </p:nvPr>
        </p:nvSpPr>
        <p:spPr/>
        <p:txBody>
          <a:bodyPr/>
          <a:lstStyle/>
          <a:p>
            <a:r>
              <a:rPr lang="en-US" dirty="0" smtClean="0"/>
              <a:t>Topic 3</a:t>
            </a:r>
            <a:endParaRPr lang="en-US" dirty="0"/>
          </a:p>
        </p:txBody>
      </p:sp>
      <p:sp>
        <p:nvSpPr>
          <p:cNvPr id="6" name="Date Placeholder 5"/>
          <p:cNvSpPr>
            <a:spLocks noGrp="1"/>
          </p:cNvSpPr>
          <p:nvPr>
            <p:ph type="dt" idx="10"/>
          </p:nvPr>
        </p:nvSpPr>
        <p:spPr/>
        <p:txBody>
          <a:bodyPr/>
          <a:lstStyle/>
          <a:p>
            <a:r>
              <a:rPr lang="en-US" smtClean="0"/>
              <a:t>March 2019</a:t>
            </a:r>
            <a:endParaRPr lang="en-GB" dirty="0"/>
          </a:p>
        </p:txBody>
      </p:sp>
      <p:sp>
        <p:nvSpPr>
          <p:cNvPr id="5" name="Footer Placeholder 4"/>
          <p:cNvSpPr>
            <a:spLocks noGrp="1"/>
          </p:cNvSpPr>
          <p:nvPr>
            <p:ph type="ftr" idx="11"/>
          </p:nvPr>
        </p:nvSpPr>
        <p:spPr/>
        <p:txBody>
          <a:bodyPr/>
          <a:lstStyle/>
          <a:p>
            <a:r>
              <a:rPr lang="en-GB" smtClean="0"/>
              <a:t>Ioannis Sarris, u-blox</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212825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830391"/>
            <a:ext cx="10361084" cy="4264024"/>
          </a:xfrm>
          <a:ln/>
        </p:spPr>
        <p:txBody>
          <a:bodyPr/>
          <a:lstStyle/>
          <a:p>
            <a:pPr marL="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contribution presents a number of investigations regarding potential </a:t>
            </a:r>
            <a:r>
              <a:rPr lang="en-GB" dirty="0"/>
              <a:t>f</a:t>
            </a:r>
            <a:r>
              <a:rPr lang="en-GB" dirty="0" smtClean="0"/>
              <a:t>eatures of an NGV PHY. These attempt to quantify the performance and evaluate the suitability of </a:t>
            </a:r>
            <a:r>
              <a:rPr lang="en-GB" dirty="0"/>
              <a:t>such </a:t>
            </a:r>
            <a:r>
              <a:rPr lang="en-GB" dirty="0" smtClean="0"/>
              <a:t>features.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smtClean="0"/>
              <a:t>Open source 802.11p </a:t>
            </a:r>
            <a:r>
              <a:rPr lang="en-US" sz="2000" b="0" smtClean="0"/>
              <a:t>model </a:t>
            </a:r>
            <a:r>
              <a:rPr lang="en-US" sz="2000" b="0" smtClean="0"/>
              <a:t>[1] available </a:t>
            </a:r>
            <a:r>
              <a:rPr lang="en-US" sz="2000" b="0" dirty="0" smtClean="0"/>
              <a:t>at: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u="sng" dirty="0" smtClean="0">
                <a:solidFill>
                  <a:schemeClr val="accent6"/>
                </a:solidFill>
              </a:rPr>
              <a:t>https</a:t>
            </a:r>
            <a:r>
              <a:rPr lang="en-US" b="0" u="sng" dirty="0">
                <a:solidFill>
                  <a:schemeClr val="accent6"/>
                </a:solidFill>
              </a:rPr>
              <a:t>://</a:t>
            </a:r>
            <a:r>
              <a:rPr lang="en-US" b="0" u="sng" dirty="0" smtClean="0">
                <a:solidFill>
                  <a:schemeClr val="accent6"/>
                </a:solidFill>
              </a:rPr>
              <a:t>github.com/u-blox/ubx-v2x</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u="sng" dirty="0" smtClean="0">
              <a:solidFill>
                <a:schemeClr val="accent6"/>
              </a:solidFill>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smtClean="0"/>
              <a:t>Model with potential NGV features available at: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u="sng" dirty="0" smtClean="0">
                <a:solidFill>
                  <a:schemeClr val="accent6"/>
                </a:solidFill>
              </a:rPr>
              <a:t>https</a:t>
            </a:r>
            <a:r>
              <a:rPr lang="en-US" b="0" u="sng" dirty="0">
                <a:solidFill>
                  <a:schemeClr val="accent6"/>
                </a:solidFill>
              </a:rPr>
              <a:t>://</a:t>
            </a:r>
            <a:r>
              <a:rPr lang="en-US" b="0" u="sng" dirty="0" smtClean="0">
                <a:solidFill>
                  <a:schemeClr val="accent6"/>
                </a:solidFill>
              </a:rPr>
              <a:t>github.com/u-blox/ubx-v2x/tree/ngv_ldpc_mce</a:t>
            </a:r>
            <a:endParaRPr lang="en-US" b="0" u="sng" dirty="0">
              <a:solidFill>
                <a:schemeClr val="accent6"/>
              </a:solidFill>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Ioannis Sarris, u-</a:t>
            </a:r>
            <a:r>
              <a:rPr lang="en-GB" dirty="0" err="1"/>
              <a:t>blox</a:t>
            </a:r>
            <a:endParaRPr lang="en-GB" dirty="0"/>
          </a:p>
        </p:txBody>
      </p:sp>
      <p:sp>
        <p:nvSpPr>
          <p:cNvPr id="4" name="Date Placeholder 3"/>
          <p:cNvSpPr>
            <a:spLocks noGrp="1"/>
          </p:cNvSpPr>
          <p:nvPr>
            <p:ph type="dt" idx="15"/>
          </p:nvPr>
        </p:nvSpPr>
        <p:spPr/>
        <p:txBody>
          <a:bodyPr/>
          <a:lstStyle/>
          <a:p>
            <a:r>
              <a:rPr lang="en-US" dirty="0"/>
              <a:t>March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OFDM Tone Plan</a:t>
            </a:r>
          </a:p>
        </p:txBody>
      </p:sp>
      <p:sp>
        <p:nvSpPr>
          <p:cNvPr id="8" name="Content Placeholder 7"/>
          <p:cNvSpPr>
            <a:spLocks noGrp="1"/>
          </p:cNvSpPr>
          <p:nvPr>
            <p:ph idx="1"/>
          </p:nvPr>
        </p:nvSpPr>
        <p:spPr/>
        <p:txBody>
          <a:bodyPr/>
          <a:lstStyle/>
          <a:p>
            <a:pPr>
              <a:buFont typeface="Arial" panose="020B0604020202020204" pitchFamily="34" charset="0"/>
              <a:buChar char="•"/>
            </a:pPr>
            <a:r>
              <a:rPr lang="en-US" dirty="0" smtClean="0"/>
              <a:t>Previous contributions have presented the possibility of adopting the OFDM tone plan of 802.11n/ac or derivatives</a:t>
            </a:r>
          </a:p>
          <a:p>
            <a:pPr>
              <a:buFont typeface="Arial" panose="020B0604020202020204" pitchFamily="34" charset="0"/>
              <a:buChar char="•"/>
            </a:pPr>
            <a:r>
              <a:rPr lang="en-US" dirty="0" smtClean="0"/>
              <a:t>Here we only want to give a word of caution regarding the compliance of the proposed schemes with the Class C spectrum mask</a:t>
            </a:r>
            <a:endParaRPr lang="en-US" dirty="0"/>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20</a:t>
            </a:fld>
            <a:endParaRPr lang="en-GB"/>
          </a:p>
        </p:txBody>
      </p:sp>
      <p:sp>
        <p:nvSpPr>
          <p:cNvPr id="6" name="Footer Placeholder 5"/>
          <p:cNvSpPr>
            <a:spLocks noGrp="1"/>
          </p:cNvSpPr>
          <p:nvPr>
            <p:ph type="ftr" idx="14"/>
          </p:nvPr>
        </p:nvSpPr>
        <p:spPr/>
        <p:txBody>
          <a:bodyPr/>
          <a:lstStyle/>
          <a:p>
            <a:r>
              <a:rPr lang="en-GB" smtClean="0"/>
              <a:t>Ioannis Sarris, u-blox</a:t>
            </a:r>
            <a:endParaRPr lang="en-GB" dirty="0"/>
          </a:p>
        </p:txBody>
      </p:sp>
      <p:sp>
        <p:nvSpPr>
          <p:cNvPr id="5" name="Date Placeholder 4"/>
          <p:cNvSpPr>
            <a:spLocks noGrp="1"/>
          </p:cNvSpPr>
          <p:nvPr>
            <p:ph type="dt" idx="15"/>
          </p:nvPr>
        </p:nvSpPr>
        <p:spPr/>
        <p:txBody>
          <a:bodyPr/>
          <a:lstStyle/>
          <a:p>
            <a:r>
              <a:rPr lang="en-US" dirty="0"/>
              <a:t>March 2019</a:t>
            </a:r>
            <a:endParaRPr lang="en-GB" dirty="0"/>
          </a:p>
        </p:txBody>
      </p:sp>
      <p:pic>
        <p:nvPicPr>
          <p:cNvPr id="4098" name="Picture 2" descr="https://i1.wp.com/www.cablefree.net/wp-content/uploads/2015/01/CableFree-80211ac-channels-subcarriers.png?ssl=1"/>
          <p:cNvPicPr>
            <a:picLocks noChangeAspect="1" noChangeArrowheads="1"/>
          </p:cNvPicPr>
          <p:nvPr/>
        </p:nvPicPr>
        <p:blipFill rotWithShape="1">
          <a:blip r:embed="rId2">
            <a:extLst>
              <a:ext uri="{28A0092B-C50C-407E-A947-70E740481C1C}">
                <a14:useLocalDpi xmlns:a14="http://schemas.microsoft.com/office/drawing/2010/main" val="0"/>
              </a:ext>
            </a:extLst>
          </a:blip>
          <a:srcRect l="17407" t="10746" r="17936" b="59456"/>
          <a:stretch/>
        </p:blipFill>
        <p:spPr bwMode="auto">
          <a:xfrm>
            <a:off x="2048902" y="3933056"/>
            <a:ext cx="7488832"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88449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OFDM Tone Plan</a:t>
            </a:r>
          </a:p>
        </p:txBody>
      </p:sp>
      <p:sp>
        <p:nvSpPr>
          <p:cNvPr id="396" name="Content Placeholder 395"/>
          <p:cNvSpPr>
            <a:spLocks noGrp="1"/>
          </p:cNvSpPr>
          <p:nvPr>
            <p:ph sz="half" idx="1"/>
          </p:nvPr>
        </p:nvSpPr>
        <p:spPr>
          <a:xfrm>
            <a:off x="914401" y="1981201"/>
            <a:ext cx="4029471" cy="4113213"/>
          </a:xfrm>
        </p:spPr>
        <p:txBody>
          <a:bodyPr/>
          <a:lstStyle/>
          <a:p>
            <a:pPr marL="288000" indent="-288000">
              <a:buFont typeface="Arial" panose="020B0604020202020204" pitchFamily="34" charset="0"/>
              <a:buChar char="•"/>
            </a:pPr>
            <a:r>
              <a:rPr lang="en-US" sz="2000" b="0" dirty="0" smtClean="0"/>
              <a:t>Compliance with a Class-C </a:t>
            </a:r>
            <a:r>
              <a:rPr lang="en-US" sz="2000" b="0" dirty="0"/>
              <a:t>spectrum </a:t>
            </a:r>
            <a:r>
              <a:rPr lang="en-US" sz="2000" b="0" dirty="0" smtClean="0"/>
              <a:t>mask is </a:t>
            </a:r>
            <a:r>
              <a:rPr lang="en-US" sz="2000" b="0" dirty="0"/>
              <a:t>crucial for </a:t>
            </a:r>
            <a:r>
              <a:rPr lang="en-US" sz="2000" b="0" dirty="0" smtClean="0"/>
              <a:t>V2X systems</a:t>
            </a:r>
          </a:p>
          <a:p>
            <a:pPr marL="288000" indent="-288000">
              <a:buFont typeface="Arial" panose="020B0604020202020204" pitchFamily="34" charset="0"/>
              <a:buChar char="•"/>
            </a:pPr>
            <a:r>
              <a:rPr lang="en-US" sz="2000" b="0" dirty="0" smtClean="0"/>
              <a:t>This allows transmit power levels up </a:t>
            </a:r>
            <a:r>
              <a:rPr lang="en-US" sz="2000" b="0" dirty="0"/>
              <a:t>to 33 dBm </a:t>
            </a:r>
            <a:r>
              <a:rPr lang="en-US" sz="2000" b="0" dirty="0" smtClean="0"/>
              <a:t>(EIRP)</a:t>
            </a:r>
            <a:endParaRPr lang="en-US" sz="2000" b="0" dirty="0"/>
          </a:p>
          <a:p>
            <a:pPr marL="288000" indent="-288000">
              <a:buFont typeface="Arial" panose="020B0604020202020204" pitchFamily="34" charset="0"/>
              <a:buChar char="•"/>
            </a:pPr>
            <a:r>
              <a:rPr lang="en-US" sz="2000" b="0" dirty="0" smtClean="0"/>
              <a:t>Compliance with this mask is not straight-forward</a:t>
            </a:r>
          </a:p>
          <a:p>
            <a:pPr marL="288000" indent="-288000">
              <a:buFont typeface="Arial" panose="020B0604020202020204" pitchFamily="34" charset="0"/>
              <a:buChar char="•"/>
            </a:pPr>
            <a:r>
              <a:rPr lang="en-US" sz="2000" b="0" dirty="0" smtClean="0"/>
              <a:t>Example: a typical 802.11a transmitter fails to comply with the Class-C requirements</a:t>
            </a:r>
          </a:p>
        </p:txBody>
      </p:sp>
      <p:sp>
        <p:nvSpPr>
          <p:cNvPr id="5" name="Date Placeholder 4"/>
          <p:cNvSpPr>
            <a:spLocks noGrp="1"/>
          </p:cNvSpPr>
          <p:nvPr>
            <p:ph type="dt" idx="10"/>
          </p:nvPr>
        </p:nvSpPr>
        <p:spPr/>
        <p:txBody>
          <a:bodyPr/>
          <a:lstStyle/>
          <a:p>
            <a:r>
              <a:rPr lang="en-US" dirty="0"/>
              <a:t>March 2019</a:t>
            </a:r>
            <a:endParaRPr lang="en-GB" dirty="0"/>
          </a:p>
        </p:txBody>
      </p:sp>
      <p:sp>
        <p:nvSpPr>
          <p:cNvPr id="6" name="Footer Placeholder 5"/>
          <p:cNvSpPr>
            <a:spLocks noGrp="1"/>
          </p:cNvSpPr>
          <p:nvPr>
            <p:ph type="ftr" idx="11"/>
          </p:nvPr>
        </p:nvSpPr>
        <p:spPr/>
        <p:txBody>
          <a:bodyPr/>
          <a:lstStyle/>
          <a:p>
            <a:r>
              <a:rPr lang="en-GB" smtClean="0"/>
              <a:t>Ioannis Sarris, u-blox</a:t>
            </a:r>
            <a:endParaRPr lang="en-GB" dirty="0"/>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21</a:t>
            </a:fld>
            <a:endParaRPr lang="en-GB"/>
          </a:p>
        </p:txBody>
      </p:sp>
      <p:pic>
        <p:nvPicPr>
          <p:cNvPr id="400" name="Content Placeholder 399"/>
          <p:cNvPicPr>
            <a:picLocks noGrp="1" noChangeAspect="1"/>
          </p:cNvPicPr>
          <p:nvPr>
            <p:ph sz="half" idx="2"/>
          </p:nvPr>
        </p:nvPicPr>
        <p:blipFill>
          <a:blip r:embed="rId2"/>
          <a:stretch>
            <a:fillRect/>
          </a:stretch>
        </p:blipFill>
        <p:spPr>
          <a:xfrm>
            <a:off x="5121011" y="1981199"/>
            <a:ext cx="6154474" cy="4113213"/>
          </a:xfrm>
          <a:prstGeom prst="rect">
            <a:avLst/>
          </a:prstGeom>
        </p:spPr>
      </p:pic>
    </p:spTree>
    <p:extLst>
      <p:ext uri="{BB962C8B-B14F-4D97-AF65-F5344CB8AC3E}">
        <p14:creationId xmlns:p14="http://schemas.microsoft.com/office/powerpoint/2010/main" val="7896010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OFDM Tone Plan</a:t>
            </a:r>
          </a:p>
        </p:txBody>
      </p:sp>
      <p:sp>
        <p:nvSpPr>
          <p:cNvPr id="396" name="Content Placeholder 395"/>
          <p:cNvSpPr>
            <a:spLocks noGrp="1"/>
          </p:cNvSpPr>
          <p:nvPr>
            <p:ph sz="half" idx="1"/>
          </p:nvPr>
        </p:nvSpPr>
        <p:spPr>
          <a:xfrm>
            <a:off x="914401" y="1981201"/>
            <a:ext cx="4029471" cy="4113213"/>
          </a:xfrm>
        </p:spPr>
        <p:txBody>
          <a:bodyPr/>
          <a:lstStyle/>
          <a:p>
            <a:pPr marL="288000" lvl="0" indent="-288000">
              <a:buFont typeface="Arial" panose="020B0604020202020204" pitchFamily="34" charset="0"/>
              <a:buChar char="•"/>
            </a:pPr>
            <a:r>
              <a:rPr lang="en-US" sz="2000" b="0" dirty="0" smtClean="0"/>
              <a:t>Time-domain windowing and spectral shaping help to achieve compliance</a:t>
            </a:r>
          </a:p>
          <a:p>
            <a:pPr marL="288000" lvl="0" indent="-288000">
              <a:buFont typeface="Arial" panose="020B0604020202020204" pitchFamily="34" charset="0"/>
              <a:buChar char="•"/>
            </a:pPr>
            <a:r>
              <a:rPr lang="en-US" sz="2000" b="0" dirty="0" smtClean="0"/>
              <a:t>The penalty is a small EVM degradation and slightly higher complexity</a:t>
            </a:r>
            <a:endParaRPr lang="en-US" sz="2000" b="0" dirty="0"/>
          </a:p>
          <a:p>
            <a:pPr marL="288000" indent="-288000"/>
            <a:endParaRPr lang="en-US" dirty="0"/>
          </a:p>
        </p:txBody>
      </p:sp>
      <p:sp>
        <p:nvSpPr>
          <p:cNvPr id="5" name="Date Placeholder 4"/>
          <p:cNvSpPr>
            <a:spLocks noGrp="1"/>
          </p:cNvSpPr>
          <p:nvPr>
            <p:ph type="dt" idx="10"/>
          </p:nvPr>
        </p:nvSpPr>
        <p:spPr/>
        <p:txBody>
          <a:bodyPr/>
          <a:lstStyle/>
          <a:p>
            <a:r>
              <a:rPr lang="en-US" dirty="0"/>
              <a:t>March 2019</a:t>
            </a:r>
            <a:endParaRPr lang="en-GB" dirty="0"/>
          </a:p>
        </p:txBody>
      </p:sp>
      <p:sp>
        <p:nvSpPr>
          <p:cNvPr id="6" name="Footer Placeholder 5"/>
          <p:cNvSpPr>
            <a:spLocks noGrp="1"/>
          </p:cNvSpPr>
          <p:nvPr>
            <p:ph type="ftr" idx="11"/>
          </p:nvPr>
        </p:nvSpPr>
        <p:spPr/>
        <p:txBody>
          <a:bodyPr/>
          <a:lstStyle/>
          <a:p>
            <a:r>
              <a:rPr lang="en-GB" smtClean="0"/>
              <a:t>Ioannis Sarris, u-blox</a:t>
            </a:r>
            <a:endParaRPr lang="en-GB" dirty="0"/>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22</a:t>
            </a:fld>
            <a:endParaRPr lang="en-GB"/>
          </a:p>
        </p:txBody>
      </p:sp>
      <p:pic>
        <p:nvPicPr>
          <p:cNvPr id="4" name="Content Placeholder 3"/>
          <p:cNvPicPr>
            <a:picLocks noGrp="1" noChangeAspect="1"/>
          </p:cNvPicPr>
          <p:nvPr>
            <p:ph sz="half" idx="2"/>
          </p:nvPr>
        </p:nvPicPr>
        <p:blipFill>
          <a:blip r:embed="rId2"/>
          <a:stretch>
            <a:fillRect/>
          </a:stretch>
        </p:blipFill>
        <p:spPr>
          <a:xfrm>
            <a:off x="5126714" y="1984658"/>
            <a:ext cx="6149299" cy="4109756"/>
          </a:xfrm>
          <a:prstGeom prst="rect">
            <a:avLst/>
          </a:prstGeom>
        </p:spPr>
      </p:pic>
    </p:spTree>
    <p:extLst>
      <p:ext uri="{BB962C8B-B14F-4D97-AF65-F5344CB8AC3E}">
        <p14:creationId xmlns:p14="http://schemas.microsoft.com/office/powerpoint/2010/main" val="15033048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OFDM Tone Plan</a:t>
            </a:r>
          </a:p>
        </p:txBody>
      </p:sp>
      <p:sp>
        <p:nvSpPr>
          <p:cNvPr id="396" name="Content Placeholder 395"/>
          <p:cNvSpPr>
            <a:spLocks noGrp="1"/>
          </p:cNvSpPr>
          <p:nvPr>
            <p:ph sz="half" idx="1"/>
          </p:nvPr>
        </p:nvSpPr>
        <p:spPr>
          <a:xfrm>
            <a:off x="914401" y="1981201"/>
            <a:ext cx="3957463" cy="4113213"/>
          </a:xfrm>
        </p:spPr>
        <p:txBody>
          <a:bodyPr/>
          <a:lstStyle/>
          <a:p>
            <a:pPr marL="288000" lvl="0" indent="-288000">
              <a:buFont typeface="Arial" panose="020B0604020202020204" pitchFamily="34" charset="0"/>
              <a:buChar char="•"/>
            </a:pPr>
            <a:r>
              <a:rPr lang="en-US" sz="2000" b="0" dirty="0" smtClean="0"/>
              <a:t>If we apply the 802.11n tone plan (extra </a:t>
            </a:r>
            <a:r>
              <a:rPr lang="en-US" sz="2000" b="0" dirty="0"/>
              <a:t>2 subcarriers on both sides</a:t>
            </a:r>
            <a:r>
              <a:rPr lang="en-US" sz="2000" b="0" dirty="0" smtClean="0"/>
              <a:t>) to the previous configuration compliance with Mask C is lost</a:t>
            </a:r>
          </a:p>
          <a:p>
            <a:pPr marL="288000" lvl="0" indent="-288000">
              <a:buFont typeface="Arial" panose="020B0604020202020204" pitchFamily="34" charset="0"/>
              <a:buChar char="•"/>
            </a:pPr>
            <a:r>
              <a:rPr lang="en-US" sz="2000" b="0" dirty="0" smtClean="0"/>
              <a:t>Additional shaping and windowing is possible, but this should be taken into account when designing the PHY</a:t>
            </a:r>
            <a:endParaRPr lang="en-US" sz="2000" b="0" dirty="0"/>
          </a:p>
        </p:txBody>
      </p:sp>
      <p:sp>
        <p:nvSpPr>
          <p:cNvPr id="5" name="Date Placeholder 4"/>
          <p:cNvSpPr>
            <a:spLocks noGrp="1"/>
          </p:cNvSpPr>
          <p:nvPr>
            <p:ph type="dt" idx="10"/>
          </p:nvPr>
        </p:nvSpPr>
        <p:spPr/>
        <p:txBody>
          <a:bodyPr/>
          <a:lstStyle/>
          <a:p>
            <a:r>
              <a:rPr lang="en-US" dirty="0"/>
              <a:t>March 2019</a:t>
            </a:r>
            <a:endParaRPr lang="en-GB" dirty="0"/>
          </a:p>
        </p:txBody>
      </p:sp>
      <p:sp>
        <p:nvSpPr>
          <p:cNvPr id="6" name="Footer Placeholder 5"/>
          <p:cNvSpPr>
            <a:spLocks noGrp="1"/>
          </p:cNvSpPr>
          <p:nvPr>
            <p:ph type="ftr" idx="11"/>
          </p:nvPr>
        </p:nvSpPr>
        <p:spPr/>
        <p:txBody>
          <a:bodyPr/>
          <a:lstStyle/>
          <a:p>
            <a:r>
              <a:rPr lang="en-GB" smtClean="0"/>
              <a:t>Ioannis Sarris, u-blox</a:t>
            </a:r>
            <a:endParaRPr lang="en-GB" dirty="0"/>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23</a:t>
            </a:fld>
            <a:endParaRPr lang="en-GB"/>
          </a:p>
        </p:txBody>
      </p:sp>
      <p:pic>
        <p:nvPicPr>
          <p:cNvPr id="3" name="Content Placeholder 2"/>
          <p:cNvPicPr>
            <a:picLocks noGrp="1" noChangeAspect="1"/>
          </p:cNvPicPr>
          <p:nvPr>
            <p:ph sz="half" idx="2"/>
          </p:nvPr>
        </p:nvPicPr>
        <p:blipFill>
          <a:blip r:embed="rId2"/>
          <a:stretch>
            <a:fillRect/>
          </a:stretch>
        </p:blipFill>
        <p:spPr>
          <a:xfrm>
            <a:off x="5126714" y="1984658"/>
            <a:ext cx="6149299" cy="4109756"/>
          </a:xfrm>
          <a:prstGeom prst="rect">
            <a:avLst/>
          </a:prstGeom>
        </p:spPr>
      </p:pic>
    </p:spTree>
    <p:extLst>
      <p:ext uri="{BB962C8B-B14F-4D97-AF65-F5344CB8AC3E}">
        <p14:creationId xmlns:p14="http://schemas.microsoft.com/office/powerpoint/2010/main" val="26312582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7" name="Content Placeholder 6"/>
          <p:cNvSpPr>
            <a:spLocks noGrp="1"/>
          </p:cNvSpPr>
          <p:nvPr>
            <p:ph idx="1"/>
          </p:nvPr>
        </p:nvSpPr>
        <p:spPr>
          <a:xfrm>
            <a:off x="914401" y="1830391"/>
            <a:ext cx="10361084" cy="4264024"/>
          </a:xfrm>
        </p:spPr>
        <p:txBody>
          <a:bodyPr/>
          <a:lstStyle/>
          <a:p>
            <a:pPr marL="0" indent="0"/>
            <a:r>
              <a:rPr lang="en-US" sz="2000" dirty="0" smtClean="0"/>
              <a:t>Channel tracking</a:t>
            </a:r>
          </a:p>
          <a:p>
            <a:pPr marL="457200" indent="-457200">
              <a:buFont typeface="Arial" panose="020B0604020202020204" pitchFamily="34" charset="0"/>
              <a:buChar char="•"/>
            </a:pPr>
            <a:r>
              <a:rPr lang="en-US" sz="2000" b="0" dirty="0" smtClean="0"/>
              <a:t>From a throughput perspective DACE seems to perform better than MCE under all propagation conditions that were considered</a:t>
            </a:r>
          </a:p>
          <a:p>
            <a:pPr marL="457200" indent="-457200">
              <a:buFont typeface="Arial" panose="020B0604020202020204" pitchFamily="34" charset="0"/>
              <a:buChar char="•"/>
            </a:pPr>
            <a:r>
              <a:rPr lang="en-US" sz="2000" b="0" dirty="0" smtClean="0"/>
              <a:t>MCE has the added benefit of lower complexity but it is the presenter’s view that 802.11bd should not aim for lower complexity but higher performance/robustness</a:t>
            </a:r>
          </a:p>
          <a:p>
            <a:pPr marL="0" indent="0">
              <a:spcBef>
                <a:spcPts val="1200"/>
              </a:spcBef>
            </a:pPr>
            <a:r>
              <a:rPr lang="en-US" sz="2000" dirty="0" smtClean="0"/>
              <a:t>Forward Error Correction</a:t>
            </a:r>
          </a:p>
          <a:p>
            <a:pPr marL="457200" indent="-457200">
              <a:buFont typeface="Arial" panose="020B0604020202020204" pitchFamily="34" charset="0"/>
              <a:buChar char="•"/>
            </a:pPr>
            <a:r>
              <a:rPr lang="en-US" sz="2000" b="0" dirty="0" smtClean="0"/>
              <a:t>BCC &amp; DACE performance is in most cases on par or better than LDPC &amp; MCE</a:t>
            </a:r>
          </a:p>
          <a:p>
            <a:pPr marL="457200" indent="-457200">
              <a:buFont typeface="Arial" panose="020B0604020202020204" pitchFamily="34" charset="0"/>
              <a:buChar char="•"/>
            </a:pPr>
            <a:r>
              <a:rPr lang="en-US" sz="2000" b="0" dirty="0" smtClean="0"/>
              <a:t>BCC offers lower complexity and interoperability with legacy devices</a:t>
            </a:r>
          </a:p>
          <a:p>
            <a:pPr marL="0" indent="0">
              <a:spcBef>
                <a:spcPts val="1200"/>
              </a:spcBef>
            </a:pPr>
            <a:r>
              <a:rPr lang="en-US" sz="2000" dirty="0"/>
              <a:t>OFDM Tone Plan</a:t>
            </a:r>
            <a:endParaRPr lang="en-US" sz="2000" dirty="0" smtClean="0"/>
          </a:p>
          <a:p>
            <a:pPr marL="457200" indent="-457200">
              <a:buFont typeface="Arial" panose="020B0604020202020204" pitchFamily="34" charset="0"/>
              <a:buChar char="•"/>
            </a:pPr>
            <a:r>
              <a:rPr lang="en-US" sz="2000" b="0" dirty="0" smtClean="0"/>
              <a:t>Compliance with a Class-C spectrum mask is crucial for V2X systems</a:t>
            </a:r>
          </a:p>
          <a:p>
            <a:pPr marL="457200" indent="-457200">
              <a:buFont typeface="Arial" panose="020B0604020202020204" pitchFamily="34" charset="0"/>
              <a:buChar char="•"/>
            </a:pPr>
            <a:r>
              <a:rPr lang="en-US" sz="2000" b="0" dirty="0" smtClean="0"/>
              <a:t>Adoption of 802.11n/ac tone plans increases the difficulty to achieve compliance</a:t>
            </a:r>
            <a:endParaRPr lang="en-US" sz="2000" b="0" dirty="0"/>
          </a:p>
          <a:p>
            <a:pPr>
              <a:buFont typeface="Arial" panose="020B0604020202020204" pitchFamily="34" charset="0"/>
              <a:buChar char="•"/>
            </a:pPr>
            <a:endParaRPr lang="en-US" sz="20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Ioannis Sarris, u-blox</a:t>
            </a:r>
            <a:endParaRPr lang="en-GB" dirty="0"/>
          </a:p>
        </p:txBody>
      </p:sp>
      <p:sp>
        <p:nvSpPr>
          <p:cNvPr id="6" name="Date Placeholder 5"/>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41733821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r>
              <a:rPr lang="en-GB" sz="2000" dirty="0" smtClean="0"/>
              <a:t>[1] I. </a:t>
            </a:r>
            <a:r>
              <a:rPr lang="en-GB" sz="2000" dirty="0"/>
              <a:t>Sarris, “V2X Simulation </a:t>
            </a:r>
            <a:r>
              <a:rPr lang="en-GB" sz="2000" dirty="0" smtClean="0"/>
              <a:t>Model,” </a:t>
            </a:r>
            <a:r>
              <a:rPr lang="en-GB" sz="2000" kern="1200" dirty="0">
                <a:latin typeface="Times New Roman" pitchFamily="16" charset="0"/>
                <a:ea typeface="MS Gothic" charset="-128"/>
                <a:cs typeface="Arial Unicode MS" charset="0"/>
              </a:rPr>
              <a:t>IEEE </a:t>
            </a:r>
            <a:r>
              <a:rPr lang="en-GB" sz="2000" kern="1200" dirty="0" smtClean="0">
                <a:latin typeface="Times New Roman" pitchFamily="16" charset="0"/>
                <a:ea typeface="MS Gothic" charset="-128"/>
                <a:cs typeface="Arial Unicode MS" charset="0"/>
              </a:rPr>
              <a:t>802.11-18/1480r0.</a:t>
            </a:r>
            <a:endParaRPr lang="en-GB" sz="2000" dirty="0" smtClean="0"/>
          </a:p>
          <a:p>
            <a:r>
              <a:rPr lang="en-GB" sz="2000" dirty="0" smtClean="0"/>
              <a:t>[2] </a:t>
            </a:r>
            <a:r>
              <a:rPr lang="en-GB" sz="2000" dirty="0" smtClean="0"/>
              <a:t>A. </a:t>
            </a:r>
            <a:r>
              <a:rPr lang="en-GB" sz="2000" dirty="0" err="1" smtClean="0"/>
              <a:t>Agnoletto</a:t>
            </a:r>
            <a:r>
              <a:rPr lang="en-GB" sz="2000" dirty="0" smtClean="0"/>
              <a:t>, “Data Decoding Aided Channel Estimation Techniques for OFDM Systems in Vehicular Environment,” March 2010.</a:t>
            </a:r>
          </a:p>
          <a:p>
            <a:r>
              <a:rPr lang="en-GB" sz="2000" dirty="0" smtClean="0"/>
              <a:t>[3] </a:t>
            </a:r>
            <a:r>
              <a:rPr lang="en-GB" sz="2000" dirty="0"/>
              <a:t>M. Kahn, "IEEE 802.11 Regulatory SC DSRC Coexistence Tiger Team V2V Radio Channel Models," IEEE 802.11-14/0259r0</a:t>
            </a:r>
            <a:r>
              <a:rPr lang="en-GB" sz="2000" dirty="0" smtClean="0"/>
              <a:t>.</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25</a:t>
            </a:fld>
            <a:endParaRPr lang="en-GB"/>
          </a:p>
        </p:txBody>
      </p:sp>
      <p:sp>
        <p:nvSpPr>
          <p:cNvPr id="5" name="Footer Placeholder 4"/>
          <p:cNvSpPr>
            <a:spLocks noGrp="1"/>
          </p:cNvSpPr>
          <p:nvPr>
            <p:ph type="ftr" idx="14"/>
          </p:nvPr>
        </p:nvSpPr>
        <p:spPr/>
        <p:txBody>
          <a:bodyPr/>
          <a:lstStyle/>
          <a:p>
            <a:r>
              <a:rPr lang="en-GB" dirty="0"/>
              <a:t>Ioannis Sarris, u-</a:t>
            </a:r>
            <a:r>
              <a:rPr lang="en-GB" dirty="0" err="1"/>
              <a:t>blox</a:t>
            </a:r>
            <a:endParaRPr lang="en-GB" dirty="0"/>
          </a:p>
        </p:txBody>
      </p:sp>
      <p:sp>
        <p:nvSpPr>
          <p:cNvPr id="4" name="Date Placeholder 3"/>
          <p:cNvSpPr>
            <a:spLocks noGrp="1"/>
          </p:cNvSpPr>
          <p:nvPr>
            <p:ph type="dt" idx="15"/>
          </p:nvPr>
        </p:nvSpPr>
        <p:spPr/>
        <p:txBody>
          <a:bodyPr/>
          <a:lstStyle/>
          <a:p>
            <a:r>
              <a:rPr lang="en-US" dirty="0"/>
              <a:t>March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914401" y="1830390"/>
            <a:ext cx="10361084" cy="4264024"/>
          </a:xfrm>
        </p:spPr>
        <p:txBody>
          <a:bodyPr/>
          <a:lstStyle/>
          <a:p>
            <a:pPr marL="0" indent="0"/>
            <a:r>
              <a:rPr lang="en-US" b="0" dirty="0" smtClean="0"/>
              <a:t>The investigations presented here are focusing on:</a:t>
            </a:r>
          </a:p>
          <a:p>
            <a:pPr>
              <a:buFont typeface="Arial" panose="020B0604020202020204" pitchFamily="34" charset="0"/>
              <a:buChar char="•"/>
            </a:pPr>
            <a:r>
              <a:rPr lang="en-US" b="0" dirty="0" smtClean="0"/>
              <a:t>Channel tracking</a:t>
            </a:r>
            <a:endParaRPr lang="en-US" b="0" dirty="0"/>
          </a:p>
          <a:p>
            <a:pPr>
              <a:buFont typeface="Arial" panose="020B0604020202020204" pitchFamily="34" charset="0"/>
              <a:buChar char="•"/>
            </a:pPr>
            <a:r>
              <a:rPr lang="en-US" b="0" dirty="0" smtClean="0"/>
              <a:t>Forward error correction</a:t>
            </a:r>
            <a:endParaRPr lang="en-US" b="0" dirty="0"/>
          </a:p>
          <a:p>
            <a:pPr>
              <a:buFont typeface="Arial" panose="020B0604020202020204" pitchFamily="34" charset="0"/>
              <a:buChar char="•"/>
            </a:pPr>
            <a:r>
              <a:rPr lang="en-US" b="0" dirty="0" smtClean="0"/>
              <a:t>OFDM tone plan</a:t>
            </a:r>
          </a:p>
          <a:p>
            <a:pPr marL="0" indent="0"/>
            <a:endParaRPr lang="en-US" b="0" dirty="0" smtClean="0"/>
          </a:p>
          <a:p>
            <a:pPr marL="0" indent="0"/>
            <a:r>
              <a:rPr lang="en-US" b="0" dirty="0" smtClean="0"/>
              <a:t>Other contributions have presented interesting and valuable simulation results by jointly considering multiple modifications to the 11p PHY. We believe that, whenever possible, it is important to evaluate each proposed new feature </a:t>
            </a:r>
            <a:r>
              <a:rPr lang="en-US" b="0" u="sng" dirty="0" smtClean="0"/>
              <a:t>individually</a:t>
            </a:r>
            <a:r>
              <a:rPr lang="en-US" b="0" dirty="0" smtClean="0"/>
              <a:t> in the context of a V2X communications scenario. Moreover, we think that today’s state-of-the-art should be used as a basis for any comparison.</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Ioannis Sarris, u-blox</a:t>
            </a:r>
            <a:endParaRPr lang="en-GB" dirty="0"/>
          </a:p>
        </p:txBody>
      </p:sp>
      <p:sp>
        <p:nvSpPr>
          <p:cNvPr id="6" name="Date Placeholder 5"/>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7852434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cap="none" dirty="0" smtClean="0"/>
              <a:t>Channel Tracking</a:t>
            </a:r>
            <a:endParaRPr lang="en-US" dirty="0"/>
          </a:p>
        </p:txBody>
      </p:sp>
      <p:sp>
        <p:nvSpPr>
          <p:cNvPr id="8" name="Text Placeholder 7"/>
          <p:cNvSpPr>
            <a:spLocks noGrp="1"/>
          </p:cNvSpPr>
          <p:nvPr>
            <p:ph type="body" idx="1"/>
          </p:nvPr>
        </p:nvSpPr>
        <p:spPr/>
        <p:txBody>
          <a:bodyPr/>
          <a:lstStyle/>
          <a:p>
            <a:r>
              <a:rPr lang="en-US" dirty="0" smtClean="0"/>
              <a:t>Topic 1</a:t>
            </a:r>
            <a:endParaRPr lang="en-US" dirty="0"/>
          </a:p>
        </p:txBody>
      </p:sp>
      <p:sp>
        <p:nvSpPr>
          <p:cNvPr id="6" name="Date Placeholder 5"/>
          <p:cNvSpPr>
            <a:spLocks noGrp="1"/>
          </p:cNvSpPr>
          <p:nvPr>
            <p:ph type="dt" idx="10"/>
          </p:nvPr>
        </p:nvSpPr>
        <p:spPr/>
        <p:txBody>
          <a:bodyPr/>
          <a:lstStyle/>
          <a:p>
            <a:r>
              <a:rPr lang="en-US" smtClean="0"/>
              <a:t>March 2019</a:t>
            </a:r>
            <a:endParaRPr lang="en-GB" dirty="0"/>
          </a:p>
        </p:txBody>
      </p:sp>
      <p:sp>
        <p:nvSpPr>
          <p:cNvPr id="5" name="Footer Placeholder 4"/>
          <p:cNvSpPr>
            <a:spLocks noGrp="1"/>
          </p:cNvSpPr>
          <p:nvPr>
            <p:ph type="ftr" idx="11"/>
          </p:nvPr>
        </p:nvSpPr>
        <p:spPr/>
        <p:txBody>
          <a:bodyPr/>
          <a:lstStyle/>
          <a:p>
            <a:r>
              <a:rPr lang="en-GB" smtClean="0"/>
              <a:t>Ioannis Sarris, u-blox</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720803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Data-Aided Channel Estimation (DACE)</a:t>
            </a:r>
          </a:p>
        </p:txBody>
      </p:sp>
      <p:sp>
        <p:nvSpPr>
          <p:cNvPr id="3" name="Content Placeholder 2"/>
          <p:cNvSpPr>
            <a:spLocks noGrp="1"/>
          </p:cNvSpPr>
          <p:nvPr>
            <p:ph idx="1"/>
          </p:nvPr>
        </p:nvSpPr>
        <p:spPr>
          <a:xfrm>
            <a:off x="914401" y="1981201"/>
            <a:ext cx="10361084" cy="1935595"/>
          </a:xfrm>
        </p:spPr>
        <p:txBody>
          <a:bodyPr/>
          <a:lstStyle/>
          <a:p>
            <a:pPr>
              <a:buFont typeface="Arial" panose="020B0604020202020204" pitchFamily="34" charset="0"/>
              <a:buChar char="•"/>
            </a:pPr>
            <a:r>
              <a:rPr lang="en-US" sz="2000" b="0" dirty="0" smtClean="0">
                <a:solidFill>
                  <a:schemeClr val="tx1"/>
                </a:solidFill>
              </a:rPr>
              <a:t>Legacy frame format was designed assuming that the channel coherence time is greater than the maximum packet duration</a:t>
            </a:r>
          </a:p>
          <a:p>
            <a:pPr>
              <a:buFont typeface="Arial" panose="020B0604020202020204" pitchFamily="34" charset="0"/>
              <a:buChar char="•"/>
            </a:pPr>
            <a:r>
              <a:rPr lang="en-US" sz="2000" b="0" dirty="0" smtClean="0">
                <a:solidFill>
                  <a:schemeClr val="tx1"/>
                </a:solidFill>
              </a:rPr>
              <a:t>This assumption is violated in most V2X scenarios even at moderate speeds</a:t>
            </a:r>
          </a:p>
          <a:p>
            <a:pPr>
              <a:buFont typeface="Arial" panose="020B0604020202020204" pitchFamily="34" charset="0"/>
              <a:buChar char="•"/>
            </a:pPr>
            <a:r>
              <a:rPr lang="en-US" sz="2000" b="0" dirty="0" smtClean="0">
                <a:solidFill>
                  <a:schemeClr val="tx1"/>
                </a:solidFill>
              </a:rPr>
              <a:t>Current state-of-the-art V2X chipsets usually involve a Data-Aided Channel Estimation (DACE) scheme for tracking the wireless channel</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Ioannis Sarris, u-blox</a:t>
            </a:r>
            <a:endParaRPr lang="en-GB" dirty="0"/>
          </a:p>
        </p:txBody>
      </p:sp>
      <p:sp>
        <p:nvSpPr>
          <p:cNvPr id="6" name="Date Placeholder 5"/>
          <p:cNvSpPr>
            <a:spLocks noGrp="1"/>
          </p:cNvSpPr>
          <p:nvPr>
            <p:ph type="dt" idx="15"/>
          </p:nvPr>
        </p:nvSpPr>
        <p:spPr/>
        <p:txBody>
          <a:bodyPr/>
          <a:lstStyle/>
          <a:p>
            <a:r>
              <a:rPr lang="en-US" dirty="0"/>
              <a:t>March 2019</a:t>
            </a:r>
            <a:endParaRPr lang="en-GB" dirty="0"/>
          </a:p>
        </p:txBody>
      </p:sp>
      <p:sp>
        <p:nvSpPr>
          <p:cNvPr id="41" name="Rectangle 40"/>
          <p:cNvSpPr/>
          <p:nvPr/>
        </p:nvSpPr>
        <p:spPr>
          <a:xfrm>
            <a:off x="3966299" y="5877272"/>
            <a:ext cx="4358886" cy="369332"/>
          </a:xfrm>
          <a:prstGeom prst="rect">
            <a:avLst/>
          </a:prstGeom>
        </p:spPr>
        <p:txBody>
          <a:bodyPr wrap="none">
            <a:spAutoFit/>
          </a:bodyPr>
          <a:lstStyle/>
          <a:p>
            <a:r>
              <a:rPr lang="en-US" sz="1800" dirty="0" smtClean="0">
                <a:solidFill>
                  <a:schemeClr val="tx1"/>
                </a:solidFill>
              </a:rPr>
              <a:t>Fig. Block </a:t>
            </a:r>
            <a:r>
              <a:rPr lang="en-US" sz="1800" dirty="0">
                <a:solidFill>
                  <a:schemeClr val="tx1"/>
                </a:solidFill>
              </a:rPr>
              <a:t>diagram of </a:t>
            </a:r>
            <a:r>
              <a:rPr lang="en-US" sz="1800" dirty="0" smtClean="0">
                <a:solidFill>
                  <a:schemeClr val="tx1"/>
                </a:solidFill>
              </a:rPr>
              <a:t>DACE, taken from </a:t>
            </a:r>
            <a:r>
              <a:rPr lang="en-US" sz="1800" dirty="0" smtClean="0">
                <a:solidFill>
                  <a:schemeClr val="tx1"/>
                </a:solidFill>
              </a:rPr>
              <a:t>[2]</a:t>
            </a:r>
            <a:endParaRPr lang="en-US" sz="1800" dirty="0"/>
          </a:p>
        </p:txBody>
      </p:sp>
      <p:pic>
        <p:nvPicPr>
          <p:cNvPr id="42" name="Picture 41"/>
          <p:cNvPicPr>
            <a:picLocks noChangeAspect="1"/>
          </p:cNvPicPr>
          <p:nvPr/>
        </p:nvPicPr>
        <p:blipFill>
          <a:blip r:embed="rId2"/>
          <a:stretch>
            <a:fillRect/>
          </a:stretch>
        </p:blipFill>
        <p:spPr>
          <a:xfrm>
            <a:off x="3734700" y="3803306"/>
            <a:ext cx="4822084" cy="2016187"/>
          </a:xfrm>
          <a:prstGeom prst="rect">
            <a:avLst/>
          </a:prstGeom>
        </p:spPr>
      </p:pic>
    </p:spTree>
    <p:extLst>
      <p:ext uri="{BB962C8B-B14F-4D97-AF65-F5344CB8AC3E}">
        <p14:creationId xmlns:p14="http://schemas.microsoft.com/office/powerpoint/2010/main" val="1384484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Midamble Channel Estimation (MCE)</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914401" y="1981201"/>
                <a:ext cx="10361084" cy="1935595"/>
              </a:xfrm>
            </p:spPr>
            <p:txBody>
              <a:bodyPr/>
              <a:lstStyle/>
              <a:p>
                <a:pPr>
                  <a:buFont typeface="Arial" panose="020B0604020202020204" pitchFamily="34" charset="0"/>
                  <a:buChar char="•"/>
                </a:pPr>
                <a:r>
                  <a:rPr lang="en-US" sz="2000" b="0" dirty="0" smtClean="0">
                    <a:solidFill>
                      <a:schemeClr val="tx1"/>
                    </a:solidFill>
                  </a:rPr>
                  <a:t>Midamble Channel Estimation (MCE) is an alternative channel tracking mechanism which uses reference symbols in-between DATA symbols</a:t>
                </a:r>
              </a:p>
              <a:p>
                <a:pPr>
                  <a:buFont typeface="Arial" panose="020B0604020202020204" pitchFamily="34" charset="0"/>
                  <a:buChar char="•"/>
                </a:pPr>
                <a:r>
                  <a:rPr lang="en-US" sz="2000" b="0" dirty="0" smtClean="0">
                    <a:solidFill>
                      <a:schemeClr val="tx1"/>
                    </a:solidFill>
                  </a:rPr>
                  <a:t>This simplifies reception</a:t>
                </a:r>
                <a:r>
                  <a:rPr lang="el-GR" sz="2000" b="0" dirty="0" smtClean="0">
                    <a:solidFill>
                      <a:schemeClr val="tx1"/>
                    </a:solidFill>
                  </a:rPr>
                  <a:t> </a:t>
                </a:r>
                <a:r>
                  <a:rPr lang="en-US" sz="2000" b="0" dirty="0" smtClean="0">
                    <a:solidFill>
                      <a:schemeClr val="tx1"/>
                    </a:solidFill>
                  </a:rPr>
                  <a:t>at the expense of efficiency</a:t>
                </a:r>
                <a:r>
                  <a:rPr lang="el-GR" sz="2000" b="0" dirty="0" smtClean="0">
                    <a:solidFill>
                      <a:schemeClr val="tx1"/>
                    </a:solidFill>
                  </a:rPr>
                  <a:t> </a:t>
                </a:r>
                <a:r>
                  <a:rPr lang="el-GR" sz="2000" i="1" dirty="0">
                    <a:solidFill>
                      <a:schemeClr val="tx1"/>
                    </a:solidFill>
                  </a:rPr>
                  <a:t>ε</a:t>
                </a:r>
                <a:r>
                  <a:rPr lang="en-US" sz="2000" i="1" baseline="-25000" dirty="0">
                    <a:solidFill>
                      <a:schemeClr val="tx1"/>
                    </a:solidFill>
                  </a:rPr>
                  <a:t>M</a:t>
                </a:r>
                <a:r>
                  <a:rPr lang="el-GR" sz="2000" b="0" dirty="0" smtClean="0">
                    <a:solidFill>
                      <a:schemeClr val="tx1"/>
                    </a:solidFill>
                  </a:rPr>
                  <a:t> </a:t>
                </a:r>
                <a:r>
                  <a:rPr lang="en-US" sz="2000" b="0" dirty="0" smtClean="0">
                    <a:solidFill>
                      <a:schemeClr val="tx1"/>
                    </a:solidFill>
                  </a:rPr>
                  <a:t> (preamble not </a:t>
                </a:r>
                <a:r>
                  <a:rPr lang="en-US" sz="2000" b="0" dirty="0">
                    <a:solidFill>
                      <a:schemeClr val="tx1"/>
                    </a:solidFill>
                  </a:rPr>
                  <a:t>taken into </a:t>
                </a:r>
                <a:r>
                  <a:rPr lang="en-US" sz="2000" b="0" dirty="0" smtClean="0">
                    <a:solidFill>
                      <a:schemeClr val="tx1"/>
                    </a:solidFill>
                  </a:rPr>
                  <a:t>account)</a:t>
                </a:r>
              </a:p>
              <a:p>
                <a:pPr marL="0" indent="0"/>
                <a:r>
                  <a:rPr lang="en-US" sz="2000" b="0" dirty="0">
                    <a:solidFill>
                      <a:schemeClr val="tx1"/>
                    </a:solidFill>
                  </a:rPr>
                  <a:t>	</a:t>
                </a:r>
                <a:r>
                  <a:rPr lang="en-US" sz="2000" b="0" dirty="0" smtClean="0">
                    <a:solidFill>
                      <a:schemeClr val="tx1"/>
                    </a:solidFill>
                  </a:rPr>
                  <a:t>								</a:t>
                </a:r>
                <a14:m>
                  <m:oMath xmlns:m="http://schemas.openxmlformats.org/officeDocument/2006/math">
                    <m:sSub>
                      <m:sSubPr>
                        <m:ctrlPr>
                          <a:rPr lang="el-GR" sz="2000" b="0" i="1" smtClean="0">
                            <a:solidFill>
                              <a:schemeClr val="tx1"/>
                            </a:solidFill>
                            <a:latin typeface="Cambria Math" panose="02040503050406030204" pitchFamily="18" charset="0"/>
                          </a:rPr>
                        </m:ctrlPr>
                      </m:sSubPr>
                      <m:e>
                        <m:r>
                          <a:rPr lang="el-GR" sz="2000" b="0" i="1" smtClean="0">
                            <a:solidFill>
                              <a:schemeClr val="tx1"/>
                            </a:solidFill>
                            <a:latin typeface="Cambria Math" panose="02040503050406030204" pitchFamily="18" charset="0"/>
                          </a:rPr>
                          <m:t>𝜀</m:t>
                        </m:r>
                      </m:e>
                      <m:sub>
                        <m:r>
                          <a:rPr lang="el-GR" sz="2000" b="0" i="1" smtClean="0">
                            <a:solidFill>
                              <a:schemeClr val="tx1"/>
                            </a:solidFill>
                            <a:latin typeface="Cambria Math" panose="02040503050406030204" pitchFamily="18" charset="0"/>
                          </a:rPr>
                          <m:t>𝛭</m:t>
                        </m:r>
                      </m:sub>
                    </m:sSub>
                    <m:r>
                      <a:rPr lang="el-GR" sz="2000" b="1" i="1" smtClean="0">
                        <a:solidFill>
                          <a:schemeClr val="tx1"/>
                        </a:solidFill>
                        <a:latin typeface="Cambria Math" panose="02040503050406030204" pitchFamily="18" charset="0"/>
                      </a:rPr>
                      <m:t>=</m:t>
                    </m:r>
                    <m:f>
                      <m:fPr>
                        <m:ctrlPr>
                          <a:rPr lang="el-GR" sz="2000" b="1" i="1" smtClean="0">
                            <a:solidFill>
                              <a:schemeClr val="tx1"/>
                            </a:solidFill>
                            <a:latin typeface="Cambria Math" panose="02040503050406030204" pitchFamily="18" charset="0"/>
                          </a:rPr>
                        </m:ctrlPr>
                      </m:fPr>
                      <m:num>
                        <m:r>
                          <a:rPr lang="el-GR" sz="2000" b="0" i="1" smtClean="0">
                            <a:solidFill>
                              <a:schemeClr val="tx1"/>
                            </a:solidFill>
                            <a:latin typeface="Cambria Math" panose="02040503050406030204" pitchFamily="18" charset="0"/>
                          </a:rPr>
                          <m:t>𝛭</m:t>
                        </m:r>
                      </m:num>
                      <m:den>
                        <m:r>
                          <a:rPr lang="el-GR" sz="2000" b="0" i="1" smtClean="0">
                            <a:solidFill>
                              <a:schemeClr val="tx1"/>
                            </a:solidFill>
                            <a:latin typeface="Cambria Math" panose="02040503050406030204" pitchFamily="18" charset="0"/>
                          </a:rPr>
                          <m:t>𝛭</m:t>
                        </m:r>
                        <m:r>
                          <a:rPr lang="el-GR" sz="2000" b="0" i="0" smtClean="0">
                            <a:solidFill>
                              <a:schemeClr val="tx1"/>
                            </a:solidFill>
                            <a:latin typeface="Cambria Math" panose="02040503050406030204" pitchFamily="18" charset="0"/>
                          </a:rPr>
                          <m:t>+1</m:t>
                        </m:r>
                      </m:den>
                    </m:f>
                  </m:oMath>
                </a14:m>
                <a:endParaRPr lang="en-US" sz="2000" dirty="0" smtClean="0">
                  <a:solidFill>
                    <a:schemeClr val="tx1"/>
                  </a:solidFill>
                </a:endParaRPr>
              </a:p>
              <a:p>
                <a:pPr>
                  <a:buFont typeface="Arial" panose="020B0604020202020204" pitchFamily="34" charset="0"/>
                  <a:buChar char="•"/>
                </a:pPr>
                <a:r>
                  <a:rPr lang="en-US" sz="1800" b="0" dirty="0" smtClean="0">
                    <a:solidFill>
                      <a:schemeClr val="tx1"/>
                    </a:solidFill>
                  </a:rPr>
                  <a:t>e.g. </a:t>
                </a:r>
                <a:r>
                  <a:rPr lang="el-GR" sz="1800" b="0" i="1" dirty="0" smtClean="0">
                    <a:solidFill>
                      <a:schemeClr val="tx1"/>
                    </a:solidFill>
                  </a:rPr>
                  <a:t>ε</a:t>
                </a:r>
                <a:r>
                  <a:rPr lang="en-US" sz="1800" b="0" baseline="-25000" dirty="0" smtClean="0">
                    <a:solidFill>
                      <a:schemeClr val="tx1"/>
                    </a:solidFill>
                  </a:rPr>
                  <a:t>2 </a:t>
                </a:r>
                <a:r>
                  <a:rPr lang="el-GR" sz="1800" b="0" dirty="0" smtClean="0">
                    <a:solidFill>
                      <a:schemeClr val="tx1"/>
                    </a:solidFill>
                  </a:rPr>
                  <a:t>=</a:t>
                </a:r>
                <a:r>
                  <a:rPr lang="en-US" sz="1800" b="0" dirty="0" smtClean="0">
                    <a:solidFill>
                      <a:schemeClr val="tx1"/>
                    </a:solidFill>
                  </a:rPr>
                  <a:t> </a:t>
                </a:r>
                <a:r>
                  <a:rPr lang="pl-PL" sz="1800" b="0" dirty="0" smtClean="0">
                    <a:solidFill>
                      <a:schemeClr val="tx1"/>
                    </a:solidFill>
                  </a:rPr>
                  <a:t>66.</a:t>
                </a:r>
                <a:r>
                  <a:rPr lang="en-US" sz="1800" b="0" dirty="0" smtClean="0">
                    <a:solidFill>
                      <a:schemeClr val="tx1"/>
                    </a:solidFill>
                  </a:rPr>
                  <a:t>7</a:t>
                </a:r>
                <a:r>
                  <a:rPr lang="pl-PL" sz="1800" b="0" dirty="0" smtClean="0">
                    <a:solidFill>
                      <a:schemeClr val="tx1"/>
                    </a:solidFill>
                  </a:rPr>
                  <a:t>%</a:t>
                </a:r>
                <a:r>
                  <a:rPr lang="en-US" sz="1800" b="0" dirty="0" smtClean="0">
                    <a:solidFill>
                      <a:schemeClr val="tx1"/>
                    </a:solidFill>
                  </a:rPr>
                  <a:t>,</a:t>
                </a:r>
                <a:r>
                  <a:rPr lang="pl-PL" sz="1800" b="0" dirty="0" smtClean="0">
                    <a:solidFill>
                      <a:schemeClr val="tx1"/>
                    </a:solidFill>
                  </a:rPr>
                  <a:t> </a:t>
                </a:r>
                <a:r>
                  <a:rPr lang="el-GR" sz="1800" b="0" i="1" dirty="0" smtClean="0">
                    <a:solidFill>
                      <a:schemeClr val="tx1"/>
                    </a:solidFill>
                  </a:rPr>
                  <a:t>ε</a:t>
                </a:r>
                <a:r>
                  <a:rPr lang="en-US" sz="1800" b="0" baseline="-25000" dirty="0" smtClean="0">
                    <a:solidFill>
                      <a:schemeClr val="tx1"/>
                    </a:solidFill>
                  </a:rPr>
                  <a:t>4 </a:t>
                </a:r>
                <a:r>
                  <a:rPr lang="el-GR" sz="1800" b="0" dirty="0" smtClean="0">
                    <a:solidFill>
                      <a:schemeClr val="tx1"/>
                    </a:solidFill>
                  </a:rPr>
                  <a:t>=</a:t>
                </a:r>
                <a:r>
                  <a:rPr lang="en-US" sz="1800" b="0" dirty="0" smtClean="0">
                    <a:solidFill>
                      <a:schemeClr val="tx1"/>
                    </a:solidFill>
                  </a:rPr>
                  <a:t> </a:t>
                </a:r>
                <a:r>
                  <a:rPr lang="pl-PL" sz="1800" b="0" dirty="0" smtClean="0">
                    <a:solidFill>
                      <a:schemeClr val="tx1"/>
                    </a:solidFill>
                  </a:rPr>
                  <a:t>80.0%</a:t>
                </a:r>
                <a:r>
                  <a:rPr lang="en-US" sz="1800" b="0" dirty="0" smtClean="0">
                    <a:solidFill>
                      <a:schemeClr val="tx1"/>
                    </a:solidFill>
                  </a:rPr>
                  <a:t>,</a:t>
                </a:r>
                <a:r>
                  <a:rPr lang="pl-PL" sz="1800" b="0" dirty="0" smtClean="0">
                    <a:solidFill>
                      <a:schemeClr val="tx1"/>
                    </a:solidFill>
                  </a:rPr>
                  <a:t> </a:t>
                </a:r>
                <a:r>
                  <a:rPr lang="el-GR" sz="1800" b="0" i="1" dirty="0" smtClean="0">
                    <a:solidFill>
                      <a:schemeClr val="tx1"/>
                    </a:solidFill>
                  </a:rPr>
                  <a:t>ε</a:t>
                </a:r>
                <a:r>
                  <a:rPr lang="en-US" sz="1800" b="0" baseline="-25000" dirty="0" smtClean="0">
                    <a:solidFill>
                      <a:schemeClr val="tx1"/>
                    </a:solidFill>
                  </a:rPr>
                  <a:t>8 </a:t>
                </a:r>
                <a:r>
                  <a:rPr lang="el-GR" sz="1800" b="0" dirty="0" smtClean="0">
                    <a:solidFill>
                      <a:schemeClr val="tx1"/>
                    </a:solidFill>
                  </a:rPr>
                  <a:t>= </a:t>
                </a:r>
                <a:r>
                  <a:rPr lang="pl-PL" sz="1800" b="0" dirty="0" smtClean="0">
                    <a:solidFill>
                      <a:schemeClr val="tx1"/>
                    </a:solidFill>
                  </a:rPr>
                  <a:t>88.9%</a:t>
                </a:r>
                <a:endParaRPr lang="pl-PL" sz="1800" b="0" dirty="0">
                  <a:solidFill>
                    <a:schemeClr val="tx1"/>
                  </a:solidFill>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914401" y="1981201"/>
                <a:ext cx="10361084" cy="1935595"/>
              </a:xfrm>
              <a:blipFill rotWithShape="0">
                <a:blip r:embed="rId2"/>
                <a:stretch>
                  <a:fillRect l="-529" t="-1572" b="-5346"/>
                </a:stretch>
              </a:blipFill>
            </p:spPr>
            <p:txBody>
              <a:bodyPr/>
              <a:lstStyle/>
              <a:p>
                <a:r>
                  <a:rPr lang="en-US">
                    <a:noFill/>
                  </a:rPr>
                  <a:t> </a:t>
                </a:r>
              </a:p>
            </p:txBody>
          </p:sp>
        </mc:Fallback>
      </mc:AlternateContent>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Ioannis Sarris, u-blox</a:t>
            </a:r>
            <a:endParaRPr lang="en-GB" dirty="0"/>
          </a:p>
        </p:txBody>
      </p:sp>
      <p:sp>
        <p:nvSpPr>
          <p:cNvPr id="6" name="Date Placeholder 5"/>
          <p:cNvSpPr>
            <a:spLocks noGrp="1"/>
          </p:cNvSpPr>
          <p:nvPr>
            <p:ph type="dt" idx="15"/>
          </p:nvPr>
        </p:nvSpPr>
        <p:spPr/>
        <p:txBody>
          <a:bodyPr/>
          <a:lstStyle/>
          <a:p>
            <a:r>
              <a:rPr lang="en-US" dirty="0"/>
              <a:t>March 2019</a:t>
            </a:r>
            <a:endParaRPr lang="en-GB" dirty="0"/>
          </a:p>
        </p:txBody>
      </p:sp>
      <p:sp>
        <p:nvSpPr>
          <p:cNvPr id="7" name="Rectangle 6"/>
          <p:cNvSpPr/>
          <p:nvPr/>
        </p:nvSpPr>
        <p:spPr>
          <a:xfrm>
            <a:off x="767408" y="4466729"/>
            <a:ext cx="1440000" cy="288032"/>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STF</a:t>
            </a:r>
            <a:endParaRPr lang="en-US" sz="1400" dirty="0"/>
          </a:p>
        </p:txBody>
      </p:sp>
      <p:sp>
        <p:nvSpPr>
          <p:cNvPr id="8" name="Rectangle 7"/>
          <p:cNvSpPr/>
          <p:nvPr/>
        </p:nvSpPr>
        <p:spPr>
          <a:xfrm>
            <a:off x="2207408" y="4466729"/>
            <a:ext cx="1440000" cy="288032"/>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LTF</a:t>
            </a:r>
            <a:endParaRPr lang="en-US" sz="1400" dirty="0"/>
          </a:p>
        </p:txBody>
      </p:sp>
      <p:sp>
        <p:nvSpPr>
          <p:cNvPr id="9" name="Rectangle 8"/>
          <p:cNvSpPr/>
          <p:nvPr/>
        </p:nvSpPr>
        <p:spPr>
          <a:xfrm>
            <a:off x="3647408" y="4466729"/>
            <a:ext cx="720000" cy="288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SIG</a:t>
            </a:r>
            <a:endParaRPr lang="en-US" sz="1400" dirty="0"/>
          </a:p>
        </p:txBody>
      </p:sp>
      <p:sp>
        <p:nvSpPr>
          <p:cNvPr id="10" name="Rectangle 9"/>
          <p:cNvSpPr/>
          <p:nvPr/>
        </p:nvSpPr>
        <p:spPr>
          <a:xfrm>
            <a:off x="4367408" y="4466729"/>
            <a:ext cx="720000" cy="2880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DATA</a:t>
            </a:r>
            <a:endParaRPr lang="en-US" sz="1400" dirty="0"/>
          </a:p>
        </p:txBody>
      </p:sp>
      <p:sp>
        <p:nvSpPr>
          <p:cNvPr id="11" name="Rectangle 10"/>
          <p:cNvSpPr/>
          <p:nvPr/>
        </p:nvSpPr>
        <p:spPr>
          <a:xfrm>
            <a:off x="5087408" y="4466729"/>
            <a:ext cx="720000" cy="2880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DATA</a:t>
            </a:r>
            <a:endParaRPr lang="en-US" sz="1400" dirty="0"/>
          </a:p>
        </p:txBody>
      </p:sp>
      <p:sp>
        <p:nvSpPr>
          <p:cNvPr id="12" name="Rectangle 11"/>
          <p:cNvSpPr/>
          <p:nvPr/>
        </p:nvSpPr>
        <p:spPr>
          <a:xfrm>
            <a:off x="5807408" y="4466729"/>
            <a:ext cx="720000" cy="2880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DATA</a:t>
            </a:r>
            <a:endParaRPr lang="en-US" sz="1400" dirty="0"/>
          </a:p>
        </p:txBody>
      </p:sp>
      <p:sp>
        <p:nvSpPr>
          <p:cNvPr id="13" name="Rectangle 12"/>
          <p:cNvSpPr/>
          <p:nvPr/>
        </p:nvSpPr>
        <p:spPr>
          <a:xfrm>
            <a:off x="6527408" y="4466729"/>
            <a:ext cx="720000" cy="2880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DATA</a:t>
            </a:r>
            <a:endParaRPr lang="en-US" sz="1400" dirty="0"/>
          </a:p>
        </p:txBody>
      </p:sp>
      <p:sp>
        <p:nvSpPr>
          <p:cNvPr id="14" name="Rectangle 13"/>
          <p:cNvSpPr/>
          <p:nvPr/>
        </p:nvSpPr>
        <p:spPr>
          <a:xfrm>
            <a:off x="7247408" y="4466729"/>
            <a:ext cx="720000" cy="2880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DATA</a:t>
            </a:r>
            <a:endParaRPr lang="en-US" sz="1400" dirty="0"/>
          </a:p>
        </p:txBody>
      </p:sp>
      <p:sp>
        <p:nvSpPr>
          <p:cNvPr id="15" name="Rectangle 14"/>
          <p:cNvSpPr/>
          <p:nvPr/>
        </p:nvSpPr>
        <p:spPr>
          <a:xfrm>
            <a:off x="7967408" y="4466729"/>
            <a:ext cx="720000" cy="2880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DATA</a:t>
            </a:r>
            <a:endParaRPr lang="en-US" sz="1400" dirty="0"/>
          </a:p>
        </p:txBody>
      </p:sp>
      <p:sp>
        <p:nvSpPr>
          <p:cNvPr id="16" name="Rectangle 15"/>
          <p:cNvSpPr/>
          <p:nvPr/>
        </p:nvSpPr>
        <p:spPr>
          <a:xfrm>
            <a:off x="8687408" y="4466729"/>
            <a:ext cx="720000" cy="2880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DATA</a:t>
            </a:r>
            <a:endParaRPr lang="en-US" sz="1400" dirty="0"/>
          </a:p>
        </p:txBody>
      </p:sp>
      <p:sp>
        <p:nvSpPr>
          <p:cNvPr id="17" name="Rectangle 16"/>
          <p:cNvSpPr/>
          <p:nvPr/>
        </p:nvSpPr>
        <p:spPr>
          <a:xfrm>
            <a:off x="9407408" y="4466729"/>
            <a:ext cx="720000" cy="2880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DATA</a:t>
            </a:r>
            <a:endParaRPr lang="en-US" sz="1400" dirty="0"/>
          </a:p>
        </p:txBody>
      </p:sp>
      <p:sp>
        <p:nvSpPr>
          <p:cNvPr id="18" name="Rectangle 17"/>
          <p:cNvSpPr/>
          <p:nvPr/>
        </p:nvSpPr>
        <p:spPr>
          <a:xfrm>
            <a:off x="10127408" y="4466729"/>
            <a:ext cx="720000" cy="2880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DATA</a:t>
            </a:r>
            <a:endParaRPr lang="en-US" sz="1400" dirty="0"/>
          </a:p>
        </p:txBody>
      </p:sp>
      <p:sp>
        <p:nvSpPr>
          <p:cNvPr id="19" name="Rectangle 18"/>
          <p:cNvSpPr/>
          <p:nvPr/>
        </p:nvSpPr>
        <p:spPr>
          <a:xfrm>
            <a:off x="10847408" y="4466729"/>
            <a:ext cx="720000" cy="2880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DATA</a:t>
            </a:r>
            <a:endParaRPr lang="en-US" sz="1400" dirty="0"/>
          </a:p>
        </p:txBody>
      </p:sp>
      <p:sp>
        <p:nvSpPr>
          <p:cNvPr id="20" name="Rectangle 19"/>
          <p:cNvSpPr/>
          <p:nvPr/>
        </p:nvSpPr>
        <p:spPr>
          <a:xfrm>
            <a:off x="767408" y="5445224"/>
            <a:ext cx="1440000" cy="288032"/>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STF</a:t>
            </a:r>
            <a:endParaRPr lang="en-US" sz="1400" dirty="0"/>
          </a:p>
        </p:txBody>
      </p:sp>
      <p:sp>
        <p:nvSpPr>
          <p:cNvPr id="21" name="Rectangle 20"/>
          <p:cNvSpPr/>
          <p:nvPr/>
        </p:nvSpPr>
        <p:spPr>
          <a:xfrm>
            <a:off x="2207408" y="5445224"/>
            <a:ext cx="1440000" cy="288032"/>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LTF</a:t>
            </a:r>
            <a:endParaRPr lang="en-US" sz="1400" dirty="0"/>
          </a:p>
        </p:txBody>
      </p:sp>
      <p:sp>
        <p:nvSpPr>
          <p:cNvPr id="22" name="Rectangle 21"/>
          <p:cNvSpPr/>
          <p:nvPr/>
        </p:nvSpPr>
        <p:spPr>
          <a:xfrm>
            <a:off x="3647408" y="5445224"/>
            <a:ext cx="720000" cy="288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SIG</a:t>
            </a:r>
            <a:endParaRPr lang="en-US" sz="1400" dirty="0"/>
          </a:p>
        </p:txBody>
      </p:sp>
      <p:sp>
        <p:nvSpPr>
          <p:cNvPr id="23" name="Rectangle 22"/>
          <p:cNvSpPr/>
          <p:nvPr/>
        </p:nvSpPr>
        <p:spPr>
          <a:xfrm>
            <a:off x="6527408" y="5444961"/>
            <a:ext cx="720000" cy="288032"/>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MID</a:t>
            </a:r>
            <a:endParaRPr lang="en-US" sz="1400" dirty="0"/>
          </a:p>
        </p:txBody>
      </p:sp>
      <p:sp>
        <p:nvSpPr>
          <p:cNvPr id="24" name="Rectangle 23"/>
          <p:cNvSpPr/>
          <p:nvPr/>
        </p:nvSpPr>
        <p:spPr>
          <a:xfrm>
            <a:off x="5087408" y="5445224"/>
            <a:ext cx="720000" cy="2880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DATA</a:t>
            </a:r>
            <a:endParaRPr lang="en-US" sz="1400" dirty="0"/>
          </a:p>
        </p:txBody>
      </p:sp>
      <p:sp>
        <p:nvSpPr>
          <p:cNvPr id="25" name="Rectangle 24"/>
          <p:cNvSpPr/>
          <p:nvPr/>
        </p:nvSpPr>
        <p:spPr>
          <a:xfrm>
            <a:off x="5807408" y="5445224"/>
            <a:ext cx="720000" cy="2880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DATA</a:t>
            </a:r>
            <a:endParaRPr lang="en-US" sz="1400" dirty="0"/>
          </a:p>
        </p:txBody>
      </p:sp>
      <p:sp>
        <p:nvSpPr>
          <p:cNvPr id="26" name="Rectangle 25"/>
          <p:cNvSpPr/>
          <p:nvPr/>
        </p:nvSpPr>
        <p:spPr>
          <a:xfrm>
            <a:off x="4367408" y="5444961"/>
            <a:ext cx="720000" cy="2880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DATA</a:t>
            </a:r>
            <a:endParaRPr lang="en-US" sz="1400" dirty="0"/>
          </a:p>
        </p:txBody>
      </p:sp>
      <p:sp>
        <p:nvSpPr>
          <p:cNvPr id="27" name="Rectangle 26"/>
          <p:cNvSpPr/>
          <p:nvPr/>
        </p:nvSpPr>
        <p:spPr>
          <a:xfrm>
            <a:off x="7247408" y="5445224"/>
            <a:ext cx="720000" cy="2880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DATA</a:t>
            </a:r>
            <a:endParaRPr lang="en-US" sz="1400" dirty="0"/>
          </a:p>
        </p:txBody>
      </p:sp>
      <p:sp>
        <p:nvSpPr>
          <p:cNvPr id="28" name="Rectangle 27"/>
          <p:cNvSpPr/>
          <p:nvPr/>
        </p:nvSpPr>
        <p:spPr>
          <a:xfrm>
            <a:off x="10127408" y="5444961"/>
            <a:ext cx="720000" cy="288032"/>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MID</a:t>
            </a:r>
            <a:endParaRPr lang="en-US" sz="1400" dirty="0"/>
          </a:p>
        </p:txBody>
      </p:sp>
      <p:sp>
        <p:nvSpPr>
          <p:cNvPr id="29" name="Rectangle 28"/>
          <p:cNvSpPr/>
          <p:nvPr/>
        </p:nvSpPr>
        <p:spPr>
          <a:xfrm>
            <a:off x="7967408" y="5444961"/>
            <a:ext cx="720000" cy="2880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DATA</a:t>
            </a:r>
            <a:endParaRPr lang="en-US" sz="1400" dirty="0"/>
          </a:p>
        </p:txBody>
      </p:sp>
      <p:sp>
        <p:nvSpPr>
          <p:cNvPr id="30" name="Rectangle 29"/>
          <p:cNvSpPr/>
          <p:nvPr/>
        </p:nvSpPr>
        <p:spPr>
          <a:xfrm>
            <a:off x="9407408" y="5445224"/>
            <a:ext cx="720000" cy="2880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DATA</a:t>
            </a:r>
            <a:endParaRPr lang="en-US" sz="1400" dirty="0"/>
          </a:p>
        </p:txBody>
      </p:sp>
      <p:sp>
        <p:nvSpPr>
          <p:cNvPr id="31" name="Rectangle 30"/>
          <p:cNvSpPr/>
          <p:nvPr/>
        </p:nvSpPr>
        <p:spPr>
          <a:xfrm>
            <a:off x="8687408" y="5444961"/>
            <a:ext cx="720000" cy="2880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DATA</a:t>
            </a:r>
            <a:endParaRPr lang="en-US" sz="1400" dirty="0"/>
          </a:p>
        </p:txBody>
      </p:sp>
      <p:sp>
        <p:nvSpPr>
          <p:cNvPr id="32" name="Rectangle 31"/>
          <p:cNvSpPr/>
          <p:nvPr/>
        </p:nvSpPr>
        <p:spPr>
          <a:xfrm>
            <a:off x="10847408" y="5445224"/>
            <a:ext cx="720000" cy="2880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DATA</a:t>
            </a:r>
            <a:endParaRPr lang="en-US" sz="1400" dirty="0"/>
          </a:p>
        </p:txBody>
      </p:sp>
      <p:sp>
        <p:nvSpPr>
          <p:cNvPr id="33" name="Rectangle 32"/>
          <p:cNvSpPr/>
          <p:nvPr/>
        </p:nvSpPr>
        <p:spPr>
          <a:xfrm>
            <a:off x="679524" y="4005064"/>
            <a:ext cx="1008738" cy="400110"/>
          </a:xfrm>
          <a:prstGeom prst="rect">
            <a:avLst/>
          </a:prstGeom>
        </p:spPr>
        <p:txBody>
          <a:bodyPr wrap="none">
            <a:spAutoFit/>
          </a:bodyPr>
          <a:lstStyle/>
          <a:p>
            <a:r>
              <a:rPr lang="en-US" sz="2000" dirty="0" smtClean="0">
                <a:solidFill>
                  <a:schemeClr val="tx1"/>
                </a:solidFill>
              </a:rPr>
              <a:t>802.11p</a:t>
            </a:r>
            <a:endParaRPr lang="en-US" sz="2000" dirty="0">
              <a:solidFill>
                <a:schemeClr val="tx1"/>
              </a:solidFill>
            </a:endParaRPr>
          </a:p>
        </p:txBody>
      </p:sp>
      <p:sp>
        <p:nvSpPr>
          <p:cNvPr id="34" name="Rectangle 33"/>
          <p:cNvSpPr/>
          <p:nvPr/>
        </p:nvSpPr>
        <p:spPr>
          <a:xfrm>
            <a:off x="679524" y="4998367"/>
            <a:ext cx="3172663" cy="400110"/>
          </a:xfrm>
          <a:prstGeom prst="rect">
            <a:avLst/>
          </a:prstGeom>
        </p:spPr>
        <p:txBody>
          <a:bodyPr wrap="none">
            <a:spAutoFit/>
          </a:bodyPr>
          <a:lstStyle/>
          <a:p>
            <a:r>
              <a:rPr lang="en-US" sz="2000" dirty="0" smtClean="0">
                <a:solidFill>
                  <a:schemeClr val="tx1"/>
                </a:solidFill>
              </a:rPr>
              <a:t>Midamble format</a:t>
            </a:r>
            <a:r>
              <a:rPr lang="el-GR" sz="2000" dirty="0" smtClean="0">
                <a:solidFill>
                  <a:schemeClr val="tx1"/>
                </a:solidFill>
              </a:rPr>
              <a:t> (</a:t>
            </a:r>
            <a:r>
              <a:rPr lang="en-US" sz="2000" dirty="0" smtClean="0">
                <a:solidFill>
                  <a:schemeClr val="tx1"/>
                </a:solidFill>
              </a:rPr>
              <a:t>e.g. M=4</a:t>
            </a:r>
            <a:r>
              <a:rPr lang="el-GR" sz="2000" dirty="0">
                <a:solidFill>
                  <a:schemeClr val="tx1"/>
                </a:solidFill>
              </a:rPr>
              <a:t>)</a:t>
            </a:r>
            <a:endParaRPr lang="en-US" sz="2000" dirty="0">
              <a:solidFill>
                <a:schemeClr val="tx1"/>
              </a:solidFill>
            </a:endParaRPr>
          </a:p>
        </p:txBody>
      </p:sp>
      <p:sp>
        <p:nvSpPr>
          <p:cNvPr id="36" name="Right Brace 35"/>
          <p:cNvSpPr/>
          <p:nvPr/>
        </p:nvSpPr>
        <p:spPr bwMode="auto">
          <a:xfrm rot="5400000">
            <a:off x="5015881" y="4434555"/>
            <a:ext cx="140818" cy="2882236"/>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 name="Right Brace 36"/>
          <p:cNvSpPr/>
          <p:nvPr/>
        </p:nvSpPr>
        <p:spPr bwMode="auto">
          <a:xfrm rot="5400000">
            <a:off x="8634816" y="4427416"/>
            <a:ext cx="126540" cy="2882236"/>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8" name="Rectangle 37"/>
          <p:cNvSpPr/>
          <p:nvPr/>
        </p:nvSpPr>
        <p:spPr>
          <a:xfrm>
            <a:off x="4793581" y="5868534"/>
            <a:ext cx="585417" cy="338554"/>
          </a:xfrm>
          <a:prstGeom prst="rect">
            <a:avLst/>
          </a:prstGeom>
        </p:spPr>
        <p:txBody>
          <a:bodyPr wrap="none">
            <a:spAutoFit/>
          </a:bodyPr>
          <a:lstStyle/>
          <a:p>
            <a:r>
              <a:rPr lang="en-US" sz="1600" smtClean="0">
                <a:solidFill>
                  <a:schemeClr val="tx1"/>
                </a:solidFill>
              </a:rPr>
              <a:t>M=4</a:t>
            </a:r>
            <a:endParaRPr lang="en-US" sz="1600" dirty="0"/>
          </a:p>
        </p:txBody>
      </p:sp>
      <p:sp>
        <p:nvSpPr>
          <p:cNvPr id="39" name="Rectangle 38"/>
          <p:cNvSpPr/>
          <p:nvPr/>
        </p:nvSpPr>
        <p:spPr>
          <a:xfrm>
            <a:off x="8394699" y="5884776"/>
            <a:ext cx="585417" cy="338554"/>
          </a:xfrm>
          <a:prstGeom prst="rect">
            <a:avLst/>
          </a:prstGeom>
        </p:spPr>
        <p:txBody>
          <a:bodyPr wrap="none">
            <a:spAutoFit/>
          </a:bodyPr>
          <a:lstStyle/>
          <a:p>
            <a:r>
              <a:rPr lang="en-US" sz="1600" smtClean="0">
                <a:solidFill>
                  <a:schemeClr val="tx1"/>
                </a:solidFill>
              </a:rPr>
              <a:t>M=4</a:t>
            </a:r>
            <a:endParaRPr lang="en-US" sz="1600" dirty="0"/>
          </a:p>
        </p:txBody>
      </p:sp>
    </p:spTree>
    <p:extLst>
      <p:ext uri="{BB962C8B-B14F-4D97-AF65-F5344CB8AC3E}">
        <p14:creationId xmlns:p14="http://schemas.microsoft.com/office/powerpoint/2010/main" val="2108188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DACE vs MCE - Simulation parameters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PHY: </a:t>
            </a:r>
          </a:p>
          <a:p>
            <a:pPr marL="914400" lvl="1" indent="-457200">
              <a:buFont typeface="+mj-lt"/>
              <a:buAutoNum type="arabicPeriod"/>
            </a:pPr>
            <a:r>
              <a:rPr lang="en-US" b="0" dirty="0" smtClean="0"/>
              <a:t>Standard 802.11p with DACE</a:t>
            </a:r>
          </a:p>
          <a:p>
            <a:pPr marL="914400" lvl="1" indent="-457200">
              <a:buFont typeface="+mj-lt"/>
              <a:buAutoNum type="arabicPeriod"/>
            </a:pPr>
            <a:r>
              <a:rPr lang="en-US" b="0" dirty="0" smtClean="0"/>
              <a:t>802.11p with </a:t>
            </a:r>
            <a:r>
              <a:rPr lang="en-US" b="0" dirty="0" err="1" smtClean="0"/>
              <a:t>midamble</a:t>
            </a:r>
            <a:r>
              <a:rPr lang="en-US" b="0" dirty="0" smtClean="0"/>
              <a:t> fields (½ LTF, 8us @ 10 MHz) and MCE</a:t>
            </a:r>
          </a:p>
          <a:p>
            <a:pPr>
              <a:buFont typeface="Arial" panose="020B0604020202020204" pitchFamily="34" charset="0"/>
              <a:buChar char="•"/>
            </a:pPr>
            <a:r>
              <a:rPr lang="en-US" dirty="0" smtClean="0"/>
              <a:t>Channel models </a:t>
            </a:r>
            <a:r>
              <a:rPr lang="en-US" dirty="0" smtClean="0"/>
              <a:t>[3]: </a:t>
            </a:r>
            <a:endParaRPr lang="en-US" dirty="0" smtClean="0"/>
          </a:p>
          <a:p>
            <a:pPr lvl="1">
              <a:buFont typeface="Arial" panose="020B0604020202020204" pitchFamily="34" charset="0"/>
              <a:buChar char="•"/>
            </a:pPr>
            <a:r>
              <a:rPr lang="en-US" b="0" dirty="0" smtClean="0"/>
              <a:t>Rural </a:t>
            </a:r>
            <a:r>
              <a:rPr lang="en-US" b="0" dirty="0" err="1" smtClean="0"/>
              <a:t>LoS</a:t>
            </a:r>
            <a:r>
              <a:rPr lang="en-US" b="0" dirty="0" smtClean="0"/>
              <a:t> (144 km/h, low frequency selectivity)</a:t>
            </a:r>
          </a:p>
          <a:p>
            <a:pPr lvl="1">
              <a:buFont typeface="Arial" panose="020B0604020202020204" pitchFamily="34" charset="0"/>
              <a:buChar char="•"/>
            </a:pPr>
            <a:r>
              <a:rPr lang="en-US" b="0" dirty="0" smtClean="0"/>
              <a:t>Highway </a:t>
            </a:r>
            <a:r>
              <a:rPr lang="en-US" b="0" dirty="0" err="1" smtClean="0"/>
              <a:t>NLoS</a:t>
            </a:r>
            <a:r>
              <a:rPr lang="en-US" b="0" dirty="0" smtClean="0"/>
              <a:t> (252 km/h, high frequency selectivity)</a:t>
            </a:r>
          </a:p>
          <a:p>
            <a:pPr>
              <a:buFont typeface="Arial" panose="020B0604020202020204" pitchFamily="34" charset="0"/>
              <a:buChar char="•"/>
            </a:pPr>
            <a:r>
              <a:rPr lang="en-US" dirty="0" smtClean="0"/>
              <a:t>MCS:</a:t>
            </a:r>
            <a:r>
              <a:rPr lang="en-US" b="0" dirty="0" smtClean="0"/>
              <a:t> 0, 2, 4, 6</a:t>
            </a:r>
          </a:p>
          <a:p>
            <a:pPr>
              <a:buFont typeface="Arial" panose="020B0604020202020204" pitchFamily="34" charset="0"/>
              <a:buChar char="•"/>
            </a:pPr>
            <a:r>
              <a:rPr lang="en-US" dirty="0" smtClean="0"/>
              <a:t>Payload length:</a:t>
            </a:r>
            <a:r>
              <a:rPr lang="en-US" b="0" dirty="0" smtClean="0"/>
              <a:t> 400 bytes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Ioannis Sarris, u-blox</a:t>
            </a:r>
            <a:endParaRPr lang="en-GB" dirty="0"/>
          </a:p>
        </p:txBody>
      </p:sp>
      <p:sp>
        <p:nvSpPr>
          <p:cNvPr id="6" name="Date Placeholder 5"/>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3621145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DACE vs MCE </a:t>
            </a:r>
            <a:r>
              <a:rPr lang="en-US" dirty="0" smtClean="0"/>
              <a:t>- Rural </a:t>
            </a:r>
            <a:r>
              <a:rPr lang="en-US" dirty="0" err="1" smtClean="0"/>
              <a:t>LoS</a:t>
            </a:r>
            <a:r>
              <a:rPr lang="en-US" dirty="0" smtClean="0"/>
              <a:t> PER</a:t>
            </a:r>
            <a:endParaRPr lang="en-US" dirty="0"/>
          </a:p>
        </p:txBody>
      </p:sp>
      <p:sp>
        <p:nvSpPr>
          <p:cNvPr id="41" name="Content Placeholder 40"/>
          <p:cNvSpPr>
            <a:spLocks noGrp="1"/>
          </p:cNvSpPr>
          <p:nvPr>
            <p:ph sz="half" idx="1"/>
          </p:nvPr>
        </p:nvSpPr>
        <p:spPr>
          <a:xfrm>
            <a:off x="914400" y="1981201"/>
            <a:ext cx="5181600" cy="4113213"/>
          </a:xfrm>
        </p:spPr>
        <p:txBody>
          <a:bodyPr/>
          <a:lstStyle/>
          <a:p>
            <a:pPr marL="288000" indent="-288000">
              <a:buFont typeface="Arial" panose="020B0604020202020204" pitchFamily="34" charset="0"/>
              <a:buChar char="•"/>
            </a:pPr>
            <a:r>
              <a:rPr lang="en-US" sz="2000" b="0" dirty="0" smtClean="0"/>
              <a:t>DACE imposes a time offset between channel estimation and symbol equalization</a:t>
            </a:r>
          </a:p>
          <a:p>
            <a:pPr marL="288000" indent="-288000">
              <a:buFont typeface="Arial" panose="020B0604020202020204" pitchFamily="34" charset="0"/>
              <a:buChar char="•"/>
            </a:pPr>
            <a:r>
              <a:rPr lang="en-US" sz="2000" b="0" dirty="0" smtClean="0"/>
              <a:t>This offset depends on the MCS and Viterbi trace-back length</a:t>
            </a:r>
          </a:p>
          <a:p>
            <a:pPr marL="288000" indent="-288000">
              <a:buFont typeface="Arial" panose="020B0604020202020204" pitchFamily="34" charset="0"/>
              <a:buChar char="•"/>
            </a:pPr>
            <a:r>
              <a:rPr lang="en-US" sz="2000" b="0" dirty="0" smtClean="0"/>
              <a:t>A new estimate is obtained on every DATA OFDM symbol (allows averaging)</a:t>
            </a:r>
          </a:p>
          <a:p>
            <a:pPr marL="288000" indent="-288000">
              <a:buFont typeface="Arial" panose="020B0604020202020204" pitchFamily="34" charset="0"/>
              <a:buChar char="•"/>
            </a:pPr>
            <a:r>
              <a:rPr lang="en-US" sz="2000" b="0" dirty="0" smtClean="0"/>
              <a:t>MCE also has a time offset between 1 and M symbols (no averaging possible)</a:t>
            </a:r>
          </a:p>
          <a:p>
            <a:pPr marL="288000" indent="-288000">
              <a:buFont typeface="Arial" panose="020B0604020202020204" pitchFamily="34" charset="0"/>
              <a:buChar char="•"/>
            </a:pPr>
            <a:r>
              <a:rPr lang="en-US" sz="2000" b="0" dirty="0" smtClean="0"/>
              <a:t>PER vs SNR simulations show</a:t>
            </a:r>
            <a:endParaRPr lang="en-US" sz="2000" b="0" dirty="0"/>
          </a:p>
          <a:p>
            <a:pPr marL="576000" lvl="1" indent="-288000">
              <a:buFont typeface="Arial" panose="020B0604020202020204" pitchFamily="34" charset="0"/>
              <a:buChar char="•"/>
            </a:pPr>
            <a:r>
              <a:rPr lang="en-US" sz="1600" b="0" dirty="0" smtClean="0"/>
              <a:t>MCE M=4, similar or better performance than DACE</a:t>
            </a:r>
          </a:p>
          <a:p>
            <a:pPr marL="576000" lvl="1" indent="-288000">
              <a:buFont typeface="Arial" panose="020B0604020202020204" pitchFamily="34" charset="0"/>
              <a:buChar char="•"/>
            </a:pPr>
            <a:r>
              <a:rPr lang="en-US" sz="1600" dirty="0"/>
              <a:t>MCE</a:t>
            </a:r>
            <a:r>
              <a:rPr lang="en-US" sz="1600" dirty="0" smtClean="0"/>
              <a:t> M=8, worse performance </a:t>
            </a:r>
            <a:r>
              <a:rPr lang="en-US" sz="1600" dirty="0"/>
              <a:t>than DACE</a:t>
            </a:r>
          </a:p>
          <a:p>
            <a:pPr marL="857250" lvl="1" indent="-457200">
              <a:buFont typeface="Arial" panose="020B0604020202020204" pitchFamily="34" charset="0"/>
              <a:buChar char="•"/>
            </a:pPr>
            <a:endParaRPr lang="en-US" sz="1600" b="0" dirty="0"/>
          </a:p>
        </p:txBody>
      </p:sp>
      <p:sp>
        <p:nvSpPr>
          <p:cNvPr id="6" name="Date Placeholder 5"/>
          <p:cNvSpPr>
            <a:spLocks noGrp="1"/>
          </p:cNvSpPr>
          <p:nvPr>
            <p:ph type="dt" idx="10"/>
          </p:nvPr>
        </p:nvSpPr>
        <p:spPr/>
        <p:txBody>
          <a:bodyPr/>
          <a:lstStyle/>
          <a:p>
            <a:r>
              <a:rPr lang="en-US" dirty="0"/>
              <a:t>March 2019</a:t>
            </a:r>
            <a:endParaRPr lang="en-GB" dirty="0"/>
          </a:p>
        </p:txBody>
      </p:sp>
      <p:sp>
        <p:nvSpPr>
          <p:cNvPr id="5" name="Footer Placeholder 4"/>
          <p:cNvSpPr>
            <a:spLocks noGrp="1"/>
          </p:cNvSpPr>
          <p:nvPr>
            <p:ph type="ftr" idx="11"/>
          </p:nvPr>
        </p:nvSpPr>
        <p:spPr/>
        <p:txBody>
          <a:bodyPr/>
          <a:lstStyle/>
          <a:p>
            <a:r>
              <a:rPr lang="en-GB" smtClean="0"/>
              <a:t>Ioannis Sarris, u-blox</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pic>
        <p:nvPicPr>
          <p:cNvPr id="54" name="Content Placeholder 53"/>
          <p:cNvPicPr>
            <a:picLocks noGrp="1" noChangeAspect="1"/>
          </p:cNvPicPr>
          <p:nvPr>
            <p:ph sz="half" idx="2"/>
          </p:nvPr>
        </p:nvPicPr>
        <p:blipFill>
          <a:blip r:embed="rId2"/>
          <a:stretch>
            <a:fillRect/>
          </a:stretch>
        </p:blipFill>
        <p:spPr>
          <a:xfrm>
            <a:off x="6196013" y="2077930"/>
            <a:ext cx="5080000" cy="3919753"/>
          </a:xfrm>
          <a:prstGeom prst="rect">
            <a:avLst/>
          </a:prstGeom>
        </p:spPr>
      </p:pic>
    </p:spTree>
    <p:extLst>
      <p:ext uri="{BB962C8B-B14F-4D97-AF65-F5344CB8AC3E}">
        <p14:creationId xmlns:p14="http://schemas.microsoft.com/office/powerpoint/2010/main" val="3772716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DACE vs MCE - Rural </a:t>
            </a:r>
            <a:r>
              <a:rPr lang="en-US" dirty="0" err="1"/>
              <a:t>LoS</a:t>
            </a:r>
            <a:r>
              <a:rPr lang="en-US" dirty="0"/>
              <a:t> </a:t>
            </a:r>
            <a:r>
              <a:rPr lang="en-US" dirty="0" smtClean="0"/>
              <a:t>Throughput</a:t>
            </a:r>
            <a:endParaRPr lang="en-US" dirty="0"/>
          </a:p>
        </p:txBody>
      </p:sp>
      <p:sp>
        <p:nvSpPr>
          <p:cNvPr id="41" name="Content Placeholder 40"/>
          <p:cNvSpPr>
            <a:spLocks noGrp="1"/>
          </p:cNvSpPr>
          <p:nvPr>
            <p:ph sz="half" idx="1"/>
          </p:nvPr>
        </p:nvSpPr>
        <p:spPr/>
        <p:txBody>
          <a:bodyPr/>
          <a:lstStyle/>
          <a:p>
            <a:pPr marL="0" indent="0"/>
            <a:r>
              <a:rPr lang="en-US" sz="2000" b="0" dirty="0" smtClean="0"/>
              <a:t>Throughput simulations show:</a:t>
            </a:r>
            <a:endParaRPr lang="en-US" sz="2000" b="0" dirty="0"/>
          </a:p>
          <a:p>
            <a:pPr marL="288000" indent="-288000">
              <a:buFont typeface="Arial" panose="020B0604020202020204" pitchFamily="34" charset="0"/>
              <a:buChar char="•"/>
            </a:pPr>
            <a:r>
              <a:rPr lang="en-US" sz="1800" b="0" dirty="0" smtClean="0"/>
              <a:t>DACE performance is globally better than MCE</a:t>
            </a:r>
          </a:p>
          <a:p>
            <a:pPr marL="288000" indent="-288000">
              <a:buFont typeface="Arial" panose="020B0604020202020204" pitchFamily="34" charset="0"/>
              <a:buChar char="•"/>
            </a:pPr>
            <a:r>
              <a:rPr lang="en-US" sz="1800" b="0" dirty="0" smtClean="0"/>
              <a:t>Top throughput is reduced as expected</a:t>
            </a:r>
          </a:p>
          <a:p>
            <a:pPr marL="576000" lvl="1" indent="-288000">
              <a:buFont typeface="Arial" panose="020B0604020202020204" pitchFamily="34" charset="0"/>
              <a:buChar char="•"/>
            </a:pPr>
            <a:r>
              <a:rPr lang="en-US" sz="1800" dirty="0" smtClean="0"/>
              <a:t>DACE: </a:t>
            </a:r>
            <a:r>
              <a:rPr lang="el-GR" sz="1800" dirty="0" smtClean="0"/>
              <a:t>ε </a:t>
            </a:r>
            <a:r>
              <a:rPr lang="en-US" sz="1800" dirty="0" smtClean="0"/>
              <a:t>= 100</a:t>
            </a:r>
            <a:r>
              <a:rPr lang="en-US" sz="1800" dirty="0"/>
              <a:t>%</a:t>
            </a:r>
          </a:p>
          <a:p>
            <a:pPr marL="576000" lvl="1" indent="-288000">
              <a:buFont typeface="Arial" panose="020B0604020202020204" pitchFamily="34" charset="0"/>
              <a:buChar char="•"/>
            </a:pPr>
            <a:r>
              <a:rPr lang="en-US" sz="1800" b="0" dirty="0" smtClean="0"/>
              <a:t>MCE:</a:t>
            </a:r>
          </a:p>
          <a:p>
            <a:pPr marL="864000" lvl="2" indent="-288000">
              <a:buFont typeface="Arial" panose="020B0604020202020204" pitchFamily="34" charset="0"/>
              <a:buChar char="•"/>
            </a:pPr>
            <a:r>
              <a:rPr lang="el-GR" sz="1800" dirty="0"/>
              <a:t>ε</a:t>
            </a:r>
            <a:r>
              <a:rPr lang="en-US" sz="1800" baseline="-25000" dirty="0"/>
              <a:t>2</a:t>
            </a:r>
            <a:r>
              <a:rPr lang="en-US" sz="1800" dirty="0"/>
              <a:t> </a:t>
            </a:r>
            <a:r>
              <a:rPr lang="el-GR" sz="1800" dirty="0"/>
              <a:t>=</a:t>
            </a:r>
            <a:r>
              <a:rPr lang="en-US" sz="1800" dirty="0"/>
              <a:t> </a:t>
            </a:r>
            <a:r>
              <a:rPr lang="pl-PL" sz="1800" dirty="0"/>
              <a:t>66.</a:t>
            </a:r>
            <a:r>
              <a:rPr lang="en-US" sz="1800" dirty="0"/>
              <a:t>7</a:t>
            </a:r>
            <a:r>
              <a:rPr lang="pl-PL" sz="1800" dirty="0"/>
              <a:t>%</a:t>
            </a:r>
            <a:endParaRPr lang="en-US" sz="1800" dirty="0"/>
          </a:p>
          <a:p>
            <a:pPr marL="864000" lvl="2" indent="-288000">
              <a:buFont typeface="Arial" panose="020B0604020202020204" pitchFamily="34" charset="0"/>
              <a:buChar char="•"/>
            </a:pPr>
            <a:r>
              <a:rPr lang="el-GR" sz="1800" b="0" dirty="0" smtClean="0"/>
              <a:t>ε</a:t>
            </a:r>
            <a:r>
              <a:rPr lang="en-US" sz="1800" b="0" baseline="-25000" dirty="0" smtClean="0"/>
              <a:t>4 </a:t>
            </a:r>
            <a:r>
              <a:rPr lang="el-GR" sz="1800" b="0" dirty="0" smtClean="0"/>
              <a:t>=</a:t>
            </a:r>
            <a:r>
              <a:rPr lang="en-US" sz="1800" b="0" dirty="0" smtClean="0"/>
              <a:t> </a:t>
            </a:r>
            <a:r>
              <a:rPr lang="pl-PL" sz="1800" b="0" dirty="0" smtClean="0"/>
              <a:t>80.0%</a:t>
            </a:r>
            <a:endParaRPr lang="en-US" sz="1800" dirty="0"/>
          </a:p>
          <a:p>
            <a:pPr marL="864000" lvl="2" indent="-288000">
              <a:buFont typeface="Arial" panose="020B0604020202020204" pitchFamily="34" charset="0"/>
              <a:buChar char="•"/>
            </a:pPr>
            <a:r>
              <a:rPr lang="el-GR" sz="1800" b="0" dirty="0" smtClean="0"/>
              <a:t>ε</a:t>
            </a:r>
            <a:r>
              <a:rPr lang="en-US" sz="1800" b="0" baseline="-25000" dirty="0" smtClean="0"/>
              <a:t>8 </a:t>
            </a:r>
            <a:r>
              <a:rPr lang="el-GR" sz="1800" b="0" dirty="0" smtClean="0"/>
              <a:t>= </a:t>
            </a:r>
            <a:r>
              <a:rPr lang="pl-PL" sz="1800" b="0" dirty="0"/>
              <a:t>88.9%</a:t>
            </a:r>
          </a:p>
          <a:p>
            <a:endParaRPr lang="en-US" dirty="0"/>
          </a:p>
        </p:txBody>
      </p:sp>
      <p:sp>
        <p:nvSpPr>
          <p:cNvPr id="6" name="Date Placeholder 5"/>
          <p:cNvSpPr>
            <a:spLocks noGrp="1"/>
          </p:cNvSpPr>
          <p:nvPr>
            <p:ph type="dt" idx="10"/>
          </p:nvPr>
        </p:nvSpPr>
        <p:spPr/>
        <p:txBody>
          <a:bodyPr/>
          <a:lstStyle/>
          <a:p>
            <a:r>
              <a:rPr lang="en-US" dirty="0"/>
              <a:t>March 2019</a:t>
            </a:r>
            <a:endParaRPr lang="en-GB" dirty="0"/>
          </a:p>
        </p:txBody>
      </p:sp>
      <p:sp>
        <p:nvSpPr>
          <p:cNvPr id="5" name="Footer Placeholder 4"/>
          <p:cNvSpPr>
            <a:spLocks noGrp="1"/>
          </p:cNvSpPr>
          <p:nvPr>
            <p:ph type="ftr" idx="11"/>
          </p:nvPr>
        </p:nvSpPr>
        <p:spPr/>
        <p:txBody>
          <a:bodyPr/>
          <a:lstStyle/>
          <a:p>
            <a:r>
              <a:rPr lang="en-GB" smtClean="0"/>
              <a:t>Ioannis Sarris, u-blox</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pic>
        <p:nvPicPr>
          <p:cNvPr id="11" name="Content Placeholder 10"/>
          <p:cNvPicPr>
            <a:picLocks noGrp="1" noChangeAspect="1"/>
          </p:cNvPicPr>
          <p:nvPr>
            <p:ph sz="half" idx="2"/>
          </p:nvPr>
        </p:nvPicPr>
        <p:blipFill>
          <a:blip r:embed="rId2"/>
          <a:stretch>
            <a:fillRect/>
          </a:stretch>
        </p:blipFill>
        <p:spPr>
          <a:xfrm>
            <a:off x="6196013" y="2077930"/>
            <a:ext cx="5080000" cy="3919753"/>
          </a:xfrm>
          <a:prstGeom prst="rect">
            <a:avLst/>
          </a:prstGeom>
        </p:spPr>
      </p:pic>
    </p:spTree>
    <p:extLst>
      <p:ext uri="{BB962C8B-B14F-4D97-AF65-F5344CB8AC3E}">
        <p14:creationId xmlns:p14="http://schemas.microsoft.com/office/powerpoint/2010/main" val="170887739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12328</TotalTime>
  <Words>1374</Words>
  <Application>Microsoft Office PowerPoint</Application>
  <PresentationFormat>Widescreen</PresentationFormat>
  <Paragraphs>247</Paragraphs>
  <Slides>25</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 Unicode MS</vt:lpstr>
      <vt:lpstr>MS Gothic</vt:lpstr>
      <vt:lpstr>Arial</vt:lpstr>
      <vt:lpstr>Cambria Math</vt:lpstr>
      <vt:lpstr>Times New Roman</vt:lpstr>
      <vt:lpstr>Office Theme</vt:lpstr>
      <vt:lpstr>Document</vt:lpstr>
      <vt:lpstr>Considerations on NGV PHY design</vt:lpstr>
      <vt:lpstr>Abstract</vt:lpstr>
      <vt:lpstr>Introduction</vt:lpstr>
      <vt:lpstr>Channel Tracking</vt:lpstr>
      <vt:lpstr>Data-Aided Channel Estimation (DACE)</vt:lpstr>
      <vt:lpstr>Midamble Channel Estimation (MCE)</vt:lpstr>
      <vt:lpstr>DACE vs MCE - Simulation parameters</vt:lpstr>
      <vt:lpstr>DACE vs MCE - Rural LoS PER</vt:lpstr>
      <vt:lpstr>DACE vs MCE - Rural LoS Throughput</vt:lpstr>
      <vt:lpstr>DACE vs MCE – Highway Non-LoS PER</vt:lpstr>
      <vt:lpstr>DACE vs MCE – Highway Non-LoS Throughput</vt:lpstr>
      <vt:lpstr>Forward Error Correction</vt:lpstr>
      <vt:lpstr>Forward Error Correction</vt:lpstr>
      <vt:lpstr>BCC vs LDPC - Simulation parameters</vt:lpstr>
      <vt:lpstr>BCC vs LDPC – Rural LoS PER</vt:lpstr>
      <vt:lpstr>BCC vs LDPC – Rural LoS Throughput</vt:lpstr>
      <vt:lpstr>BCC vs LDPC – Highway Non-LoS PER</vt:lpstr>
      <vt:lpstr>BCC vs LDPC – Highway Non-LoS Throughput</vt:lpstr>
      <vt:lpstr>OFDM Tone Plan</vt:lpstr>
      <vt:lpstr>OFDM Tone Plan</vt:lpstr>
      <vt:lpstr>OFDM Tone Plan</vt:lpstr>
      <vt:lpstr>OFDM Tone Plan</vt:lpstr>
      <vt:lpstr>OFDM Tone Plan</vt:lpstr>
      <vt:lpstr>Conclusions</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V2X Simulation Model</dc:title>
  <dc:creator>Ioannis Sarris</dc:creator>
  <cp:lastModifiedBy>Ioannis Sarris</cp:lastModifiedBy>
  <cp:revision>217</cp:revision>
  <cp:lastPrinted>1601-01-01T00:00:00Z</cp:lastPrinted>
  <dcterms:created xsi:type="dcterms:W3CDTF">2018-09-03T12:09:18Z</dcterms:created>
  <dcterms:modified xsi:type="dcterms:W3CDTF">2019-03-11T23:37:54Z</dcterms:modified>
</cp:coreProperties>
</file>