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65" r:id="rId4"/>
    <p:sldId id="291" r:id="rId5"/>
    <p:sldId id="273" r:id="rId6"/>
    <p:sldId id="290" r:id="rId7"/>
    <p:sldId id="288" r:id="rId8"/>
    <p:sldId id="274" r:id="rId9"/>
    <p:sldId id="278" r:id="rId10"/>
    <p:sldId id="276" r:id="rId11"/>
    <p:sldId id="277" r:id="rId12"/>
    <p:sldId id="292" r:id="rId13"/>
    <p:sldId id="287" r:id="rId14"/>
    <p:sldId id="294" r:id="rId15"/>
    <p:sldId id="279" r:id="rId16"/>
    <p:sldId id="280" r:id="rId17"/>
    <p:sldId id="282" r:id="rId18"/>
    <p:sldId id="281" r:id="rId19"/>
    <p:sldId id="293" r:id="rId20"/>
    <p:sldId id="289" r:id="rId21"/>
    <p:sldId id="283" r:id="rId22"/>
    <p:sldId id="285" r:id="rId23"/>
    <p:sldId id="286" r:id="rId24"/>
    <p:sldId id="268" r:id="rId25"/>
    <p:sldId id="264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4660"/>
  </p:normalViewPr>
  <p:slideViewPr>
    <p:cSldViewPr>
      <p:cViewPr varScale="1">
        <p:scale>
          <a:sx n="112" d="100"/>
          <a:sy n="112" d="100"/>
        </p:scale>
        <p:origin x="114" y="31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03" d="100"/>
          <a:sy n="103" d="100"/>
        </p:scale>
        <p:origin x="2922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802.11-19/0310r0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Considerations on NGV PHY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2019-03-11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567171"/>
              </p:ext>
            </p:extLst>
          </p:nvPr>
        </p:nvGraphicFramePr>
        <p:xfrm>
          <a:off x="987425" y="2414588"/>
          <a:ext cx="10156825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414588"/>
                        <a:ext cx="10156825" cy="2462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DACE vs MCE </a:t>
            </a:r>
            <a:r>
              <a:rPr lang="en-US" dirty="0" smtClean="0"/>
              <a:t>– Highway Non-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/>
              <a:t>PER</a:t>
            </a:r>
          </a:p>
        </p:txBody>
      </p:sp>
      <p:sp>
        <p:nvSpPr>
          <p:cNvPr id="41" name="Content Placeholder 40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281612" cy="4113213"/>
          </a:xfrm>
        </p:spPr>
        <p:txBody>
          <a:bodyPr/>
          <a:lstStyle/>
          <a:p>
            <a:pPr marL="0" indent="0"/>
            <a:r>
              <a:rPr lang="en-US" sz="2000" b="0" dirty="0"/>
              <a:t>PER vs SNR </a:t>
            </a:r>
            <a:r>
              <a:rPr lang="en-US" sz="2000" b="0" dirty="0" smtClean="0"/>
              <a:t>simulations show</a:t>
            </a:r>
            <a:r>
              <a:rPr lang="en-US" sz="2000" b="0" dirty="0" smtClean="0"/>
              <a:t>:</a:t>
            </a:r>
            <a:endParaRPr lang="en-US" sz="2000" b="0" dirty="0"/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1800" b="0" dirty="0"/>
              <a:t>MCE </a:t>
            </a:r>
            <a:r>
              <a:rPr lang="en-US" sz="1800" b="0" dirty="0" smtClean="0"/>
              <a:t>M=4, similar performance to DACE</a:t>
            </a:r>
            <a:endParaRPr lang="en-US" sz="1800" b="0" dirty="0"/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1800" b="0" dirty="0"/>
              <a:t>MCE </a:t>
            </a:r>
            <a:r>
              <a:rPr lang="en-US" sz="1800" b="0" dirty="0" smtClean="0"/>
              <a:t>M=8, worse </a:t>
            </a:r>
            <a:r>
              <a:rPr lang="en-US" sz="1800" b="0" dirty="0"/>
              <a:t>performance than DACE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077930"/>
            <a:ext cx="5080000" cy="391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1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DACE vs MCE – Highway Non-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smtClean="0"/>
              <a:t>Throughput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Throughput </a:t>
            </a:r>
            <a:r>
              <a:rPr lang="en-US" sz="2000" b="0" dirty="0" smtClean="0"/>
              <a:t>simulations show</a:t>
            </a:r>
            <a:r>
              <a:rPr lang="en-US" sz="2000" b="0" dirty="0" smtClean="0"/>
              <a:t>:</a:t>
            </a:r>
            <a:endParaRPr lang="en-US" sz="2000" b="0" dirty="0"/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1800" b="0" dirty="0"/>
              <a:t>DACE performance is globally better than </a:t>
            </a:r>
            <a:r>
              <a:rPr lang="en-US" sz="1800" b="0" dirty="0" smtClean="0"/>
              <a:t>MCE</a:t>
            </a:r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1800" b="0" dirty="0" smtClean="0"/>
              <a:t>M=4 seems to give the best tradeoff between the different MCE schemes</a:t>
            </a:r>
            <a:endParaRPr lang="en-US" sz="1800" b="0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077930"/>
            <a:ext cx="5080000" cy="391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99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 smtClean="0"/>
              <a:t>Forward Error Correction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2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295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Error Correction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use of enhanced FEC schemes are obvious candidates for 802.11bd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LDPC was introduced with 802.11n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</a:t>
            </a:r>
            <a:r>
              <a:rPr lang="en-US" b="0" dirty="0" smtClean="0"/>
              <a:t>rovides significant gains in standard indoor/low-mobility scenarios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Here the performance of LDPC is evaluated in </a:t>
            </a:r>
            <a:r>
              <a:rPr lang="en-US" b="0" dirty="0" smtClean="0"/>
              <a:t>the context of V2X </a:t>
            </a:r>
            <a:r>
              <a:rPr lang="en-US" b="0" dirty="0" err="1" smtClean="0"/>
              <a:t>comms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high latency of LDPC decoding* makes it unsuitable for use in conjunction with a DACE scheme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0" indent="0"/>
            <a:endParaRPr lang="en-US" b="0" dirty="0" smtClean="0"/>
          </a:p>
          <a:p>
            <a:pPr marL="0" indent="0"/>
            <a:r>
              <a:rPr lang="en-US" sz="2000" b="0" dirty="0" smtClean="0"/>
              <a:t>*as defined in 802.11n</a:t>
            </a:r>
            <a:endParaRPr lang="en-US" sz="2000" b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5292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BCC vs </a:t>
            </a:r>
            <a:r>
              <a:rPr lang="en-US" dirty="0" smtClean="0"/>
              <a:t>LDPC - Simulation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PHY: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 smtClean="0"/>
              <a:t>Standard 802.11p with BCC &amp; DACE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 smtClean="0"/>
              <a:t>802.11p with LDPC &amp; MCE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Channel models: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Rural </a:t>
            </a:r>
            <a:r>
              <a:rPr lang="en-US" dirty="0" err="1"/>
              <a:t>LoS</a:t>
            </a:r>
            <a:r>
              <a:rPr lang="en-US" dirty="0"/>
              <a:t> (144 km/h, low frequency selectivity)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Highway </a:t>
            </a:r>
            <a:r>
              <a:rPr lang="en-US" dirty="0" err="1"/>
              <a:t>NLoS</a:t>
            </a:r>
            <a:r>
              <a:rPr lang="en-US" dirty="0"/>
              <a:t> (252 km/h, high frequency selectivity)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MCS</a:t>
            </a:r>
            <a:r>
              <a:rPr lang="en-US" dirty="0" smtClean="0"/>
              <a:t>:</a:t>
            </a:r>
            <a:r>
              <a:rPr lang="en-US" b="0" dirty="0" smtClean="0"/>
              <a:t> </a:t>
            </a:r>
            <a:r>
              <a:rPr lang="en-US" b="0" dirty="0"/>
              <a:t>0, 2, 4, 6 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Payload </a:t>
            </a:r>
            <a:r>
              <a:rPr lang="en-US" dirty="0" smtClean="0"/>
              <a:t>length:</a:t>
            </a:r>
            <a:r>
              <a:rPr lang="en-US" b="0" dirty="0" smtClean="0"/>
              <a:t> 400 bytes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8465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BCC vs LDPC </a:t>
            </a:r>
            <a:r>
              <a:rPr lang="en-US" dirty="0"/>
              <a:t>– </a:t>
            </a:r>
            <a:r>
              <a:rPr lang="en-US" dirty="0" smtClean="0"/>
              <a:t>Rural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/>
              <a:t>PER</a:t>
            </a:r>
          </a:p>
        </p:txBody>
      </p:sp>
      <p:sp>
        <p:nvSpPr>
          <p:cNvPr id="48" name="Content Placeholder 4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PER vs SNR </a:t>
            </a:r>
            <a:r>
              <a:rPr lang="en-US" sz="2000" b="0" dirty="0" smtClean="0"/>
              <a:t>simulations show</a:t>
            </a:r>
            <a:r>
              <a:rPr lang="en-US" sz="2000" b="0" dirty="0" smtClean="0"/>
              <a:t>:</a:t>
            </a:r>
            <a:endParaRPr lang="en-US" sz="2000" b="0" dirty="0"/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LDPC gives a 2-3 dB enhancement in PER performance compared to DACE</a:t>
            </a:r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Performance also depends on the MCE scheme used</a:t>
            </a:r>
            <a:endParaRPr lang="en-US" sz="2000" b="0" dirty="0"/>
          </a:p>
        </p:txBody>
      </p:sp>
      <p:pic>
        <p:nvPicPr>
          <p:cNvPr id="50" name="Content Placeholder 4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077930"/>
            <a:ext cx="5080000" cy="3919753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528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BCC vs LDPC – Rural LoS Throughput</a:t>
            </a:r>
            <a:endParaRPr lang="en-US" dirty="0"/>
          </a:p>
        </p:txBody>
      </p:sp>
      <p:sp>
        <p:nvSpPr>
          <p:cNvPr id="48" name="Content Placeholder 4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000" b="0" dirty="0" smtClean="0"/>
              <a:t>Throughput </a:t>
            </a:r>
            <a:r>
              <a:rPr lang="en-US" sz="2000" b="0" dirty="0" smtClean="0"/>
              <a:t>simulations show</a:t>
            </a:r>
            <a:r>
              <a:rPr lang="en-US" sz="2000" b="0" dirty="0" smtClean="0"/>
              <a:t>:</a:t>
            </a:r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In low/mid SNR regime, DACE &amp; BCC performance is similar to MCE &amp; LDPC</a:t>
            </a:r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In high SNR regime, DACE &amp; BCC performance is higher than MCE &amp; LDPC as expected</a:t>
            </a:r>
          </a:p>
          <a:p>
            <a:endParaRPr lang="en-US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077930"/>
            <a:ext cx="5080000" cy="391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368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BCC vs LDPC – </a:t>
            </a:r>
            <a:r>
              <a:rPr lang="en-US" dirty="0" smtClean="0"/>
              <a:t>Highway Non-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/>
              <a:t>PER</a:t>
            </a:r>
          </a:p>
        </p:txBody>
      </p:sp>
      <p:sp>
        <p:nvSpPr>
          <p:cNvPr id="48" name="Content Placeholder 4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/>
            <a:r>
              <a:rPr lang="en-US" sz="2000" b="0" dirty="0"/>
              <a:t>PER vs SNR </a:t>
            </a:r>
            <a:r>
              <a:rPr lang="en-US" sz="2000" b="0" dirty="0" smtClean="0"/>
              <a:t>simulations show</a:t>
            </a:r>
            <a:r>
              <a:rPr lang="en-US" sz="2000" b="0" dirty="0" smtClean="0"/>
              <a:t>:</a:t>
            </a:r>
            <a:endParaRPr lang="en-US" sz="2000" b="0" dirty="0"/>
          </a:p>
          <a:p>
            <a:pPr marL="288000" lvl="0" indent="-288000">
              <a:buFont typeface="Arial" panose="020B0604020202020204" pitchFamily="34" charset="0"/>
              <a:buChar char="•"/>
            </a:pPr>
            <a:r>
              <a:rPr lang="en-US" sz="2000" b="0" dirty="0"/>
              <a:t>LDPC gives a </a:t>
            </a:r>
            <a:r>
              <a:rPr lang="en-US" sz="2000" b="0" dirty="0" smtClean="0"/>
              <a:t>1-2 </a:t>
            </a:r>
            <a:r>
              <a:rPr lang="en-US" sz="2000" b="0" dirty="0"/>
              <a:t>dB enhancement </a:t>
            </a:r>
            <a:r>
              <a:rPr lang="en-US" sz="2000" b="0" dirty="0" smtClean="0"/>
              <a:t>compared </a:t>
            </a:r>
            <a:r>
              <a:rPr lang="en-US" sz="2000" b="0" dirty="0"/>
              <a:t>to DACE</a:t>
            </a:r>
          </a:p>
          <a:p>
            <a:pPr marL="288000" lvl="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Again, performance also depends on </a:t>
            </a:r>
            <a:r>
              <a:rPr lang="en-US" sz="2000" b="0" dirty="0"/>
              <a:t>the </a:t>
            </a:r>
            <a:r>
              <a:rPr lang="en-US" sz="2000" b="0" dirty="0" smtClean="0"/>
              <a:t>MCE </a:t>
            </a:r>
            <a:r>
              <a:rPr lang="en-US" sz="2000" b="0" dirty="0"/>
              <a:t>scheme used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077930"/>
            <a:ext cx="5080000" cy="391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199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BCC vs LDPC – Highway </a:t>
            </a:r>
            <a:r>
              <a:rPr lang="en-US" dirty="0" smtClean="0"/>
              <a:t>Non-</a:t>
            </a:r>
            <a:r>
              <a:rPr lang="en-US" dirty="0" err="1" smtClean="0"/>
              <a:t>LoS</a:t>
            </a:r>
            <a:r>
              <a:rPr lang="en-US" dirty="0" smtClean="0"/>
              <a:t> Throughput</a:t>
            </a:r>
            <a:endParaRPr lang="en-US" dirty="0"/>
          </a:p>
        </p:txBody>
      </p:sp>
      <p:sp>
        <p:nvSpPr>
          <p:cNvPr id="48" name="Content Placeholder 4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/>
            <a:r>
              <a:rPr lang="en-US" sz="2000" b="0" dirty="0"/>
              <a:t>Throughput </a:t>
            </a:r>
            <a:r>
              <a:rPr lang="en-US" sz="2000" b="0" dirty="0" smtClean="0"/>
              <a:t>simulations show</a:t>
            </a:r>
            <a:r>
              <a:rPr lang="en-US" sz="2000" b="0" dirty="0" smtClean="0"/>
              <a:t>:</a:t>
            </a:r>
            <a:endParaRPr lang="en-US" sz="2000" b="0" dirty="0"/>
          </a:p>
          <a:p>
            <a:pPr marL="288000" lvl="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DACE &amp; BCC </a:t>
            </a:r>
            <a:r>
              <a:rPr lang="en-US" sz="2000" b="0" dirty="0"/>
              <a:t>performance is </a:t>
            </a:r>
            <a:r>
              <a:rPr lang="en-US" sz="2000" b="0" dirty="0" smtClean="0"/>
              <a:t>similar or better </a:t>
            </a:r>
            <a:r>
              <a:rPr lang="en-US" sz="2000" b="0" dirty="0"/>
              <a:t>than </a:t>
            </a:r>
            <a:r>
              <a:rPr lang="en-US" sz="2000" b="0" dirty="0" smtClean="0"/>
              <a:t>MCE &amp; LDPC </a:t>
            </a:r>
          </a:p>
          <a:p>
            <a:pPr marL="288000" lvl="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MCE </a:t>
            </a:r>
            <a:r>
              <a:rPr lang="en-US" sz="2000" b="0" dirty="0"/>
              <a:t>with M=4 </a:t>
            </a:r>
            <a:r>
              <a:rPr lang="en-US" sz="2000" b="0" dirty="0" smtClean="0"/>
              <a:t>or 8 seem </a:t>
            </a:r>
            <a:r>
              <a:rPr lang="en-US" sz="2000" b="0" dirty="0"/>
              <a:t>to give the best tradeoff between the different </a:t>
            </a:r>
            <a:r>
              <a:rPr lang="en-US" sz="2000" b="0" dirty="0" smtClean="0"/>
              <a:t>schemes</a:t>
            </a:r>
            <a:endParaRPr lang="en-US" sz="2000" b="0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077930"/>
            <a:ext cx="5080000" cy="391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292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 smtClean="0"/>
              <a:t>OFDM Tone Plan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3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282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1"/>
            <a:ext cx="10361084" cy="4264024"/>
          </a:xfrm>
          <a:ln/>
        </p:spPr>
        <p:txBody>
          <a:bodyPr/>
          <a:lstStyle/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presents a number of investigations regarding potential </a:t>
            </a:r>
            <a:r>
              <a:rPr lang="en-GB" dirty="0"/>
              <a:t>f</a:t>
            </a:r>
            <a:r>
              <a:rPr lang="en-GB" dirty="0" smtClean="0"/>
              <a:t>eatures of an NGV PHY. These attempt to quantify the performance and evaluate the suitability of </a:t>
            </a:r>
            <a:r>
              <a:rPr lang="en-GB" dirty="0"/>
              <a:t>such </a:t>
            </a:r>
            <a:r>
              <a:rPr lang="en-GB" dirty="0" smtClean="0"/>
              <a:t>features.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Open source 802.11p model available at: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u="sng" dirty="0" smtClean="0">
                <a:solidFill>
                  <a:schemeClr val="accent6"/>
                </a:solidFill>
              </a:rPr>
              <a:t>https</a:t>
            </a:r>
            <a:r>
              <a:rPr lang="en-US" b="0" u="sng" dirty="0">
                <a:solidFill>
                  <a:schemeClr val="accent6"/>
                </a:solidFill>
              </a:rPr>
              <a:t>://</a:t>
            </a:r>
            <a:r>
              <a:rPr lang="en-US" b="0" u="sng" dirty="0" smtClean="0">
                <a:solidFill>
                  <a:schemeClr val="accent6"/>
                </a:solidFill>
              </a:rPr>
              <a:t>github.com/u-blox/ubx-v2x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u="sng" dirty="0" smtClean="0">
              <a:solidFill>
                <a:schemeClr val="accent6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Model with potential NGV features available at: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u="sng" dirty="0" smtClean="0">
                <a:solidFill>
                  <a:schemeClr val="accent6"/>
                </a:solidFill>
              </a:rPr>
              <a:t>https</a:t>
            </a:r>
            <a:r>
              <a:rPr lang="en-US" b="0" u="sng" dirty="0">
                <a:solidFill>
                  <a:schemeClr val="accent6"/>
                </a:solidFill>
              </a:rPr>
              <a:t>://</a:t>
            </a:r>
            <a:r>
              <a:rPr lang="en-US" b="0" u="sng" dirty="0" smtClean="0">
                <a:solidFill>
                  <a:schemeClr val="accent6"/>
                </a:solidFill>
              </a:rPr>
              <a:t>github.com/u-blox/ubx-v2x/tree/ngv_ldpc_mce</a:t>
            </a:r>
            <a:endParaRPr lang="en-US" b="0" u="sng" dirty="0">
              <a:solidFill>
                <a:schemeClr val="accent6"/>
              </a:solidFill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 Tone Plan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Previous contributions have presented the possibility of adopting the OFDM tone plan of 802.11n/ac or derivatives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Here we only want to give a word of caution regarding the compliance of the proposed schemes with the Class C spectrum mask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pic>
        <p:nvPicPr>
          <p:cNvPr id="4098" name="Picture 2" descr="https://i1.wp.com/www.cablefree.net/wp-content/uploads/2015/01/CableFree-80211ac-channels-subcarriers.png?ssl=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07" t="10746" r="17936" b="59456"/>
          <a:stretch/>
        </p:blipFill>
        <p:spPr bwMode="auto">
          <a:xfrm>
            <a:off x="2048902" y="3933056"/>
            <a:ext cx="748883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844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 Tone Plan</a:t>
            </a:r>
          </a:p>
        </p:txBody>
      </p:sp>
      <p:sp>
        <p:nvSpPr>
          <p:cNvPr id="396" name="Content Placeholder 395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4029471" cy="4113213"/>
          </a:xfrm>
        </p:spPr>
        <p:txBody>
          <a:bodyPr/>
          <a:lstStyle/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Compliance with a Class-C </a:t>
            </a:r>
            <a:r>
              <a:rPr lang="en-US" sz="2000" b="0" dirty="0"/>
              <a:t>spectrum </a:t>
            </a:r>
            <a:r>
              <a:rPr lang="en-US" sz="2000" b="0" dirty="0" smtClean="0"/>
              <a:t>mask is </a:t>
            </a:r>
            <a:r>
              <a:rPr lang="en-US" sz="2000" b="0" dirty="0"/>
              <a:t>crucial for </a:t>
            </a:r>
            <a:r>
              <a:rPr lang="en-US" sz="2000" b="0" dirty="0" smtClean="0"/>
              <a:t>V2X systems</a:t>
            </a:r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This allows transmit power levels up </a:t>
            </a:r>
            <a:r>
              <a:rPr lang="en-US" sz="2000" b="0" dirty="0"/>
              <a:t>to 33 dBm </a:t>
            </a:r>
            <a:r>
              <a:rPr lang="en-US" sz="2000" b="0" dirty="0" smtClean="0"/>
              <a:t>(EIRP)</a:t>
            </a:r>
            <a:endParaRPr lang="en-US" sz="2000" b="0" dirty="0"/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Compliance with this mask is not straight-forward</a:t>
            </a:r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Example: a typical 802.11a transmitter fails to comply with the Class-C requirements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21</a:t>
            </a:fld>
            <a:endParaRPr lang="en-GB"/>
          </a:p>
        </p:txBody>
      </p:sp>
      <p:pic>
        <p:nvPicPr>
          <p:cNvPr id="400" name="Content Placeholder 39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21011" y="1981199"/>
            <a:ext cx="6154474" cy="411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601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 Tone Plan</a:t>
            </a:r>
          </a:p>
        </p:txBody>
      </p:sp>
      <p:sp>
        <p:nvSpPr>
          <p:cNvPr id="396" name="Content Placeholder 395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4029471" cy="4113213"/>
          </a:xfrm>
        </p:spPr>
        <p:txBody>
          <a:bodyPr/>
          <a:lstStyle/>
          <a:p>
            <a:pPr marL="288000" lvl="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Time-domain windowing and spectral shaping help to achieve compliance</a:t>
            </a:r>
          </a:p>
          <a:p>
            <a:pPr marL="288000" lvl="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The penalty is a small EVM degradation and slightly higher complexity</a:t>
            </a:r>
            <a:endParaRPr lang="en-US" sz="2000" b="0" dirty="0"/>
          </a:p>
          <a:p>
            <a:pPr marL="288000" indent="-28800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22</a:t>
            </a:fld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26714" y="1984658"/>
            <a:ext cx="6149299" cy="4109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3048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 Tone Plan</a:t>
            </a:r>
          </a:p>
        </p:txBody>
      </p:sp>
      <p:sp>
        <p:nvSpPr>
          <p:cNvPr id="396" name="Content Placeholder 395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3957463" cy="4113213"/>
          </a:xfrm>
        </p:spPr>
        <p:txBody>
          <a:bodyPr/>
          <a:lstStyle/>
          <a:p>
            <a:pPr marL="288000" lvl="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If we apply the 802.11n tone plan (extra </a:t>
            </a:r>
            <a:r>
              <a:rPr lang="en-US" sz="2000" b="0" dirty="0"/>
              <a:t>2 subcarriers on both sides</a:t>
            </a:r>
            <a:r>
              <a:rPr lang="en-US" sz="2000" b="0" dirty="0" smtClean="0"/>
              <a:t>) to the previous configuration compliance with Mask C is lost</a:t>
            </a:r>
          </a:p>
          <a:p>
            <a:pPr marL="288000" lvl="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Additional shaping and windowing is possible, but this should be taken into account when designing the PHY</a:t>
            </a:r>
            <a:endParaRPr lang="en-US" sz="20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23</a:t>
            </a:fld>
            <a:endParaRPr lang="en-GB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26714" y="1984658"/>
            <a:ext cx="6149299" cy="4109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258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 marL="0" indent="0"/>
            <a:r>
              <a:rPr lang="en-US" sz="2000" dirty="0" smtClean="0"/>
              <a:t>Channel tracking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From a throughput perspective DACE seems to perform better than MCE under </a:t>
            </a:r>
            <a:r>
              <a:rPr lang="en-US" sz="2000" b="0" dirty="0" smtClean="0"/>
              <a:t>all propagation conditions that were considered</a:t>
            </a:r>
            <a:endParaRPr lang="en-US" sz="2000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MCE has the added benefit of lower complexity but it is the presenter’s view that 802.11bd should not aim for lower complexity but higher performance/robustness</a:t>
            </a:r>
          </a:p>
          <a:p>
            <a:pPr marL="0" indent="0">
              <a:spcBef>
                <a:spcPts val="1200"/>
              </a:spcBef>
            </a:pPr>
            <a:r>
              <a:rPr lang="en-US" sz="2000" dirty="0" smtClean="0"/>
              <a:t>Forward Error Correction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BCC &amp; DACE performance is in most cases on par or better than LDPC &amp; MCE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BCC offers lower complexity and interoperability with legacy devices</a:t>
            </a:r>
          </a:p>
          <a:p>
            <a:pPr marL="0" indent="0">
              <a:spcBef>
                <a:spcPts val="1200"/>
              </a:spcBef>
            </a:pPr>
            <a:r>
              <a:rPr lang="en-US" sz="2000" dirty="0"/>
              <a:t>OFDM Tone Plan</a:t>
            </a:r>
            <a:endParaRPr lang="en-US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Compliance with a Class-C spectrum mask is crucial for V2X systems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Adoption of 802.11n/ac tone plans increases the difficulty to achieve compliance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38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[1] A. </a:t>
            </a:r>
            <a:r>
              <a:rPr lang="en-GB" sz="2000" dirty="0" err="1" smtClean="0"/>
              <a:t>Agnoletto</a:t>
            </a:r>
            <a:r>
              <a:rPr lang="en-GB" sz="2000" dirty="0" smtClean="0"/>
              <a:t>, “Data Decoding Aided Channel Estimation Techniques for OFDM Systems in Vehicular Environment,” March 2010.</a:t>
            </a:r>
          </a:p>
          <a:p>
            <a:r>
              <a:rPr lang="en-GB" sz="2000" dirty="0" smtClean="0"/>
              <a:t>[</a:t>
            </a:r>
            <a:r>
              <a:rPr lang="en-GB" sz="2000" dirty="0"/>
              <a:t>2</a:t>
            </a:r>
            <a:r>
              <a:rPr lang="en-GB" sz="2000" dirty="0" smtClean="0"/>
              <a:t>] </a:t>
            </a:r>
            <a:r>
              <a:rPr lang="en-GB" sz="2000" dirty="0"/>
              <a:t>M. Kahn, "IEEE 802.11 Regulatory SC DSRC Coexistence Tiger Team V2V Radio Channel Models," IEEE 802.11-14/0259r0</a:t>
            </a:r>
            <a:r>
              <a:rPr lang="en-GB" sz="2000" dirty="0" smtClean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264024"/>
          </a:xfrm>
        </p:spPr>
        <p:txBody>
          <a:bodyPr/>
          <a:lstStyle/>
          <a:p>
            <a:pPr marL="0" indent="0"/>
            <a:r>
              <a:rPr lang="en-US" b="0" dirty="0" smtClean="0"/>
              <a:t>The investigations presented here are focusing 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Channel tracking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Forward error correction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OFDM tone plan</a:t>
            </a:r>
          </a:p>
          <a:p>
            <a:pPr marL="0" indent="0"/>
            <a:endParaRPr lang="en-US" b="0" dirty="0" smtClean="0"/>
          </a:p>
          <a:p>
            <a:pPr marL="0" indent="0"/>
            <a:r>
              <a:rPr lang="en-US" b="0" dirty="0" smtClean="0"/>
              <a:t>Other contributions have presented interesting and valuable simulation results by jointly </a:t>
            </a:r>
            <a:r>
              <a:rPr lang="en-US" b="0" dirty="0" smtClean="0"/>
              <a:t>considering multiple modifications to the 11p PHY. We believe that, whenever possible, it</a:t>
            </a:r>
            <a:r>
              <a:rPr lang="en-US" b="0" dirty="0" smtClean="0"/>
              <a:t> is important to evaluate each proposed new feature </a:t>
            </a:r>
            <a:r>
              <a:rPr lang="en-US" b="0" u="sng" dirty="0" smtClean="0"/>
              <a:t>individually</a:t>
            </a:r>
            <a:r>
              <a:rPr lang="en-US" b="0" dirty="0" smtClean="0"/>
              <a:t> in </a:t>
            </a:r>
            <a:r>
              <a:rPr lang="en-US" b="0" dirty="0" smtClean="0"/>
              <a:t>the context of a V2X communications scenario. Moreover, we think that today’s state-of-the-art should be used as a basis for any comparison.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2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 smtClean="0"/>
              <a:t>Channel Tracking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803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Data-Aided Channel Estimation (DACE)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93559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Legacy </a:t>
            </a:r>
            <a:r>
              <a:rPr lang="en-US" sz="2000" b="0" dirty="0" smtClean="0">
                <a:solidFill>
                  <a:schemeClr val="tx1"/>
                </a:solidFill>
              </a:rPr>
              <a:t>frame format was designed assuming that the channel coherence time is greater than the maximum packet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This assumption is violated in most V2X scenarios even at moderate speeds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Current state-of-the-art V2X chipsets usually involve a Data-Aided Channel Estimation (DACE) scheme for tracking the wireless channel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3966299" y="5877272"/>
            <a:ext cx="4358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Fig. Block </a:t>
            </a:r>
            <a:r>
              <a:rPr lang="en-US" sz="1800" dirty="0">
                <a:solidFill>
                  <a:schemeClr val="tx1"/>
                </a:solidFill>
              </a:rPr>
              <a:t>diagram of </a:t>
            </a:r>
            <a:r>
              <a:rPr lang="en-US" sz="1800" dirty="0" smtClean="0">
                <a:solidFill>
                  <a:schemeClr val="tx1"/>
                </a:solidFill>
              </a:rPr>
              <a:t>DACE, taken from [</a:t>
            </a:r>
            <a:r>
              <a:rPr lang="en-US" sz="1800" dirty="0">
                <a:solidFill>
                  <a:schemeClr val="tx1"/>
                </a:solidFill>
              </a:rPr>
              <a:t>1]</a:t>
            </a:r>
            <a:endParaRPr lang="en-US" sz="1800" dirty="0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700" y="3803306"/>
            <a:ext cx="4822084" cy="201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484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Midamble Channel Estimation (MCE)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981201"/>
                <a:ext cx="10361084" cy="1935595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>
                    <a:solidFill>
                      <a:schemeClr val="tx1"/>
                    </a:solidFill>
                  </a:rPr>
                  <a:t>Midamble Channel Estimation (MCE) is an alternative channel tracking mechanism which uses reference symbols in-between DATA symbols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>
                    <a:solidFill>
                      <a:schemeClr val="tx1"/>
                    </a:solidFill>
                  </a:rPr>
                  <a:t>This simplifies reception</a:t>
                </a:r>
                <a:r>
                  <a:rPr lang="el-GR" sz="20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b="0" dirty="0" smtClean="0">
                    <a:solidFill>
                      <a:schemeClr val="tx1"/>
                    </a:solidFill>
                  </a:rPr>
                  <a:t>at the expense of efficiency</a:t>
                </a:r>
                <a:r>
                  <a:rPr lang="el-GR" sz="20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l-GR" sz="2000" i="1" dirty="0">
                    <a:solidFill>
                      <a:schemeClr val="tx1"/>
                    </a:solidFill>
                  </a:rPr>
                  <a:t>ε</a:t>
                </a:r>
                <a:r>
                  <a:rPr lang="en-US" sz="2000" i="1" baseline="-25000" dirty="0">
                    <a:solidFill>
                      <a:schemeClr val="tx1"/>
                    </a:solidFill>
                  </a:rPr>
                  <a:t>M</a:t>
                </a:r>
                <a:r>
                  <a:rPr lang="el-GR" sz="20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b="0" dirty="0" smtClean="0">
                    <a:solidFill>
                      <a:schemeClr val="tx1"/>
                    </a:solidFill>
                  </a:rPr>
                  <a:t> (preamble not </a:t>
                </a:r>
                <a:r>
                  <a:rPr lang="en-US" sz="2000" b="0" dirty="0">
                    <a:solidFill>
                      <a:schemeClr val="tx1"/>
                    </a:solidFill>
                  </a:rPr>
                  <a:t>taken into </a:t>
                </a:r>
                <a:r>
                  <a:rPr lang="en-US" sz="2000" b="0" dirty="0" smtClean="0">
                    <a:solidFill>
                      <a:schemeClr val="tx1"/>
                    </a:solidFill>
                  </a:rPr>
                  <a:t>account)</a:t>
                </a:r>
              </a:p>
              <a:p>
                <a:pPr marL="0" indent="0"/>
                <a:r>
                  <a:rPr lang="en-US" sz="2000" b="0" dirty="0">
                    <a:solidFill>
                      <a:schemeClr val="tx1"/>
                    </a:solidFill>
                  </a:rPr>
                  <a:t>	</a:t>
                </a:r>
                <a:r>
                  <a:rPr lang="en-US" sz="2000" b="0" dirty="0" smtClean="0">
                    <a:solidFill>
                      <a:schemeClr val="tx1"/>
                    </a:solidFill>
                  </a:rPr>
                  <a:t>			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l-G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𝛭</m:t>
                        </m:r>
                      </m:sub>
                    </m:sSub>
                    <m:r>
                      <a:rPr lang="el-GR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𝛭</m:t>
                        </m:r>
                      </m:num>
                      <m:den>
                        <m:r>
                          <a:rPr lang="el-G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𝛭</m:t>
                        </m:r>
                        <m:r>
                          <a:rPr lang="el-GR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US" sz="2000" dirty="0" smtClean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 smtClean="0">
                    <a:solidFill>
                      <a:schemeClr val="tx1"/>
                    </a:solidFill>
                  </a:rPr>
                  <a:t>e.g. </a:t>
                </a:r>
                <a:r>
                  <a:rPr lang="el-GR" sz="1800" b="0" i="1" dirty="0" smtClean="0">
                    <a:solidFill>
                      <a:schemeClr val="tx1"/>
                    </a:solidFill>
                  </a:rPr>
                  <a:t>ε</a:t>
                </a:r>
                <a:r>
                  <a:rPr lang="en-US" sz="1800" b="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lang="el-GR" sz="1800" b="0" dirty="0" smtClean="0">
                    <a:solidFill>
                      <a:schemeClr val="tx1"/>
                    </a:solidFill>
                  </a:rPr>
                  <a:t>=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66.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7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%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,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l-GR" sz="1800" b="0" i="1" dirty="0" smtClean="0">
                    <a:solidFill>
                      <a:schemeClr val="tx1"/>
                    </a:solidFill>
                  </a:rPr>
                  <a:t>ε</a:t>
                </a:r>
                <a:r>
                  <a:rPr lang="en-US" sz="1800" b="0" baseline="-25000" dirty="0" smtClean="0">
                    <a:solidFill>
                      <a:schemeClr val="tx1"/>
                    </a:solidFill>
                  </a:rPr>
                  <a:t>4 </a:t>
                </a:r>
                <a:r>
                  <a:rPr lang="el-GR" sz="1800" b="0" dirty="0" smtClean="0">
                    <a:solidFill>
                      <a:schemeClr val="tx1"/>
                    </a:solidFill>
                  </a:rPr>
                  <a:t>=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80.0%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,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l-GR" sz="1800" b="0" i="1" dirty="0" smtClean="0">
                    <a:solidFill>
                      <a:schemeClr val="tx1"/>
                    </a:solidFill>
                  </a:rPr>
                  <a:t>ε</a:t>
                </a:r>
                <a:r>
                  <a:rPr lang="en-US" sz="1800" b="0" baseline="-25000" dirty="0" smtClean="0">
                    <a:solidFill>
                      <a:schemeClr val="tx1"/>
                    </a:solidFill>
                  </a:rPr>
                  <a:t>8 </a:t>
                </a:r>
                <a:r>
                  <a:rPr lang="el-GR" sz="1800" b="0" dirty="0" smtClean="0">
                    <a:solidFill>
                      <a:schemeClr val="tx1"/>
                    </a:solidFill>
                  </a:rPr>
                  <a:t>= </a:t>
                </a:r>
                <a:r>
                  <a:rPr lang="pl-PL" sz="1800" b="0" dirty="0" smtClean="0">
                    <a:solidFill>
                      <a:schemeClr val="tx1"/>
                    </a:solidFill>
                  </a:rPr>
                  <a:t>88.9%</a:t>
                </a:r>
                <a:endParaRPr lang="pl-PL" sz="18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10361084" cy="1935595"/>
              </a:xfrm>
              <a:blipFill rotWithShape="0">
                <a:blip r:embed="rId2"/>
                <a:stretch>
                  <a:fillRect l="-529" t="-1572" b="-5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767408" y="4466729"/>
            <a:ext cx="1440000" cy="2880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STF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2207408" y="4466729"/>
            <a:ext cx="1440000" cy="2880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LTF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3647408" y="4466729"/>
            <a:ext cx="720000" cy="2880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SIG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436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508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580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652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724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796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868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940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1012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10847408" y="4466729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767408" y="5445224"/>
            <a:ext cx="1440000" cy="2880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STF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2207408" y="5445224"/>
            <a:ext cx="1440000" cy="2880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LTF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3647408" y="5445224"/>
            <a:ext cx="720000" cy="2880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SIG</a:t>
            </a:r>
            <a:endParaRPr lang="en-US" sz="1400" dirty="0"/>
          </a:p>
        </p:txBody>
      </p:sp>
      <p:sp>
        <p:nvSpPr>
          <p:cNvPr id="23" name="Rectangle 22"/>
          <p:cNvSpPr/>
          <p:nvPr/>
        </p:nvSpPr>
        <p:spPr>
          <a:xfrm>
            <a:off x="6527408" y="5444961"/>
            <a:ext cx="720000" cy="2880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MID</a:t>
            </a:r>
            <a:endParaRPr lang="en-US" sz="1400" dirty="0"/>
          </a:p>
        </p:txBody>
      </p:sp>
      <p:sp>
        <p:nvSpPr>
          <p:cNvPr id="24" name="Rectangle 23"/>
          <p:cNvSpPr/>
          <p:nvPr/>
        </p:nvSpPr>
        <p:spPr>
          <a:xfrm>
            <a:off x="5087408" y="5445224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5807408" y="5445224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4367408" y="5444961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7247408" y="5445224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10127408" y="5444961"/>
            <a:ext cx="720000" cy="2880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MID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7967408" y="5444961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9407408" y="5445224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8687408" y="5444961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10847408" y="5445224"/>
            <a:ext cx="720000" cy="2880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679524" y="4005064"/>
            <a:ext cx="10087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802.11p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9524" y="4998367"/>
            <a:ext cx="31726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Midamble format</a:t>
            </a:r>
            <a:r>
              <a:rPr lang="el-GR" sz="2000" dirty="0" smtClean="0">
                <a:solidFill>
                  <a:schemeClr val="tx1"/>
                </a:solidFill>
              </a:rPr>
              <a:t> (</a:t>
            </a:r>
            <a:r>
              <a:rPr lang="en-US" sz="2000" dirty="0" smtClean="0">
                <a:solidFill>
                  <a:schemeClr val="tx1"/>
                </a:solidFill>
              </a:rPr>
              <a:t>e.g. M=4</a:t>
            </a:r>
            <a:r>
              <a:rPr lang="el-GR" sz="2000" dirty="0">
                <a:solidFill>
                  <a:schemeClr val="tx1"/>
                </a:solidFill>
              </a:rPr>
              <a:t>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6" name="Right Brace 35"/>
          <p:cNvSpPr/>
          <p:nvPr/>
        </p:nvSpPr>
        <p:spPr bwMode="auto">
          <a:xfrm rot="5400000">
            <a:off x="5015881" y="4434555"/>
            <a:ext cx="140818" cy="288223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ight Brace 36"/>
          <p:cNvSpPr/>
          <p:nvPr/>
        </p:nvSpPr>
        <p:spPr bwMode="auto">
          <a:xfrm rot="5400000">
            <a:off x="8634816" y="4427416"/>
            <a:ext cx="126540" cy="288223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793581" y="5868534"/>
            <a:ext cx="5854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mtClean="0">
                <a:solidFill>
                  <a:schemeClr val="tx1"/>
                </a:solidFill>
              </a:rPr>
              <a:t>M=4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8394699" y="5884776"/>
            <a:ext cx="5854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mtClean="0">
                <a:solidFill>
                  <a:schemeClr val="tx1"/>
                </a:solidFill>
              </a:rPr>
              <a:t>M=4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08188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DACE vs MCE - Simulation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PHY: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 smtClean="0"/>
              <a:t>Standard 802.11p with DACE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 smtClean="0"/>
              <a:t>802.11p with </a:t>
            </a:r>
            <a:r>
              <a:rPr lang="en-US" b="0" dirty="0" err="1" smtClean="0"/>
              <a:t>midamble</a:t>
            </a:r>
            <a:r>
              <a:rPr lang="en-US" b="0" dirty="0" smtClean="0"/>
              <a:t> fields (½ </a:t>
            </a:r>
            <a:r>
              <a:rPr lang="en-US" b="0" dirty="0" smtClean="0"/>
              <a:t>LTF, 8us @ 10 MHz) </a:t>
            </a:r>
            <a:r>
              <a:rPr lang="en-US" b="0" dirty="0" smtClean="0"/>
              <a:t>and MCE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Channel models [2]: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Rural </a:t>
            </a:r>
            <a:r>
              <a:rPr lang="en-US" b="0" dirty="0" err="1" smtClean="0"/>
              <a:t>LoS</a:t>
            </a:r>
            <a:r>
              <a:rPr lang="en-US" b="0" dirty="0" smtClean="0"/>
              <a:t> (144 km/h, low frequency selectivity)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Highway </a:t>
            </a:r>
            <a:r>
              <a:rPr lang="en-US" b="0" dirty="0" err="1" smtClean="0"/>
              <a:t>NLoS</a:t>
            </a:r>
            <a:r>
              <a:rPr lang="en-US" b="0" dirty="0" smtClean="0"/>
              <a:t> (252 km/h, high frequency selectivity)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MCS:</a:t>
            </a:r>
            <a:r>
              <a:rPr lang="en-US" b="0" dirty="0" smtClean="0"/>
              <a:t> </a:t>
            </a:r>
            <a:r>
              <a:rPr lang="en-US" b="0" dirty="0" smtClean="0"/>
              <a:t>0, 2, 4, 6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Payload </a:t>
            </a:r>
            <a:r>
              <a:rPr lang="en-US" dirty="0" smtClean="0"/>
              <a:t>length:</a:t>
            </a:r>
            <a:r>
              <a:rPr lang="en-US" b="0" dirty="0" smtClean="0"/>
              <a:t> 400 bytes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145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DACE vs MCE </a:t>
            </a:r>
            <a:r>
              <a:rPr lang="en-US" dirty="0" smtClean="0"/>
              <a:t>- Rural </a:t>
            </a:r>
            <a:r>
              <a:rPr lang="en-US" dirty="0" err="1" smtClean="0"/>
              <a:t>LoS</a:t>
            </a:r>
            <a:r>
              <a:rPr lang="en-US" dirty="0" smtClean="0"/>
              <a:t> PER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5181600" cy="4113213"/>
          </a:xfrm>
        </p:spPr>
        <p:txBody>
          <a:bodyPr/>
          <a:lstStyle/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DACE imposes a time offset between channel estimation and symbol equalization</a:t>
            </a:r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This offset depends on the MCS and Viterbi trace-back length</a:t>
            </a:r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A new estimate is obtained on every DATA OFDM symbol (allows averaging)</a:t>
            </a:r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MCE also has a time offset between 1 and M symbols (no averaging possible)</a:t>
            </a:r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2000" b="0" dirty="0" smtClean="0"/>
              <a:t>PER vs SNR </a:t>
            </a:r>
            <a:r>
              <a:rPr lang="en-US" sz="2000" b="0" dirty="0" smtClean="0"/>
              <a:t>simulations show</a:t>
            </a:r>
            <a:endParaRPr lang="en-US" sz="2000" b="0" dirty="0"/>
          </a:p>
          <a:p>
            <a:pPr marL="576000" lvl="1" indent="-288000">
              <a:buFont typeface="Arial" panose="020B0604020202020204" pitchFamily="34" charset="0"/>
              <a:buChar char="•"/>
            </a:pPr>
            <a:r>
              <a:rPr lang="en-US" sz="1600" b="0" dirty="0" smtClean="0"/>
              <a:t>MCE M=4, similar or better performance than DACE</a:t>
            </a:r>
          </a:p>
          <a:p>
            <a:pPr marL="576000" lvl="1" indent="-288000">
              <a:buFont typeface="Arial" panose="020B0604020202020204" pitchFamily="34" charset="0"/>
              <a:buChar char="•"/>
            </a:pPr>
            <a:r>
              <a:rPr lang="en-US" sz="1600" dirty="0"/>
              <a:t>MCE</a:t>
            </a:r>
            <a:r>
              <a:rPr lang="en-US" sz="1600" dirty="0" smtClean="0"/>
              <a:t> M=8, worse performance </a:t>
            </a:r>
            <a:r>
              <a:rPr lang="en-US" sz="1600" dirty="0"/>
              <a:t>than DACE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54" name="Content Placeholder 5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077930"/>
            <a:ext cx="5080000" cy="391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716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DACE vs MCE - Rural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smtClean="0"/>
              <a:t>Throughput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000" b="0" dirty="0" smtClean="0"/>
              <a:t>Throughput </a:t>
            </a:r>
            <a:r>
              <a:rPr lang="en-US" sz="2000" b="0" dirty="0" smtClean="0"/>
              <a:t>simulations show</a:t>
            </a:r>
            <a:r>
              <a:rPr lang="en-US" sz="2000" b="0" dirty="0" smtClean="0"/>
              <a:t>:</a:t>
            </a:r>
            <a:endParaRPr lang="en-US" sz="2000" b="0" dirty="0"/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1800" b="0" dirty="0" smtClean="0"/>
              <a:t>DACE performance is globally better than MCE</a:t>
            </a:r>
          </a:p>
          <a:p>
            <a:pPr marL="288000" indent="-288000">
              <a:buFont typeface="Arial" panose="020B0604020202020204" pitchFamily="34" charset="0"/>
              <a:buChar char="•"/>
            </a:pPr>
            <a:r>
              <a:rPr lang="en-US" sz="1800" b="0" dirty="0" smtClean="0"/>
              <a:t>Top throughput is reduced as expected</a:t>
            </a:r>
          </a:p>
          <a:p>
            <a:pPr marL="576000" lvl="1" indent="-288000">
              <a:buFont typeface="Arial" panose="020B0604020202020204" pitchFamily="34" charset="0"/>
              <a:buChar char="•"/>
            </a:pPr>
            <a:r>
              <a:rPr lang="en-US" sz="1800" dirty="0" smtClean="0"/>
              <a:t>DACE: </a:t>
            </a:r>
            <a:r>
              <a:rPr lang="el-GR" sz="1800" dirty="0" smtClean="0"/>
              <a:t>ε </a:t>
            </a:r>
            <a:r>
              <a:rPr lang="en-US" sz="1800" dirty="0" smtClean="0"/>
              <a:t>= 100</a:t>
            </a:r>
            <a:r>
              <a:rPr lang="en-US" sz="1800" dirty="0"/>
              <a:t>%</a:t>
            </a:r>
          </a:p>
          <a:p>
            <a:pPr marL="576000" lvl="1" indent="-288000">
              <a:buFont typeface="Arial" panose="020B0604020202020204" pitchFamily="34" charset="0"/>
              <a:buChar char="•"/>
            </a:pPr>
            <a:r>
              <a:rPr lang="en-US" sz="1800" b="0" dirty="0" smtClean="0"/>
              <a:t>MCE:</a:t>
            </a:r>
          </a:p>
          <a:p>
            <a:pPr marL="864000" lvl="2" indent="-288000">
              <a:buFont typeface="Arial" panose="020B0604020202020204" pitchFamily="34" charset="0"/>
              <a:buChar char="•"/>
            </a:pPr>
            <a:r>
              <a:rPr lang="el-GR" sz="1800" dirty="0"/>
              <a:t>ε</a:t>
            </a:r>
            <a:r>
              <a:rPr lang="en-US" sz="1800" baseline="-25000" dirty="0"/>
              <a:t>2</a:t>
            </a:r>
            <a:r>
              <a:rPr lang="en-US" sz="1800" dirty="0"/>
              <a:t> </a:t>
            </a:r>
            <a:r>
              <a:rPr lang="el-GR" sz="1800" dirty="0"/>
              <a:t>=</a:t>
            </a:r>
            <a:r>
              <a:rPr lang="en-US" sz="1800" dirty="0"/>
              <a:t> </a:t>
            </a:r>
            <a:r>
              <a:rPr lang="pl-PL" sz="1800" dirty="0"/>
              <a:t>66.</a:t>
            </a:r>
            <a:r>
              <a:rPr lang="en-US" sz="1800" dirty="0"/>
              <a:t>7</a:t>
            </a:r>
            <a:r>
              <a:rPr lang="pl-PL" sz="1800" dirty="0"/>
              <a:t>%</a:t>
            </a:r>
            <a:endParaRPr lang="en-US" sz="1800" dirty="0"/>
          </a:p>
          <a:p>
            <a:pPr marL="864000" lvl="2" indent="-288000">
              <a:buFont typeface="Arial" panose="020B0604020202020204" pitchFamily="34" charset="0"/>
              <a:buChar char="•"/>
            </a:pPr>
            <a:r>
              <a:rPr lang="el-GR" sz="1800" b="0" dirty="0" smtClean="0"/>
              <a:t>ε</a:t>
            </a:r>
            <a:r>
              <a:rPr lang="en-US" sz="1800" b="0" baseline="-25000" dirty="0" smtClean="0"/>
              <a:t>4 </a:t>
            </a:r>
            <a:r>
              <a:rPr lang="el-GR" sz="1800" b="0" dirty="0" smtClean="0"/>
              <a:t>=</a:t>
            </a:r>
            <a:r>
              <a:rPr lang="en-US" sz="1800" b="0" dirty="0" smtClean="0"/>
              <a:t> </a:t>
            </a:r>
            <a:r>
              <a:rPr lang="pl-PL" sz="1800" b="0" dirty="0" smtClean="0"/>
              <a:t>80.0%</a:t>
            </a:r>
            <a:endParaRPr lang="en-US" sz="1800" dirty="0"/>
          </a:p>
          <a:p>
            <a:pPr marL="864000" lvl="2" indent="-288000">
              <a:buFont typeface="Arial" panose="020B0604020202020204" pitchFamily="34" charset="0"/>
              <a:buChar char="•"/>
            </a:pPr>
            <a:r>
              <a:rPr lang="el-GR" sz="1800" b="0" dirty="0" smtClean="0"/>
              <a:t>ε</a:t>
            </a:r>
            <a:r>
              <a:rPr lang="en-US" sz="1800" b="0" baseline="-25000" dirty="0" smtClean="0"/>
              <a:t>8 </a:t>
            </a:r>
            <a:r>
              <a:rPr lang="el-GR" sz="1800" b="0" dirty="0" smtClean="0"/>
              <a:t>= </a:t>
            </a:r>
            <a:r>
              <a:rPr lang="pl-PL" sz="1800" b="0" dirty="0"/>
              <a:t>88.9%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077930"/>
            <a:ext cx="5080000" cy="391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877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12325</TotalTime>
  <Words>1356</Words>
  <Application>Microsoft Office PowerPoint</Application>
  <PresentationFormat>Widescreen</PresentationFormat>
  <Paragraphs>246</Paragraphs>
  <Slides>25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Considerations on NGV PHY design</vt:lpstr>
      <vt:lpstr>Abstract</vt:lpstr>
      <vt:lpstr>Introduction</vt:lpstr>
      <vt:lpstr>Channel Tracking</vt:lpstr>
      <vt:lpstr>Data-Aided Channel Estimation (DACE)</vt:lpstr>
      <vt:lpstr>Midamble Channel Estimation (MCE)</vt:lpstr>
      <vt:lpstr>DACE vs MCE - Simulation parameters</vt:lpstr>
      <vt:lpstr>DACE vs MCE - Rural LoS PER</vt:lpstr>
      <vt:lpstr>DACE vs MCE - Rural LoS Throughput</vt:lpstr>
      <vt:lpstr>DACE vs MCE – Highway Non-LoS PER</vt:lpstr>
      <vt:lpstr>DACE vs MCE – Highway Non-LoS Throughput</vt:lpstr>
      <vt:lpstr>Forward Error Correction</vt:lpstr>
      <vt:lpstr>Forward Error Correction</vt:lpstr>
      <vt:lpstr>BCC vs LDPC - Simulation parameters</vt:lpstr>
      <vt:lpstr>BCC vs LDPC – Rural LoS PER</vt:lpstr>
      <vt:lpstr>BCC vs LDPC – Rural LoS Throughput</vt:lpstr>
      <vt:lpstr>BCC vs LDPC – Highway Non-LoS PER</vt:lpstr>
      <vt:lpstr>BCC vs LDPC – Highway Non-LoS Throughput</vt:lpstr>
      <vt:lpstr>OFDM Tone Plan</vt:lpstr>
      <vt:lpstr>OFDM Tone Plan</vt:lpstr>
      <vt:lpstr>OFDM Tone Plan</vt:lpstr>
      <vt:lpstr>OFDM Tone Plan</vt:lpstr>
      <vt:lpstr>OFDM Tone Plan</vt:lpstr>
      <vt:lpstr>Conclusions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V2X Simulation Model</dc:title>
  <dc:creator>Ioannis Sarris</dc:creator>
  <cp:lastModifiedBy>Ioannis Sarris</cp:lastModifiedBy>
  <cp:revision>213</cp:revision>
  <cp:lastPrinted>1601-01-01T00:00:00Z</cp:lastPrinted>
  <dcterms:created xsi:type="dcterms:W3CDTF">2018-09-03T12:09:18Z</dcterms:created>
  <dcterms:modified xsi:type="dcterms:W3CDTF">2019-03-10T13:12:24Z</dcterms:modified>
</cp:coreProperties>
</file>