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17" r:id="rId3"/>
    <p:sldId id="330" r:id="rId4"/>
    <p:sldId id="331" r:id="rId5"/>
    <p:sldId id="333" r:id="rId6"/>
    <p:sldId id="334" r:id="rId7"/>
    <p:sldId id="339" r:id="rId8"/>
    <p:sldId id="335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295" r:id="rId17"/>
    <p:sldId id="329" r:id="rId18"/>
    <p:sldId id="279" r:id="rId19"/>
    <p:sldId id="336" r:id="rId20"/>
    <p:sldId id="337" r:id="rId21"/>
    <p:sldId id="338" r:id="rId22"/>
  </p:sldIdLst>
  <p:sldSz cx="9144000" cy="6858000" type="screen4x3"/>
  <p:notesSz cx="6950075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6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5" autoAdjust="0"/>
    <p:restoredTop sz="94660"/>
  </p:normalViewPr>
  <p:slideViewPr>
    <p:cSldViewPr>
      <p:cViewPr varScale="1">
        <p:scale>
          <a:sx n="104" d="100"/>
          <a:sy n="104" d="100"/>
        </p:scale>
        <p:origin x="15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17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6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467" y="1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167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467" y="8773167"/>
            <a:ext cx="3012018" cy="4613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1"/>
            <a:ext cx="6950075" cy="9236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53301" y="96375"/>
            <a:ext cx="641227" cy="21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5548" y="96375"/>
            <a:ext cx="827390" cy="21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8500"/>
            <a:ext cx="4602162" cy="34512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6040" y="4387374"/>
            <a:ext cx="5096404" cy="4155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70079" y="8942215"/>
            <a:ext cx="924448" cy="180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30003" y="8942215"/>
            <a:ext cx="512346" cy="361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68" y="894221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5558" y="8940636"/>
            <a:ext cx="5498961" cy="157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9183" y="295443"/>
            <a:ext cx="5651710" cy="1579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6756" y="698315"/>
            <a:ext cx="4636566" cy="3452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6041" y="4387374"/>
            <a:ext cx="5097994" cy="42499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+mn-cs"/>
              </a:rPr>
              <a:t>0293r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</a:t>
            </a: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4213" y="293688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March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/>
              <a:t>PHY </a:t>
            </a:r>
            <a:r>
              <a:rPr lang="en-GB" sz="2800"/>
              <a:t>designs for NGV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2019-03-10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04079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8839"/>
              </p:ext>
            </p:extLst>
          </p:nvPr>
        </p:nvGraphicFramePr>
        <p:xfrm>
          <a:off x="655320" y="3440844"/>
          <a:ext cx="8153400" cy="137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Affiliation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Address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Phone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Email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+mn-lt"/>
                          <a:ea typeface="Times New Roman"/>
                          <a:cs typeface="Arial"/>
                        </a:rPr>
                        <a:t>Yujin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 Noh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Newracom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25361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Commercentre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Dr Lake Forest, CA 92630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yujin.noh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at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newracom.com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Arial"/>
                        </a:rPr>
                        <a:t>Yongsuk Hwang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ys.hwang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newracom.com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793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D38E-6FCB-4525-8EFA-B9689E6B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11ac 20MHz DC2: </a:t>
            </a:r>
            <a:br>
              <a:rPr lang="en-US" dirty="0"/>
            </a:br>
            <a:r>
              <a:rPr lang="en-US" dirty="0" err="1"/>
              <a:t>Midamble</a:t>
            </a:r>
            <a:r>
              <a:rPr lang="en-US" dirty="0"/>
              <a:t> for QPSK-1/2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45F09-607B-40B1-A615-C15002484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F434-DC24-44D3-9618-13DEC4DC09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57CA5F-4E3D-410B-B466-547FF2ACE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57" y="1697872"/>
            <a:ext cx="4876006" cy="35971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6D8484-5418-4FD1-B951-95339F473A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669510"/>
            <a:ext cx="4967288" cy="366449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FCDF3C-DCF2-4BA0-B924-1A1DA5B11DB1}"/>
              </a:ext>
            </a:extLst>
          </p:cNvPr>
          <p:cNvSpPr txBox="1">
            <a:spLocks/>
          </p:cNvSpPr>
          <p:nvPr/>
        </p:nvSpPr>
        <p:spPr bwMode="auto">
          <a:xfrm>
            <a:off x="723899" y="5106988"/>
            <a:ext cx="7770813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high-Doppler channels, simulation results show the considerable advantage of </a:t>
            </a:r>
            <a:r>
              <a:rPr lang="en-US" sz="1600" kern="0" dirty="0" err="1"/>
              <a:t>Midamble</a:t>
            </a:r>
            <a:r>
              <a:rPr lang="en-US" sz="1600" kern="0" dirty="0"/>
              <a:t> with BCC alone.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LDPC providing around 2 dB gain comparing BCC for all C2C channels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B7EB6-D8F9-444D-A7D0-BAA289FE7533}"/>
              </a:ext>
            </a:extLst>
          </p:cNvPr>
          <p:cNvSpPr/>
          <p:nvPr/>
        </p:nvSpPr>
        <p:spPr>
          <a:xfrm>
            <a:off x="2834892" y="2138340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Low-Doppler channels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690DDF-D82C-4E96-A32D-FBDB3D93861A}"/>
              </a:ext>
            </a:extLst>
          </p:cNvPr>
          <p:cNvSpPr/>
          <p:nvPr/>
        </p:nvSpPr>
        <p:spPr>
          <a:xfrm>
            <a:off x="7107801" y="2214518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High-Doppler channels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5C961-AF2C-488D-AFA3-121878491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082" y="1792185"/>
            <a:ext cx="4732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700" dirty="0"/>
              <a:t>, MCS2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169641-CA06-4571-97B0-1F0D51798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469" y="1764182"/>
            <a:ext cx="4732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700" dirty="0"/>
              <a:t>, MCS2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E2EE89-3E57-4A56-B1C6-A7517BBF4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396" y="3227970"/>
            <a:ext cx="4122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900" dirty="0"/>
              <a:t>2 dB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ABF29B-6668-47FB-B188-2598B58B7EA0}"/>
              </a:ext>
            </a:extLst>
          </p:cNvPr>
          <p:cNvCxnSpPr>
            <a:cxnSpLocks/>
          </p:cNvCxnSpPr>
          <p:nvPr/>
        </p:nvCxnSpPr>
        <p:spPr bwMode="auto">
          <a:xfrm flipV="1">
            <a:off x="2634020" y="3426050"/>
            <a:ext cx="892665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9ACD3D-E48D-4985-84CC-BEFF6A1A7AFB}"/>
              </a:ext>
            </a:extLst>
          </p:cNvPr>
          <p:cNvCxnSpPr>
            <a:cxnSpLocks/>
          </p:cNvCxnSpPr>
          <p:nvPr/>
        </p:nvCxnSpPr>
        <p:spPr bwMode="auto">
          <a:xfrm>
            <a:off x="6241267" y="3420108"/>
            <a:ext cx="4411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5D2BBC5-FBC3-412B-A3C9-D6652F54E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683" y="3197816"/>
            <a:ext cx="4122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900" dirty="0"/>
              <a:t>2 dB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967C09-779E-414D-A73D-46DB25DFAAB0}"/>
              </a:ext>
            </a:extLst>
          </p:cNvPr>
          <p:cNvSpPr/>
          <p:nvPr/>
        </p:nvSpPr>
        <p:spPr>
          <a:xfrm>
            <a:off x="1124712" y="4018386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9A6604-AE48-4FB6-AF2B-5E45BDFCA475}"/>
              </a:ext>
            </a:extLst>
          </p:cNvPr>
          <p:cNvSpPr/>
          <p:nvPr/>
        </p:nvSpPr>
        <p:spPr>
          <a:xfrm>
            <a:off x="1663284" y="4133275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B00E33-BA9C-4A77-B5C5-B6775BF7A98D}"/>
              </a:ext>
            </a:extLst>
          </p:cNvPr>
          <p:cNvSpPr/>
          <p:nvPr/>
        </p:nvSpPr>
        <p:spPr>
          <a:xfrm>
            <a:off x="5991444" y="3697224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18B7D9-69D1-4740-A5A4-D9DC3265644A}"/>
              </a:ext>
            </a:extLst>
          </p:cNvPr>
          <p:cNvSpPr/>
          <p:nvPr/>
        </p:nvSpPr>
        <p:spPr>
          <a:xfrm>
            <a:off x="5659212" y="3819518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92FF2D-F17D-4D76-B35A-B99B28060599}"/>
              </a:ext>
            </a:extLst>
          </p:cNvPr>
          <p:cNvSpPr/>
          <p:nvPr/>
        </p:nvSpPr>
        <p:spPr>
          <a:xfrm>
            <a:off x="5723220" y="3935155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6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607C-1D20-4459-B90F-416BF31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E989-35A3-4A49-A74D-C35E303BF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DFF1-B2D4-4AED-861F-9866D10679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90F6C7A-1C65-40B2-BF5E-421413D57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73" y="1561040"/>
            <a:ext cx="3428240" cy="3490573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B9E5E7-29E0-47FC-96BC-3B5FDC9A63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79" y="1537951"/>
            <a:ext cx="3428241" cy="34905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F37574-656D-44DB-AC0E-509E8D62BE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00" y="1514862"/>
            <a:ext cx="3473595" cy="353675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45A847-258C-41A5-BEFF-ADBD34FE7151}"/>
              </a:ext>
            </a:extLst>
          </p:cNvPr>
          <p:cNvSpPr txBox="1">
            <a:spLocks/>
          </p:cNvSpPr>
          <p:nvPr/>
        </p:nvSpPr>
        <p:spPr bwMode="auto">
          <a:xfrm>
            <a:off x="713509" y="5028524"/>
            <a:ext cx="8077200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Rural LOS channel with MCS2 and MCS4, NGV with BCC and </a:t>
            </a:r>
            <a:r>
              <a:rPr lang="en-US" sz="1600" kern="0" dirty="0" err="1"/>
              <a:t>Midamble</a:t>
            </a:r>
            <a:r>
              <a:rPr lang="en-US" sz="1600" kern="0" dirty="0"/>
              <a:t> (HL-LTF and VHT-LTF) seems not to provide enough gain at 10%</a:t>
            </a:r>
            <a:r>
              <a:rPr lang="en-US" sz="1600" kern="0" baseline="30000" dirty="0"/>
              <a:t> </a:t>
            </a:r>
            <a:r>
              <a:rPr lang="en-US" sz="1600" kern="0" dirty="0"/>
              <a:t>PER even at the cost of MA overhead.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NGV can achieve around 3 and 1.5 dB gain with LDPC and BCC respectively for MCS7.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04E212-7D03-4A1D-B530-534809B39687}"/>
              </a:ext>
            </a:extLst>
          </p:cNvPr>
          <p:cNvCxnSpPr>
            <a:cxnSpLocks/>
          </p:cNvCxnSpPr>
          <p:nvPr/>
        </p:nvCxnSpPr>
        <p:spPr bwMode="auto">
          <a:xfrm>
            <a:off x="7467600" y="3204671"/>
            <a:ext cx="10939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DB59D4-FBB9-4ED1-882C-5D719BBD2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965669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3 dB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229DDE-A379-4B18-A502-31BC030C3094}"/>
              </a:ext>
            </a:extLst>
          </p:cNvPr>
          <p:cNvCxnSpPr>
            <a:cxnSpLocks/>
          </p:cNvCxnSpPr>
          <p:nvPr/>
        </p:nvCxnSpPr>
        <p:spPr bwMode="auto">
          <a:xfrm>
            <a:off x="8014594" y="3306326"/>
            <a:ext cx="55661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8581C1B-C2D5-4D27-97CB-F2D514BA0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112" y="3285421"/>
            <a:ext cx="532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1.5 dB</a:t>
            </a:r>
          </a:p>
        </p:txBody>
      </p:sp>
    </p:spTree>
    <p:extLst>
      <p:ext uri="{BB962C8B-B14F-4D97-AF65-F5344CB8AC3E}">
        <p14:creationId xmlns:p14="http://schemas.microsoft.com/office/powerpoint/2010/main" val="386466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607C-1D20-4459-B90F-416BF31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E989-35A3-4A49-A74D-C35E303BF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DFF1-B2D4-4AED-861F-9866D10679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45A847-258C-41A5-BEFF-ADBD34FE7151}"/>
              </a:ext>
            </a:extLst>
          </p:cNvPr>
          <p:cNvSpPr txBox="1">
            <a:spLocks/>
          </p:cNvSpPr>
          <p:nvPr/>
        </p:nvSpPr>
        <p:spPr bwMode="auto">
          <a:xfrm>
            <a:off x="713509" y="5028524"/>
            <a:ext cx="8077200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Urban Approaching LOS channel with MCS2 and MCS4, NGV with BCC and </a:t>
            </a:r>
            <a:r>
              <a:rPr lang="en-US" sz="1600" kern="0" dirty="0" err="1"/>
              <a:t>Midamble</a:t>
            </a:r>
            <a:r>
              <a:rPr lang="en-US" sz="1600" kern="0" dirty="0"/>
              <a:t> (HL-LTF and VHT-LTF) seems not to provide reasonable gain at 10%</a:t>
            </a:r>
            <a:r>
              <a:rPr lang="en-US" sz="1600" kern="0" baseline="30000" dirty="0"/>
              <a:t> </a:t>
            </a:r>
            <a:r>
              <a:rPr lang="en-US" sz="1600" kern="0" dirty="0"/>
              <a:t>PER even at the cost of MA overhead.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NGV can achieve around 6 and 4 dB gain with LDPC and BCC respectively for MCS7.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0CFE3E-11B8-47C0-9D8C-7539A5D8EC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22" y="1697906"/>
            <a:ext cx="3419950" cy="3482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F6B1B2-8256-42E7-BA64-576218307A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16" y="1697906"/>
            <a:ext cx="3419950" cy="3482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5D4D1C-75E4-4E47-84A8-643A0D87E3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70" y="1697906"/>
            <a:ext cx="3419950" cy="348213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17F1E7-20FE-49DE-8CD6-C6D4983E3708}"/>
              </a:ext>
            </a:extLst>
          </p:cNvPr>
          <p:cNvCxnSpPr>
            <a:cxnSpLocks/>
          </p:cNvCxnSpPr>
          <p:nvPr/>
        </p:nvCxnSpPr>
        <p:spPr bwMode="auto">
          <a:xfrm>
            <a:off x="7543800" y="3372050"/>
            <a:ext cx="10939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415F91-F314-4F46-ABEA-89F8C6D5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116994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6 dB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03CB91-23FF-44B7-90CB-6AE3B7F2EA6F}"/>
              </a:ext>
            </a:extLst>
          </p:cNvPr>
          <p:cNvCxnSpPr>
            <a:cxnSpLocks/>
          </p:cNvCxnSpPr>
          <p:nvPr/>
        </p:nvCxnSpPr>
        <p:spPr bwMode="auto">
          <a:xfrm>
            <a:off x="7980138" y="3461429"/>
            <a:ext cx="6672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1C950F6-9762-4208-818A-A9763ADC8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936" y="3464374"/>
            <a:ext cx="4363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4 dB</a:t>
            </a:r>
          </a:p>
        </p:txBody>
      </p:sp>
    </p:spTree>
    <p:extLst>
      <p:ext uri="{BB962C8B-B14F-4D97-AF65-F5344CB8AC3E}">
        <p14:creationId xmlns:p14="http://schemas.microsoft.com/office/powerpoint/2010/main" val="155877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607C-1D20-4459-B90F-416BF31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Crossing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E989-35A3-4A49-A74D-C35E303BF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DFF1-B2D4-4AED-861F-9866D10679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F45A847-258C-41A5-BEFF-ADBD34FE7151}"/>
              </a:ext>
            </a:extLst>
          </p:cNvPr>
          <p:cNvSpPr txBox="1">
            <a:spLocks/>
          </p:cNvSpPr>
          <p:nvPr/>
        </p:nvSpPr>
        <p:spPr bwMode="auto">
          <a:xfrm>
            <a:off x="713509" y="5105400"/>
            <a:ext cx="8077200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Urban Crossing NLOS channel, NGV with BCC and </a:t>
            </a:r>
            <a:r>
              <a:rPr lang="en-US" sz="1600" kern="0" dirty="0" err="1"/>
              <a:t>Midamble</a:t>
            </a:r>
            <a:r>
              <a:rPr lang="en-US" sz="1600" kern="0" dirty="0"/>
              <a:t> (HL-LTF and VHT-LTF) providing acceptable gain for all MCS ranges.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NGV can achieve considerable gain for high MCS7.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LDPC generally providing around 2 dB gain comparing to BCC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21CEA7-C2D0-4896-9A52-575F5830D4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64" y="1674061"/>
            <a:ext cx="3439884" cy="3502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ABFB7A-9E9F-4236-9798-91CF40C5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0" y="1677786"/>
            <a:ext cx="3439884" cy="35024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C2BF73-2BF3-4AE1-B018-9A936A4415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2" y="1679572"/>
            <a:ext cx="3439884" cy="350242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71A2A9-D6B3-4DE5-AE7E-3372632D4DB3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6000" y="3347815"/>
            <a:ext cx="797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E633BA-F134-4167-9056-01614BC3914E}"/>
              </a:ext>
            </a:extLst>
          </p:cNvPr>
          <p:cNvCxnSpPr>
            <a:cxnSpLocks/>
          </p:cNvCxnSpPr>
          <p:nvPr/>
        </p:nvCxnSpPr>
        <p:spPr bwMode="auto">
          <a:xfrm>
            <a:off x="1863968" y="3445790"/>
            <a:ext cx="1219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F75F67-77DE-4F8B-95A1-C0330948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554" y="3165989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3 dB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CB47C-F9E9-40A5-AA50-2B525972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25860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5 dB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A1842A-4258-49A6-9F48-F3ECE7D5F825}"/>
              </a:ext>
            </a:extLst>
          </p:cNvPr>
          <p:cNvCxnSpPr>
            <a:cxnSpLocks/>
          </p:cNvCxnSpPr>
          <p:nvPr/>
        </p:nvCxnSpPr>
        <p:spPr bwMode="auto">
          <a:xfrm>
            <a:off x="4994095" y="3347815"/>
            <a:ext cx="49230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84D47A2-8FFE-4E32-902D-55C93B1D1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3115371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2 dB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11E7C9-0688-4D4B-8022-D0828FEA8D1B}"/>
              </a:ext>
            </a:extLst>
          </p:cNvPr>
          <p:cNvCxnSpPr>
            <a:cxnSpLocks/>
          </p:cNvCxnSpPr>
          <p:nvPr/>
        </p:nvCxnSpPr>
        <p:spPr bwMode="auto">
          <a:xfrm>
            <a:off x="4532332" y="3546916"/>
            <a:ext cx="9804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026911E-681B-41F5-8D32-A1C18BC2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796" y="3496409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4 dB</a:t>
            </a:r>
          </a:p>
        </p:txBody>
      </p:sp>
    </p:spTree>
    <p:extLst>
      <p:ext uri="{BB962C8B-B14F-4D97-AF65-F5344CB8AC3E}">
        <p14:creationId xmlns:p14="http://schemas.microsoft.com/office/powerpoint/2010/main" val="149180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607C-1D20-4459-B90F-416BF31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E989-35A3-4A49-A74D-C35E303BF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DFF1-B2D4-4AED-861F-9866D10679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AEF1B-2F1F-4778-950F-F5A0CFC735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5" y="1524000"/>
            <a:ext cx="3384188" cy="3445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8418D-6E2F-4ACD-9CAB-0DDAA2EC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6" y="1524000"/>
            <a:ext cx="3384188" cy="3445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9B38A-6079-4B94-A2C3-92C7ED41FB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0"/>
            <a:ext cx="3384188" cy="344571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D123FB4-520F-4ABA-A4FC-A2FD98CB1048}"/>
              </a:ext>
            </a:extLst>
          </p:cNvPr>
          <p:cNvSpPr txBox="1">
            <a:spLocks/>
          </p:cNvSpPr>
          <p:nvPr/>
        </p:nvSpPr>
        <p:spPr bwMode="auto">
          <a:xfrm>
            <a:off x="570706" y="5088951"/>
            <a:ext cx="8077200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Highway LOS channel, NGV with BCC and </a:t>
            </a:r>
            <a:r>
              <a:rPr lang="en-US" sz="1600" kern="0" dirty="0" err="1"/>
              <a:t>Midamble</a:t>
            </a:r>
            <a:r>
              <a:rPr lang="en-US" sz="1600" kern="0" dirty="0"/>
              <a:t> (HL-LTF and VHT-LTF) providing considerable gain for all MCS ranges.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LDPC generally providing around 2 dB gain comparing to BCC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52272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2607C-1D20-4459-B90F-416BF31F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FE989-35A3-4A49-A74D-C35E303BF9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FDFF1-B2D4-4AED-861F-9866D10679F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962B14-61AA-4E2B-BAB1-D3E48F6D4F2F}"/>
              </a:ext>
            </a:extLst>
          </p:cNvPr>
          <p:cNvSpPr txBox="1">
            <a:spLocks/>
          </p:cNvSpPr>
          <p:nvPr/>
        </p:nvSpPr>
        <p:spPr bwMode="auto">
          <a:xfrm>
            <a:off x="570706" y="5088951"/>
            <a:ext cx="8077200" cy="1243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Highway NLOS channel, NGV with BCC and </a:t>
            </a:r>
            <a:r>
              <a:rPr lang="en-US" sz="1600" kern="0" dirty="0" err="1"/>
              <a:t>Midamble</a:t>
            </a:r>
            <a:r>
              <a:rPr lang="en-US" sz="1600" kern="0" dirty="0"/>
              <a:t> (HL-LTF and VHT-LTF) providing prominent gain for all MCS ranges.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Given </a:t>
            </a:r>
            <a:r>
              <a:rPr lang="en-US" sz="1600" kern="0" dirty="0" err="1"/>
              <a:t>Midamble</a:t>
            </a:r>
            <a:r>
              <a:rPr lang="en-US" sz="1600" kern="0" dirty="0"/>
              <a:t> implemented, LDPC generally providing around 2 dB gain comparing to BCC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1E74B3-48D9-4EDB-81FF-2243566D68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43" y="1623498"/>
            <a:ext cx="3447190" cy="3509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F79A2C-FC7C-4D5C-8F02-590FC8772D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11" y="1623498"/>
            <a:ext cx="3447190" cy="3509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8CAB5B-A258-4879-8E39-12E70B64B2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65" y="1623498"/>
            <a:ext cx="3447190" cy="35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Midamble</a:t>
            </a:r>
            <a:r>
              <a:rPr lang="en-US" sz="2000" dirty="0"/>
              <a:t> is a valuable candidate to mitigate Doppler effect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Depending on the pilot tracking scheme implemented in simulators 11bd devices might show noticeable performance gap without </a:t>
            </a:r>
            <a:r>
              <a:rPr lang="en-US" sz="1800" dirty="0" err="1"/>
              <a:t>Midamble</a:t>
            </a:r>
            <a:r>
              <a:rPr lang="en-US" sz="18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Given </a:t>
            </a:r>
            <a:r>
              <a:rPr lang="en-US" sz="1800" dirty="0" err="1"/>
              <a:t>Midamble</a:t>
            </a:r>
            <a:r>
              <a:rPr lang="en-US" sz="1800" dirty="0"/>
              <a:t> implemented, the simulation results show that 11bd can achieve prominent gains for most cases.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Higher MCS (256 QAM if necessary) requires robustness to Doppler impact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some cases (especially low MCSs) in low Doppler channels, 11bd PPDU with BCC and </a:t>
            </a:r>
            <a:r>
              <a:rPr lang="en-US" sz="2000" dirty="0" err="1"/>
              <a:t>Midamble</a:t>
            </a:r>
            <a:r>
              <a:rPr lang="en-US" sz="2000" dirty="0"/>
              <a:t> (HL-LTF and VHT-LTF) seems not to provide enough gain comparing to 11p with BCC.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74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[1] 11-19/0016r0 Potential PHY Designs for NGV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[2] 11-19/0009r0 Consideration on Features for 11bd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[3] 11-18/0858 NGV Doppler Channel Modeling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[4] 11-19/0017r4 Simulation of NGV Channel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[5] 11-18/1366r0 </a:t>
            </a:r>
            <a:r>
              <a:rPr lang="en-US" dirty="0" err="1"/>
              <a:t>midamble</a:t>
            </a:r>
            <a:r>
              <a:rPr lang="en-US" dirty="0"/>
              <a:t> design continued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[6] 11-18/1320r0 NSYM and TPE at RX side for </a:t>
            </a:r>
            <a:r>
              <a:rPr lang="en-US" dirty="0" err="1"/>
              <a:t>Midamble</a:t>
            </a:r>
            <a:r>
              <a:rPr lang="en-US" dirty="0"/>
              <a:t> design - Follow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2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2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A656-3FD8-4C31-9364-B375F18C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AWGN (1/2)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07AED-B031-4047-B45A-29E9502D99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4F65B-11BC-4862-A31F-B9C0BC6215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AC0AF-5A3D-488D-BCC4-35672F0E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477000" cy="48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11bd, advanced PHY candidates have been considered to achieve higher throughput and better reliability [1][2].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 far some documents provided initial simulation results to show how much gain 11bd can get as a guideline [3][4].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with additional simulation results, FEC coding and </a:t>
            </a:r>
            <a:r>
              <a:rPr lang="en-US" dirty="0" err="1"/>
              <a:t>Midamble</a:t>
            </a:r>
            <a:r>
              <a:rPr lang="en-US" dirty="0"/>
              <a:t> are intensely taken into account to help the group yield concrete results.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97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B1C6-09E3-487B-A64A-B51941F3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AWGN (2/2)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A6E43C-CC2B-471E-92F3-5061104430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877A1-A264-46C8-A32C-0FBBF9ABED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4DE74-7503-44ED-80A3-74D08E369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95" y="1524000"/>
            <a:ext cx="6307209" cy="47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3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0017-6051-4AF7-B2B4-AC126B4C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Channel Model Values </a:t>
            </a:r>
            <a:br>
              <a:rPr lang="en-AU" altLang="en-US" dirty="0"/>
            </a:br>
            <a:r>
              <a:rPr lang="en-AU" altLang="en-US" dirty="0"/>
              <a:t>in </a:t>
            </a:r>
            <a:r>
              <a:rPr lang="en-US" dirty="0"/>
              <a:t>11-14/0259r0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89B44-3AFF-4238-8BC8-5753B9A014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Yujin Noh, Newracom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674E-80A4-4BD0-856F-40BDBACF39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EF1767A1-3608-40A0-80BC-5803A21D41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581063"/>
              </p:ext>
            </p:extLst>
          </p:nvPr>
        </p:nvGraphicFramePr>
        <p:xfrm>
          <a:off x="611188" y="1931987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492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-295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Hz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Static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1ABC14EB-E74D-40AF-B5E2-AD95DA40B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49575"/>
            <a:ext cx="36782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90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5: Rural LOS Parameters</a:t>
            </a:r>
            <a:endParaRPr lang="en-AU" altLang="en-US" sz="1200" b="0"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7172B7-3409-418A-90D4-0324151A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996675"/>
              </p:ext>
            </p:extLst>
          </p:nvPr>
        </p:nvGraphicFramePr>
        <p:xfrm>
          <a:off x="611188" y="3489325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-8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236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-157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492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Hz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9A091A86-2258-4094-B394-286BBC1FB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4470400"/>
            <a:ext cx="36782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90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6: Urban Approaching LOS Parameters</a:t>
            </a:r>
            <a:endParaRPr lang="en-AU" altLang="en-US" sz="1200" b="0"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466645-2DCF-4BB9-9737-B5F202CB0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24674"/>
              </p:ext>
            </p:extLst>
          </p:nvPr>
        </p:nvGraphicFramePr>
        <p:xfrm>
          <a:off x="611188" y="502920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Power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Delay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267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Doppler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295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591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Hz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Profile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38F2873F-7CCB-425A-B008-39AEA904E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027737"/>
            <a:ext cx="3678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90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7: Crossing NLOS Parameters</a:t>
            </a:r>
            <a:endParaRPr lang="en-AU" altLang="en-US" sz="1200" b="0"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BFC16C-8D1F-4A99-8A22-93CD6D966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05369"/>
              </p:ext>
            </p:extLst>
          </p:nvPr>
        </p:nvGraphicFramePr>
        <p:xfrm>
          <a:off x="4679950" y="1931987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-20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167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689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-492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886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Hz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34BE2F57-95C0-4582-97F7-41CB29365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949575"/>
            <a:ext cx="36718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90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8: Highway LOS Parameters</a:t>
            </a:r>
            <a:endParaRPr lang="en-AU" altLang="en-US" sz="800" b="0"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E284D3B-AC5C-4DF7-AF0D-934A1F0A3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96136"/>
              </p:ext>
            </p:extLst>
          </p:nvPr>
        </p:nvGraphicFramePr>
        <p:xfrm>
          <a:off x="4705350" y="3514725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689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-492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886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Hz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B69007D1-F09A-48F9-B7D3-B40CA370B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0" y="4506912"/>
            <a:ext cx="3641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90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9: Highway NLOS Parameters</a:t>
            </a:r>
            <a:endParaRPr lang="en-AU" altLang="en-US" sz="1200" b="0">
              <a:cs typeface="Times New Roman" panose="02020603050405020304" pitchFamily="18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649E0DF7-2318-4BD8-B9C4-CB76E74DA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2922587"/>
            <a:ext cx="1949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200" b="0" dirty="0"/>
              <a:t>252 km/hr max differential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819FCF33-B313-42F8-8D13-C3EE3A770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3" y="4489450"/>
            <a:ext cx="1949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200" b="0"/>
              <a:t>252 km/hr max differential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EE53D0E-F839-40A4-A9AB-615B16E8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4598987"/>
            <a:ext cx="18938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200" b="0"/>
              <a:t>119km/hr max differential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7688AAD6-B370-4442-B5BA-E15C6B38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6048375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200" b="0"/>
              <a:t>126km/hr max differential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EF692DD4-B091-4557-ACA3-968E5AD4E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922587"/>
            <a:ext cx="1905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200" b="0" dirty="0"/>
              <a:t>144km/hr max differential</a:t>
            </a:r>
          </a:p>
        </p:txBody>
      </p:sp>
    </p:spTree>
    <p:extLst>
      <p:ext uri="{BB962C8B-B14F-4D97-AF65-F5344CB8AC3E}">
        <p14:creationId xmlns:p14="http://schemas.microsoft.com/office/powerpoint/2010/main" val="241066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70DD-639D-4FF7-AEEA-20D8169C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B60DE-35E4-4AE6-8742-6638516E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LDPC is a feature of 802.11 to get additional coding gain to improve throughput.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11n, 11ac and 11ax have an LDPC code defined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Here, given 802.11ac OFDM numerology downclocked by 2 for 10 MHz PPDU, the same 802.11ac LDPC PPDU encoding process could be applied for 11bd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F9358-E1F3-4C04-8668-0C436D3761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2A62D-D643-4914-86BB-0E20A31519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27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5CA7-0360-4DD8-957B-895BC3CC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Midamble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F467E-24AF-4AE0-A493-74A83E5E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3" y="3007835"/>
            <a:ext cx="7770813" cy="2589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a technique accepted in 802.11ax to mitigate Doppler impact. [5][6]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Midamble</a:t>
            </a:r>
            <a:r>
              <a:rPr lang="en-US" dirty="0"/>
              <a:t> field is inserted in every M (e.g. 4) data symbols for recently estimated channel information.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For example, the number of </a:t>
            </a:r>
            <a:r>
              <a:rPr lang="en-US" b="1" dirty="0" err="1">
                <a:solidFill>
                  <a:schemeClr val="tx1"/>
                </a:solidFill>
              </a:rPr>
              <a:t>Midamble</a:t>
            </a:r>
            <a:r>
              <a:rPr lang="en-US" b="1" dirty="0">
                <a:solidFill>
                  <a:schemeClr val="tx1"/>
                </a:solidFill>
              </a:rPr>
              <a:t> field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i="1" baseline="-25000" dirty="0">
                <a:solidFill>
                  <a:schemeClr val="tx1"/>
                </a:solidFill>
              </a:rPr>
              <a:t>MA</a:t>
            </a:r>
            <a:endParaRPr lang="en-US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1A5BD-4124-48FA-92FB-43BBB62262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3250-9CD7-4C7A-999D-BCA9445112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90FDF87-8D14-41BE-B350-9FA97BB0DF3E}"/>
              </a:ext>
            </a:extLst>
          </p:cNvPr>
          <p:cNvSpPr txBox="1">
            <a:spLocks/>
          </p:cNvSpPr>
          <p:nvPr/>
        </p:nvSpPr>
        <p:spPr bwMode="gray">
          <a:xfrm>
            <a:off x="1966858" y="2551328"/>
            <a:ext cx="1344831" cy="28425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/>
                <a:cs typeface="MS PGothic"/>
              </a:defRPr>
            </a:lvl1pPr>
            <a:lvl2pPr marL="628650" indent="-282575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3100"/>
              </a:buClr>
              <a:buFont typeface="+mj-lt"/>
              <a:buAutoNum type="alpha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2pPr>
            <a:lvl3pPr marL="857250" indent="-2333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roman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3pPr>
            <a:lvl4pPr marL="108585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F3100"/>
              </a:buClr>
              <a:buFont typeface="Wingdings" pitchFamily="2" charset="2"/>
              <a:buChar char="§"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4pPr>
            <a:lvl5pPr marL="137160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 3" pitchFamily="18" charset="2"/>
              <a:buChar char="}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1200" kern="0" dirty="0"/>
              <a:t>M data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C4BE5-3929-4C66-8A96-B4605F95D900}"/>
              </a:ext>
            </a:extLst>
          </p:cNvPr>
          <p:cNvSpPr/>
          <p:nvPr/>
        </p:nvSpPr>
        <p:spPr bwMode="auto">
          <a:xfrm>
            <a:off x="1966858" y="2047042"/>
            <a:ext cx="1477748" cy="269527"/>
          </a:xfrm>
          <a:prstGeom prst="rect">
            <a:avLst/>
          </a:prstGeom>
          <a:solidFill>
            <a:srgbClr val="FFCC99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DATA_1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584C19-16CE-406C-87F3-DC76FAC14592}"/>
              </a:ext>
            </a:extLst>
          </p:cNvPr>
          <p:cNvSpPr/>
          <p:nvPr/>
        </p:nvSpPr>
        <p:spPr bwMode="auto">
          <a:xfrm>
            <a:off x="1180306" y="2045112"/>
            <a:ext cx="786552" cy="269527"/>
          </a:xfrm>
          <a:prstGeom prst="rect">
            <a:avLst/>
          </a:prstGeom>
          <a:solidFill>
            <a:srgbClr val="FFCC99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Preamble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A67E58-14D7-4C95-A22E-4B52A5ABA373}"/>
              </a:ext>
            </a:extLst>
          </p:cNvPr>
          <p:cNvSpPr/>
          <p:nvPr/>
        </p:nvSpPr>
        <p:spPr bwMode="auto">
          <a:xfrm>
            <a:off x="3437778" y="2047042"/>
            <a:ext cx="793380" cy="269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Midamble</a:t>
            </a: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5A5549D-0872-45D6-A11C-081B8AE4DED7}"/>
              </a:ext>
            </a:extLst>
          </p:cNvPr>
          <p:cNvSpPr/>
          <p:nvPr/>
        </p:nvSpPr>
        <p:spPr bwMode="auto">
          <a:xfrm rot="16200000">
            <a:off x="2606014" y="1728273"/>
            <a:ext cx="192610" cy="1470918"/>
          </a:xfrm>
          <a:prstGeom prst="leftBrace">
            <a:avLst>
              <a:gd name="adj1" fmla="val 8333"/>
              <a:gd name="adj2" fmla="val 50472"/>
            </a:avLst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F44AC68-F230-4F49-BC36-153B11910CC9}"/>
              </a:ext>
            </a:extLst>
          </p:cNvPr>
          <p:cNvSpPr txBox="1">
            <a:spLocks/>
          </p:cNvSpPr>
          <p:nvPr/>
        </p:nvSpPr>
        <p:spPr bwMode="gray">
          <a:xfrm>
            <a:off x="4414249" y="2540444"/>
            <a:ext cx="1376467" cy="2952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/>
                <a:cs typeface="MS PGothic"/>
              </a:defRPr>
            </a:lvl1pPr>
            <a:lvl2pPr marL="628650" indent="-282575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3100"/>
              </a:buClr>
              <a:buFont typeface="+mj-lt"/>
              <a:buAutoNum type="alpha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2pPr>
            <a:lvl3pPr marL="857250" indent="-2333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roman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3pPr>
            <a:lvl4pPr marL="108585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F3100"/>
              </a:buClr>
              <a:buFont typeface="Wingdings" pitchFamily="2" charset="2"/>
              <a:buChar char="§"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4pPr>
            <a:lvl5pPr marL="137160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 3" pitchFamily="18" charset="2"/>
              <a:buChar char="}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1200" kern="0" dirty="0"/>
              <a:t>M data symbols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84357-5AFF-4C5C-B523-1BB35C45A3E0}"/>
              </a:ext>
            </a:extLst>
          </p:cNvPr>
          <p:cNvSpPr/>
          <p:nvPr/>
        </p:nvSpPr>
        <p:spPr bwMode="auto">
          <a:xfrm>
            <a:off x="4253912" y="2047042"/>
            <a:ext cx="1500049" cy="269527"/>
          </a:xfrm>
          <a:prstGeom prst="rect">
            <a:avLst/>
          </a:prstGeom>
          <a:solidFill>
            <a:srgbClr val="FFCC99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DATA_2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4BD13C0-AD14-4D97-AA02-16D140A196C9}"/>
              </a:ext>
            </a:extLst>
          </p:cNvPr>
          <p:cNvSpPr/>
          <p:nvPr/>
        </p:nvSpPr>
        <p:spPr bwMode="auto">
          <a:xfrm rot="16200000">
            <a:off x="4904218" y="1717123"/>
            <a:ext cx="192610" cy="1493219"/>
          </a:xfrm>
          <a:prstGeom prst="leftBrace">
            <a:avLst>
              <a:gd name="adj1" fmla="val 8333"/>
              <a:gd name="adj2" fmla="val 50472"/>
            </a:avLst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F916DF-056F-4D85-9BB7-30E3EFBADAF3}"/>
              </a:ext>
            </a:extLst>
          </p:cNvPr>
          <p:cNvSpPr/>
          <p:nvPr/>
        </p:nvSpPr>
        <p:spPr bwMode="auto">
          <a:xfrm>
            <a:off x="5775809" y="2047042"/>
            <a:ext cx="793380" cy="269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Midamble</a:t>
            </a:r>
            <a:endParaRPr kumimoji="0" lang="en-US" sz="1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2BA8A13-625D-4645-A018-234C7E8DFC0C}"/>
              </a:ext>
            </a:extLst>
          </p:cNvPr>
          <p:cNvSpPr txBox="1">
            <a:spLocks/>
          </p:cNvSpPr>
          <p:nvPr/>
        </p:nvSpPr>
        <p:spPr bwMode="gray">
          <a:xfrm>
            <a:off x="6708471" y="2558386"/>
            <a:ext cx="1368729" cy="3372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/>
                <a:cs typeface="MS PGothic"/>
              </a:defRPr>
            </a:lvl1pPr>
            <a:lvl2pPr marL="628650" indent="-282575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3100"/>
              </a:buClr>
              <a:buFont typeface="+mj-lt"/>
              <a:buAutoNum type="alpha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2pPr>
            <a:lvl3pPr marL="857250" indent="-2333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romanLcPeriod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3pPr>
            <a:lvl4pPr marL="108585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FF3100"/>
              </a:buClr>
              <a:buFont typeface="Wingdings" pitchFamily="2" charset="2"/>
              <a:buChar char="§"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4pPr>
            <a:lvl5pPr marL="137160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 3" pitchFamily="18" charset="2"/>
              <a:buChar char="}"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 PGothic"/>
                <a:cs typeface="MS PGothic"/>
              </a:defRPr>
            </a:lvl5pPr>
            <a:lvl6pPr marL="2286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5D2A"/>
              </a:buClr>
              <a:buFont typeface="Arial" charset="0"/>
              <a:buChar char="–"/>
              <a:defRPr sz="12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1200" kern="0" dirty="0"/>
              <a:t>M data symbols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AF8E7-08E9-4F89-BCB0-5DCC8B74BCBC}"/>
              </a:ext>
            </a:extLst>
          </p:cNvPr>
          <p:cNvSpPr/>
          <p:nvPr/>
        </p:nvSpPr>
        <p:spPr bwMode="auto">
          <a:xfrm>
            <a:off x="6584205" y="2047042"/>
            <a:ext cx="1485257" cy="269527"/>
          </a:xfrm>
          <a:prstGeom prst="rect">
            <a:avLst/>
          </a:prstGeom>
          <a:solidFill>
            <a:srgbClr val="FFCC99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charset="-128"/>
              </a:rPr>
              <a:t>DATA_k</a:t>
            </a:r>
            <a:endParaRPr kumimoji="0" lang="en-US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-128"/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93A6046-469D-434A-97DB-9A5B31E12EAF}"/>
              </a:ext>
            </a:extLst>
          </p:cNvPr>
          <p:cNvSpPr/>
          <p:nvPr/>
        </p:nvSpPr>
        <p:spPr bwMode="auto">
          <a:xfrm rot="16200000">
            <a:off x="7223246" y="1720649"/>
            <a:ext cx="192610" cy="1486165"/>
          </a:xfrm>
          <a:prstGeom prst="leftBrace">
            <a:avLst>
              <a:gd name="adj1" fmla="val 8333"/>
              <a:gd name="adj2" fmla="val 50472"/>
            </a:avLst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charset="-128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F1A4D07-D4B6-4945-A873-579D01861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514834"/>
              </p:ext>
            </p:extLst>
          </p:nvPr>
        </p:nvGraphicFramePr>
        <p:xfrm>
          <a:off x="2681293" y="5506456"/>
          <a:ext cx="26765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3" imgW="1409400" imgH="228600" progId="Equation.3">
                  <p:embed/>
                </p:oleObj>
              </mc:Choice>
              <mc:Fallback>
                <p:oleObj name="Equation" r:id="rId3" imgW="1409400" imgH="2286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1293" y="5506456"/>
                        <a:ext cx="267652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5996118-74D6-4B92-BDDD-3B657A7FC3E3}"/>
              </a:ext>
            </a:extLst>
          </p:cNvPr>
          <p:cNvSpPr/>
          <p:nvPr/>
        </p:nvSpPr>
        <p:spPr>
          <a:xfrm>
            <a:off x="4508811" y="6023756"/>
            <a:ext cx="425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i="1" baseline="-25000" dirty="0">
                <a:solidFill>
                  <a:schemeClr val="tx1"/>
                </a:solidFill>
              </a:rPr>
              <a:t>SYM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: the number of data symbols in PSDU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3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77A1B-1EEF-4A3D-8430-1E39682D0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11p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11p with </a:t>
            </a:r>
            <a:r>
              <a:rPr lang="en-US" sz="2000" dirty="0" err="1"/>
              <a:t>Midamble</a:t>
            </a:r>
            <a:r>
              <a:rPr lang="en-US" sz="2000" dirty="0"/>
              <a:t> (L-LTF) inserted every 4 data symbols (MA4)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2A22F-1235-4B9C-8284-6C342206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NGV PPDU formats in simulation 1/2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4B8A2-890D-4EBF-99DC-0D8E381D6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BE846-8582-4679-B7C7-CCD22DB7E77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40D068-B2F8-4E92-A4C3-62F71B75ADCE}"/>
              </a:ext>
            </a:extLst>
          </p:cNvPr>
          <p:cNvSpPr txBox="1"/>
          <p:nvPr/>
        </p:nvSpPr>
        <p:spPr>
          <a:xfrm>
            <a:off x="6589529" y="2225893"/>
            <a:ext cx="182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BCC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310BC53-79B4-434F-BBFB-85E5FD8E5F4F}"/>
              </a:ext>
            </a:extLst>
          </p:cNvPr>
          <p:cNvGrpSpPr/>
          <p:nvPr/>
        </p:nvGrpSpPr>
        <p:grpSpPr>
          <a:xfrm>
            <a:off x="1065295" y="2325922"/>
            <a:ext cx="4577316" cy="423193"/>
            <a:chOff x="1122218" y="2409641"/>
            <a:chExt cx="4577316" cy="6168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D5ABABA-DB53-4ADE-8FEB-882A96A4B78C}"/>
                </a:ext>
              </a:extLst>
            </p:cNvPr>
            <p:cNvGrpSpPr/>
            <p:nvPr/>
          </p:nvGrpSpPr>
          <p:grpSpPr>
            <a:xfrm>
              <a:off x="1122218" y="2573119"/>
              <a:ext cx="3929192" cy="453348"/>
              <a:chOff x="1122218" y="2573119"/>
              <a:chExt cx="3929192" cy="4533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797EB8-B8FA-4B4C-ACEB-ECA7A8F62FBB}"/>
                  </a:ext>
                </a:extLst>
              </p:cNvPr>
              <p:cNvSpPr/>
              <p:nvPr/>
            </p:nvSpPr>
            <p:spPr>
              <a:xfrm>
                <a:off x="1122218" y="2573520"/>
                <a:ext cx="1139173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LSTF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28A3FB-6DC2-450F-A437-37DAD6300BAC}"/>
                  </a:ext>
                </a:extLst>
              </p:cNvPr>
              <p:cNvSpPr/>
              <p:nvPr/>
            </p:nvSpPr>
            <p:spPr>
              <a:xfrm>
                <a:off x="2261391" y="2573119"/>
                <a:ext cx="1139173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dirty="0">
                    <a:solidFill>
                      <a:schemeClr val="tx1"/>
                    </a:solidFill>
                  </a:rPr>
                  <a:t>L-LTF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BD0989-870B-43A2-AD99-D11A570FF859}"/>
                  </a:ext>
                </a:extLst>
              </p:cNvPr>
              <p:cNvSpPr/>
              <p:nvPr/>
            </p:nvSpPr>
            <p:spPr>
              <a:xfrm>
                <a:off x="3400564" y="2573119"/>
                <a:ext cx="569585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LSIG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B320B4E-DB5D-42DB-A5FA-7FFD28AD7C44}"/>
                  </a:ext>
                </a:extLst>
              </p:cNvPr>
              <p:cNvSpPr/>
              <p:nvPr/>
            </p:nvSpPr>
            <p:spPr>
              <a:xfrm>
                <a:off x="3974503" y="2573119"/>
                <a:ext cx="1076907" cy="452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DATAs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4875BC-5478-4A46-BC01-3DC610026BE1}"/>
                </a:ext>
              </a:extLst>
            </p:cNvPr>
            <p:cNvSpPr txBox="1"/>
            <p:nvPr/>
          </p:nvSpPr>
          <p:spPr>
            <a:xfrm>
              <a:off x="5129948" y="2409641"/>
              <a:ext cx="569586" cy="583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ACCF77-6A14-4F5D-B893-324E42B9C87D}"/>
              </a:ext>
            </a:extLst>
          </p:cNvPr>
          <p:cNvGrpSpPr/>
          <p:nvPr/>
        </p:nvGrpSpPr>
        <p:grpSpPr>
          <a:xfrm>
            <a:off x="1070754" y="3927779"/>
            <a:ext cx="8004541" cy="408913"/>
            <a:chOff x="778282" y="3761982"/>
            <a:chExt cx="8004541" cy="67451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B19D94A-FAC6-4B90-B09D-1C4C483224E3}"/>
                </a:ext>
              </a:extLst>
            </p:cNvPr>
            <p:cNvGrpSpPr/>
            <p:nvPr/>
          </p:nvGrpSpPr>
          <p:grpSpPr>
            <a:xfrm>
              <a:off x="778282" y="3983151"/>
              <a:ext cx="7387446" cy="453348"/>
              <a:chOff x="1109340" y="3930140"/>
              <a:chExt cx="7387446" cy="45334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5A5511-1749-4958-A4A9-E129D4210CA9}"/>
                  </a:ext>
                </a:extLst>
              </p:cNvPr>
              <p:cNvSpPr/>
              <p:nvPr/>
            </p:nvSpPr>
            <p:spPr>
              <a:xfrm>
                <a:off x="1109340" y="3930541"/>
                <a:ext cx="1139173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LSTF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4E24A35-DB6F-4345-8B26-9D5BF4126026}"/>
                  </a:ext>
                </a:extLst>
              </p:cNvPr>
              <p:cNvSpPr/>
              <p:nvPr/>
            </p:nvSpPr>
            <p:spPr>
              <a:xfrm>
                <a:off x="2248513" y="3930140"/>
                <a:ext cx="1139173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dirty="0">
                    <a:solidFill>
                      <a:schemeClr val="tx1"/>
                    </a:solidFill>
                  </a:rPr>
                  <a:t>L-LTF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AF036AC-6899-4F48-AEBE-074BC869F6A3}"/>
                  </a:ext>
                </a:extLst>
              </p:cNvPr>
              <p:cNvSpPr/>
              <p:nvPr/>
            </p:nvSpPr>
            <p:spPr>
              <a:xfrm>
                <a:off x="3387686" y="3930140"/>
                <a:ext cx="569585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LSIG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9307AC-3125-4815-8F82-6F4BB02A3C0C}"/>
                  </a:ext>
                </a:extLst>
              </p:cNvPr>
              <p:cNvSpPr/>
              <p:nvPr/>
            </p:nvSpPr>
            <p:spPr>
              <a:xfrm>
                <a:off x="3961625" y="3930140"/>
                <a:ext cx="1702080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4 DATAs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6354A9-6A2F-49D8-9C6F-883787D6F064}"/>
                  </a:ext>
                </a:extLst>
              </p:cNvPr>
              <p:cNvSpPr/>
              <p:nvPr/>
            </p:nvSpPr>
            <p:spPr>
              <a:xfrm>
                <a:off x="5663100" y="3930140"/>
                <a:ext cx="1139173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en-US" sz="1200" dirty="0">
                    <a:solidFill>
                      <a:schemeClr val="tx1"/>
                    </a:solidFill>
                  </a:rPr>
                  <a:t>MA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F09CED-803D-4F99-9720-F12FE245A4DB}"/>
                  </a:ext>
                </a:extLst>
              </p:cNvPr>
              <p:cNvSpPr/>
              <p:nvPr/>
            </p:nvSpPr>
            <p:spPr>
              <a:xfrm>
                <a:off x="6796208" y="3930140"/>
                <a:ext cx="1700578" cy="4529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defTabSz="914400"/>
                <a:r>
                  <a:rPr lang="en-US" sz="1200" dirty="0">
                    <a:solidFill>
                      <a:prstClr val="black"/>
                    </a:solidFill>
                  </a:rPr>
                  <a:t>4 DATAs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09B908B-393E-46CD-8B05-683B0430CBBE}"/>
                </a:ext>
              </a:extLst>
            </p:cNvPr>
            <p:cNvSpPr txBox="1"/>
            <p:nvPr/>
          </p:nvSpPr>
          <p:spPr>
            <a:xfrm>
              <a:off x="8213237" y="3761982"/>
              <a:ext cx="569586" cy="400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DDF5944-FDD0-44A9-A551-17CFF40FB833}"/>
              </a:ext>
            </a:extLst>
          </p:cNvPr>
          <p:cNvSpPr/>
          <p:nvPr/>
        </p:nvSpPr>
        <p:spPr>
          <a:xfrm>
            <a:off x="1210754" y="4572000"/>
            <a:ext cx="618064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Reuse L-LTF (two OFDM symbols) as </a:t>
            </a:r>
            <a:r>
              <a:rPr lang="en-US" sz="1600" dirty="0" err="1">
                <a:solidFill>
                  <a:schemeClr val="tx1"/>
                </a:solidFill>
              </a:rPr>
              <a:t>Midamble</a:t>
            </a:r>
            <a:endParaRPr lang="en-US" sz="1600" dirty="0">
              <a:solidFill>
                <a:schemeClr val="tx1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Channel estimation gain allowed for all data symbols as 11p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Seems redundant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-250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B8F0D4-5547-491E-863A-1E1B50264396}"/>
              </a:ext>
            </a:extLst>
          </p:cNvPr>
          <p:cNvGrpSpPr/>
          <p:nvPr/>
        </p:nvGrpSpPr>
        <p:grpSpPr>
          <a:xfrm>
            <a:off x="5230170" y="4561211"/>
            <a:ext cx="2085030" cy="279523"/>
            <a:chOff x="6095077" y="2711613"/>
            <a:chExt cx="2085030" cy="44588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F090EFE-8C0A-40CB-946E-0716A07C931E}"/>
                </a:ext>
              </a:extLst>
            </p:cNvPr>
            <p:cNvSpPr/>
            <p:nvPr/>
          </p:nvSpPr>
          <p:spPr>
            <a:xfrm>
              <a:off x="6603207" y="2718944"/>
              <a:ext cx="1576900" cy="4385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2 LTF sequences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13F86BF-CAFF-44E8-9F45-EDA5C22D9FDF}"/>
                </a:ext>
              </a:extLst>
            </p:cNvPr>
            <p:cNvSpPr/>
            <p:nvPr/>
          </p:nvSpPr>
          <p:spPr>
            <a:xfrm>
              <a:off x="6095077" y="2711613"/>
              <a:ext cx="508130" cy="4458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2 GI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A0E648-8BC2-4388-ACFB-BB073AD9A8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230171" y="4336449"/>
            <a:ext cx="412440" cy="2247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B2FC29-D595-4B44-B08D-A3261CC2B703}"/>
              </a:ext>
            </a:extLst>
          </p:cNvPr>
          <p:cNvCxnSpPr>
            <a:cxnSpLocks/>
          </p:cNvCxnSpPr>
          <p:nvPr/>
        </p:nvCxnSpPr>
        <p:spPr bwMode="auto">
          <a:xfrm>
            <a:off x="6757622" y="4336449"/>
            <a:ext cx="557578" cy="2247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637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300A-DFA3-40E9-9C2D-5DA330F8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NGV PPDU formats in simulation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D591-853A-41BE-94C9-C24CA8D5A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11p with MA4 (Half of L-LTF or HL-LTF)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11ac 20MHz downclocked by 2 (DC2) with MA4 (VHT-LTF)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96C4-AEB0-44C1-AD87-A2995C4554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E945-E18E-439A-9B00-7D692407438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B44512-D0E6-4CAF-9487-2257EF10C8F6}"/>
              </a:ext>
            </a:extLst>
          </p:cNvPr>
          <p:cNvSpPr txBox="1"/>
          <p:nvPr/>
        </p:nvSpPr>
        <p:spPr>
          <a:xfrm>
            <a:off x="6528642" y="1577180"/>
            <a:ext cx="182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BCC and LDPC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EF4846-2BFB-474D-A33E-8E90C6DB56A1}"/>
              </a:ext>
            </a:extLst>
          </p:cNvPr>
          <p:cNvGrpSpPr/>
          <p:nvPr/>
        </p:nvGrpSpPr>
        <p:grpSpPr>
          <a:xfrm>
            <a:off x="1400893" y="4572000"/>
            <a:ext cx="7037248" cy="413738"/>
            <a:chOff x="1167853" y="3505870"/>
            <a:chExt cx="7037248" cy="4137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72C563-0E10-449C-9855-F9AEEF3655A2}"/>
                </a:ext>
              </a:extLst>
            </p:cNvPr>
            <p:cNvSpPr/>
            <p:nvPr/>
          </p:nvSpPr>
          <p:spPr>
            <a:xfrm>
              <a:off x="2304717" y="3622374"/>
              <a:ext cx="569585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000" dirty="0">
                  <a:solidFill>
                    <a:prstClr val="black"/>
                  </a:solidFill>
                </a:rPr>
                <a:t>VHT SIG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715C38-3703-4A3D-BF6E-AEFF2102E1CA}"/>
                </a:ext>
              </a:extLst>
            </p:cNvPr>
            <p:cNvSpPr/>
            <p:nvPr/>
          </p:nvSpPr>
          <p:spPr>
            <a:xfrm>
              <a:off x="2874305" y="3622374"/>
              <a:ext cx="569585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VHT SIG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F0E977-2482-4AC3-A4AC-35A8BA5890DE}"/>
                </a:ext>
              </a:extLst>
            </p:cNvPr>
            <p:cNvSpPr/>
            <p:nvPr/>
          </p:nvSpPr>
          <p:spPr>
            <a:xfrm>
              <a:off x="4589319" y="3622374"/>
              <a:ext cx="1242078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000" dirty="0">
                  <a:solidFill>
                    <a:prstClr val="black"/>
                  </a:solidFill>
                </a:rPr>
                <a:t>4 DATAs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8D8192-886C-4EDC-A1E6-D3B2BE50828D}"/>
                </a:ext>
              </a:extLst>
            </p:cNvPr>
            <p:cNvSpPr/>
            <p:nvPr/>
          </p:nvSpPr>
          <p:spPr>
            <a:xfrm>
              <a:off x="3450146" y="3622374"/>
              <a:ext cx="569585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000" dirty="0">
                  <a:solidFill>
                    <a:prstClr val="black"/>
                  </a:solidFill>
                </a:rPr>
                <a:t>VHT STF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FFEC82-2819-48B2-812B-DE38B0F8A028}"/>
                </a:ext>
              </a:extLst>
            </p:cNvPr>
            <p:cNvSpPr/>
            <p:nvPr/>
          </p:nvSpPr>
          <p:spPr>
            <a:xfrm>
              <a:off x="4019734" y="3622374"/>
              <a:ext cx="569585" cy="2972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</a:rPr>
                <a:t>VHT LTF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15006C-78FE-4C93-B1E8-30DEF6FE85E8}"/>
                </a:ext>
              </a:extLst>
            </p:cNvPr>
            <p:cNvSpPr/>
            <p:nvPr/>
          </p:nvSpPr>
          <p:spPr>
            <a:xfrm>
              <a:off x="5831397" y="3622374"/>
              <a:ext cx="569585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000" dirty="0">
                  <a:solidFill>
                    <a:schemeClr val="tx1"/>
                  </a:solidFill>
                </a:rPr>
                <a:t>MA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70A655-CA16-4B89-91A7-3DE990D94740}"/>
                </a:ext>
              </a:extLst>
            </p:cNvPr>
            <p:cNvSpPr/>
            <p:nvPr/>
          </p:nvSpPr>
          <p:spPr>
            <a:xfrm>
              <a:off x="6400708" y="3622374"/>
              <a:ext cx="1242352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000" dirty="0">
                  <a:solidFill>
                    <a:prstClr val="black"/>
                  </a:solidFill>
                </a:rPr>
                <a:t>4 DATAs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D650EE6-416B-4B59-BB50-4F9FB17F2920}"/>
                </a:ext>
              </a:extLst>
            </p:cNvPr>
            <p:cNvSpPr txBox="1"/>
            <p:nvPr/>
          </p:nvSpPr>
          <p:spPr>
            <a:xfrm>
              <a:off x="7635515" y="3505870"/>
              <a:ext cx="569586" cy="259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747C016-3243-499C-BD22-0B86B592B9E8}"/>
                </a:ext>
              </a:extLst>
            </p:cNvPr>
            <p:cNvSpPr/>
            <p:nvPr/>
          </p:nvSpPr>
          <p:spPr>
            <a:xfrm>
              <a:off x="1167853" y="3624551"/>
              <a:ext cx="1139173" cy="294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000" dirty="0">
                  <a:solidFill>
                    <a:prstClr val="black"/>
                  </a:solidFill>
                </a:rPr>
                <a:t>Legacy Preambles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ED6029E-230E-4A7E-8629-101B34C33D2C}"/>
              </a:ext>
            </a:extLst>
          </p:cNvPr>
          <p:cNvSpPr/>
          <p:nvPr/>
        </p:nvSpPr>
        <p:spPr>
          <a:xfrm>
            <a:off x="1333323" y="4306431"/>
            <a:ext cx="5526128" cy="1923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Reuse 11ac PPDU format except for VHT-SIG-B not present.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Use VHT-LTF as </a:t>
            </a:r>
            <a:r>
              <a:rPr lang="en-US" sz="1600" dirty="0" err="1">
                <a:solidFill>
                  <a:schemeClr val="tx1"/>
                </a:solidFill>
              </a:rPr>
              <a:t>Midamble</a:t>
            </a:r>
            <a:endParaRPr lang="en-US" sz="1600" dirty="0">
              <a:solidFill>
                <a:schemeClr val="tx1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Extra data tones are given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BCC and LDPC applied   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4E66B6-803C-460C-B0CE-CD9C8C278C58}"/>
              </a:ext>
            </a:extLst>
          </p:cNvPr>
          <p:cNvGrpSpPr/>
          <p:nvPr/>
        </p:nvGrpSpPr>
        <p:grpSpPr>
          <a:xfrm>
            <a:off x="1356513" y="2372643"/>
            <a:ext cx="7197370" cy="390616"/>
            <a:chOff x="1175192" y="5116951"/>
            <a:chExt cx="7197370" cy="6572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2D1A902-5B30-435E-8D44-81768A014FF0}"/>
                </a:ext>
              </a:extLst>
            </p:cNvPr>
            <p:cNvSpPr/>
            <p:nvPr/>
          </p:nvSpPr>
          <p:spPr>
            <a:xfrm>
              <a:off x="1175192" y="5321264"/>
              <a:ext cx="1139173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LSTF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77AAF9-D28A-4E3C-9F2E-60B86A375000}"/>
                </a:ext>
              </a:extLst>
            </p:cNvPr>
            <p:cNvSpPr/>
            <p:nvPr/>
          </p:nvSpPr>
          <p:spPr>
            <a:xfrm>
              <a:off x="2314365" y="5320863"/>
              <a:ext cx="1139173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L-LTF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A5B1F-6398-4AD2-8491-7FF122BFB884}"/>
                </a:ext>
              </a:extLst>
            </p:cNvPr>
            <p:cNvSpPr/>
            <p:nvPr/>
          </p:nvSpPr>
          <p:spPr>
            <a:xfrm>
              <a:off x="3453538" y="5320863"/>
              <a:ext cx="569585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LSIG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F878003-5798-4EE6-939C-2E9058555239}"/>
                </a:ext>
              </a:extLst>
            </p:cNvPr>
            <p:cNvSpPr/>
            <p:nvPr/>
          </p:nvSpPr>
          <p:spPr>
            <a:xfrm>
              <a:off x="4027477" y="5320863"/>
              <a:ext cx="1568820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4 DATAs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882474-FD14-4DCE-A4C6-31E3F5AA16E0}"/>
                </a:ext>
              </a:extLst>
            </p:cNvPr>
            <p:cNvSpPr/>
            <p:nvPr/>
          </p:nvSpPr>
          <p:spPr>
            <a:xfrm>
              <a:off x="5598166" y="5320863"/>
              <a:ext cx="569585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MA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A3F51FA-B784-4024-9AF6-20D9B34C9C69}"/>
                </a:ext>
              </a:extLst>
            </p:cNvPr>
            <p:cNvSpPr/>
            <p:nvPr/>
          </p:nvSpPr>
          <p:spPr>
            <a:xfrm>
              <a:off x="6167477" y="5320863"/>
              <a:ext cx="1576900" cy="452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sz="1200" dirty="0">
                  <a:solidFill>
                    <a:prstClr val="black"/>
                  </a:solidFill>
                </a:rPr>
                <a:t>4 DATAs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BE8DD2-4FCA-4115-9E42-45F082B4A891}"/>
                </a:ext>
              </a:extLst>
            </p:cNvPr>
            <p:cNvSpPr txBox="1"/>
            <p:nvPr/>
          </p:nvSpPr>
          <p:spPr>
            <a:xfrm>
              <a:off x="7802976" y="5116951"/>
              <a:ext cx="56958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E1058AB-3605-40AE-ACCD-584C724B72BC}"/>
              </a:ext>
            </a:extLst>
          </p:cNvPr>
          <p:cNvSpPr/>
          <p:nvPr/>
        </p:nvSpPr>
        <p:spPr>
          <a:xfrm>
            <a:off x="1521569" y="3301425"/>
            <a:ext cx="7658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Use modified L-LTF (one OFDM symbol) as </a:t>
            </a:r>
            <a:r>
              <a:rPr lang="en-US" sz="1600" dirty="0" err="1">
                <a:solidFill>
                  <a:schemeClr val="tx1"/>
                </a:solidFill>
              </a:rPr>
              <a:t>Midamble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Only first 4 data OFDM symbols potentially benefit channel estimation gain by L-LTF 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CF8A1A-681A-4541-9A77-215C9F5400E5}"/>
              </a:ext>
            </a:extLst>
          </p:cNvPr>
          <p:cNvGrpSpPr/>
          <p:nvPr/>
        </p:nvGrpSpPr>
        <p:grpSpPr>
          <a:xfrm>
            <a:off x="5032441" y="2947529"/>
            <a:ext cx="2085030" cy="274411"/>
            <a:chOff x="6095077" y="2741000"/>
            <a:chExt cx="2085030" cy="41649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DC31577-5721-4A1A-A40B-97892EB42764}"/>
                </a:ext>
              </a:extLst>
            </p:cNvPr>
            <p:cNvSpPr/>
            <p:nvPr/>
          </p:nvSpPr>
          <p:spPr>
            <a:xfrm>
              <a:off x="6603207" y="2741000"/>
              <a:ext cx="1576900" cy="4164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1 LTF sequence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132A7A-F520-47B8-8951-2C294EC22D37}"/>
                </a:ext>
              </a:extLst>
            </p:cNvPr>
            <p:cNvSpPr/>
            <p:nvPr/>
          </p:nvSpPr>
          <p:spPr>
            <a:xfrm>
              <a:off x="6095077" y="2741001"/>
              <a:ext cx="508130" cy="4153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200" dirty="0">
                  <a:solidFill>
                    <a:schemeClr val="tx1"/>
                  </a:solidFill>
                </a:rPr>
                <a:t>1 GI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3CE97B3-03B2-4654-BC22-ACDC2B9FBDEC}"/>
              </a:ext>
            </a:extLst>
          </p:cNvPr>
          <p:cNvCxnSpPr>
            <a:cxnSpLocks/>
          </p:cNvCxnSpPr>
          <p:nvPr/>
        </p:nvCxnSpPr>
        <p:spPr bwMode="auto">
          <a:xfrm flipH="1">
            <a:off x="5032441" y="2780702"/>
            <a:ext cx="765611" cy="1602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3AE196-11B3-4CC6-B22E-9F11493A60FF}"/>
              </a:ext>
            </a:extLst>
          </p:cNvPr>
          <p:cNvCxnSpPr>
            <a:cxnSpLocks/>
          </p:cNvCxnSpPr>
          <p:nvPr/>
        </p:nvCxnSpPr>
        <p:spPr bwMode="auto">
          <a:xfrm>
            <a:off x="6331303" y="2754959"/>
            <a:ext cx="786168" cy="18600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388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551E-829D-4E1F-AE12-46458BB3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4BE19-DA0D-4C33-B987-E9D8CD6A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General configuration: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1 TX, 1 RX, 1 SS, 300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# of channel realizations:  10,000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C2C Channel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12.5ns sampling rate, tapped delay line with Doppler shift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channel power distribution with the total power normalized to 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Impairments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PA Non-linearity : </a:t>
            </a:r>
            <a:r>
              <a:rPr lang="en-US" sz="1200" dirty="0"/>
              <a:t>RAPP PA model with p = 3.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Carrier Frequency Offset : fixed 20 ppm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Phase noise with a pole-zero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PSD(0) = -100 </a:t>
            </a:r>
            <a:r>
              <a:rPr lang="en-US" sz="1200" dirty="0" err="1">
                <a:solidFill>
                  <a:schemeClr val="tx1"/>
                </a:solidFill>
              </a:rPr>
              <a:t>dBc</a:t>
            </a:r>
            <a:r>
              <a:rPr lang="en-US" sz="1200" dirty="0">
                <a:solidFill>
                  <a:schemeClr val="tx1"/>
                </a:solidFill>
              </a:rPr>
              <a:t>/Hz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Pole frequency </a:t>
            </a:r>
            <a:r>
              <a:rPr lang="en-US" sz="1200" dirty="0" err="1">
                <a:solidFill>
                  <a:schemeClr val="tx1"/>
                </a:solidFill>
              </a:rPr>
              <a:t>fp</a:t>
            </a:r>
            <a:r>
              <a:rPr lang="en-US" sz="1200" dirty="0">
                <a:solidFill>
                  <a:schemeClr val="tx1"/>
                </a:solidFill>
              </a:rPr>
              <a:t> = 250 kHz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Zero frequency </a:t>
            </a:r>
            <a:r>
              <a:rPr lang="en-US" sz="1200" dirty="0" err="1">
                <a:solidFill>
                  <a:schemeClr val="tx1"/>
                </a:solidFill>
              </a:rPr>
              <a:t>fz</a:t>
            </a:r>
            <a:r>
              <a:rPr lang="en-US" sz="1200" dirty="0">
                <a:solidFill>
                  <a:schemeClr val="tx1"/>
                </a:solidFill>
              </a:rPr>
              <a:t> = 7905.7 kHz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Rx processing: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Ideal timing and Ideal PPDU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CFO estimation and compensation in preamble portion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Pilot tracking in data portion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612D-EED5-4F95-B7D5-EDD4D6BF2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008F6-A00D-42E9-9B4E-88D1A484C4D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89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BECE58C4-426B-4500-AE96-6651F7AFA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95" y="1516243"/>
            <a:ext cx="5208403" cy="3377237"/>
          </a:xfr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1A24D43-CC64-439A-9735-8A12425514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08799"/>
            <a:ext cx="5284968" cy="3426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2833D-B3E3-4D7D-870B-2B0F384E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 on C2C Channel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E3268-74EC-484A-A047-5826CD765A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F1EFC-F93B-4E01-BFFA-D0711736C9F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9C64D0-E147-4304-A1C2-FCDA8B44AE59}"/>
              </a:ext>
            </a:extLst>
          </p:cNvPr>
          <p:cNvSpPr txBox="1">
            <a:spLocks/>
          </p:cNvSpPr>
          <p:nvPr/>
        </p:nvSpPr>
        <p:spPr bwMode="auto">
          <a:xfrm>
            <a:off x="685800" y="4742871"/>
            <a:ext cx="7770813" cy="1634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The left figure shows 11p performance with simple pilot tracking implemented which assumes stationary circumstance that is common for 11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How well Doppler effect to be under control at receiver could make a big performance difference especially for Highway LOS and Highway NLOS.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Curve of Highway LOS even possibly close to curve of Urban Approaching LOS</a:t>
            </a:r>
          </a:p>
          <a:p>
            <a:pPr marL="0" indent="0"/>
            <a:endParaRPr lang="en-US" sz="1600" kern="0" dirty="0"/>
          </a:p>
          <a:p>
            <a:endParaRPr lang="en-US" sz="1600" kern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90152A-0457-450B-A921-FDDFC896D147}"/>
              </a:ext>
            </a:extLst>
          </p:cNvPr>
          <p:cNvSpPr/>
          <p:nvPr/>
        </p:nvSpPr>
        <p:spPr bwMode="auto">
          <a:xfrm>
            <a:off x="3106270" y="1812648"/>
            <a:ext cx="914400" cy="83661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46A4E9-01A8-4880-8DE9-DA3B9368FAC3}"/>
              </a:ext>
            </a:extLst>
          </p:cNvPr>
          <p:cNvSpPr/>
          <p:nvPr/>
        </p:nvSpPr>
        <p:spPr bwMode="auto">
          <a:xfrm>
            <a:off x="7030082" y="2927950"/>
            <a:ext cx="156402" cy="1472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6D7ADC-9E69-4F0E-8599-B2C9BA48891C}"/>
              </a:ext>
            </a:extLst>
          </p:cNvPr>
          <p:cNvSpPr/>
          <p:nvPr/>
        </p:nvSpPr>
        <p:spPr bwMode="auto">
          <a:xfrm>
            <a:off x="6807123" y="3150173"/>
            <a:ext cx="156402" cy="14721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5FF841-CFCA-499C-A040-D0D11ABEF7B8}"/>
              </a:ext>
            </a:extLst>
          </p:cNvPr>
          <p:cNvCxnSpPr>
            <a:cxnSpLocks/>
            <a:stCxn id="14" idx="5"/>
            <a:endCxn id="17" idx="2"/>
          </p:cNvCxnSpPr>
          <p:nvPr/>
        </p:nvCxnSpPr>
        <p:spPr bwMode="auto">
          <a:xfrm>
            <a:off x="3886759" y="2526742"/>
            <a:ext cx="2920364" cy="6970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EF268F-7954-494D-B1D1-6E4D0D4C3103}"/>
              </a:ext>
            </a:extLst>
          </p:cNvPr>
          <p:cNvCxnSpPr>
            <a:cxnSpLocks/>
            <a:endCxn id="15" idx="1"/>
          </p:cNvCxnSpPr>
          <p:nvPr/>
        </p:nvCxnSpPr>
        <p:spPr bwMode="auto">
          <a:xfrm>
            <a:off x="4020670" y="2172794"/>
            <a:ext cx="3032317" cy="7767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25">
            <a:extLst>
              <a:ext uri="{FF2B5EF4-FFF2-40B4-BE49-F238E27FC236}">
                <a16:creationId xmlns:a16="http://schemas.microsoft.com/office/drawing/2014/main" id="{B2B4940B-0910-408A-85E8-B0B8B41D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66" y="2497063"/>
            <a:ext cx="1083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50" b="0" dirty="0"/>
              <a:t>144km/hr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50" b="0" dirty="0"/>
              <a:t>max differential</a:t>
            </a:r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id="{59AB1286-56C8-4734-8262-7C565EA0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250" y="2037028"/>
            <a:ext cx="1083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100" b="0" dirty="0"/>
              <a:t>252 km/hr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100" b="0" dirty="0"/>
              <a:t>max differential</a:t>
            </a:r>
          </a:p>
        </p:txBody>
      </p:sp>
    </p:spTree>
    <p:extLst>
      <p:ext uri="{BB962C8B-B14F-4D97-AF65-F5344CB8AC3E}">
        <p14:creationId xmlns:p14="http://schemas.microsoft.com/office/powerpoint/2010/main" val="257601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D38E-6FCB-4525-8EFA-B9689E6B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11p: </a:t>
            </a:r>
            <a:r>
              <a:rPr lang="en-US" dirty="0" err="1"/>
              <a:t>Midamble</a:t>
            </a:r>
            <a:r>
              <a:rPr lang="en-US" dirty="0"/>
              <a:t> for QPSK-1/2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45F09-607B-40B1-A615-C15002484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9F434-DC24-44D3-9618-13DEC4DC09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Yujin Noh, Newracom</a:t>
            </a:r>
            <a:endParaRPr lang="en-GB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7913BE0-EF6A-42D4-BC28-1CF6A221E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4000"/>
            <a:ext cx="5102225" cy="3764037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CA797D-0277-4D8A-AA2E-14283DCBB5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91" y="1524000"/>
            <a:ext cx="5071845" cy="374162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6FF3C04-2798-4EF8-AE8A-0591B9D95533}"/>
              </a:ext>
            </a:extLst>
          </p:cNvPr>
          <p:cNvSpPr txBox="1">
            <a:spLocks/>
          </p:cNvSpPr>
          <p:nvPr/>
        </p:nvSpPr>
        <p:spPr bwMode="auto">
          <a:xfrm>
            <a:off x="723899" y="5082549"/>
            <a:ext cx="7770813" cy="1318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To use L-LTF (2 OFDM symbols) as </a:t>
            </a:r>
            <a:r>
              <a:rPr lang="en-US" sz="1600" kern="0" dirty="0" err="1"/>
              <a:t>Midamble</a:t>
            </a:r>
            <a:r>
              <a:rPr lang="en-US" sz="1600" kern="0" dirty="0"/>
              <a:t> providing around 1-1.5 dB gain comparing to using modified L-LTF (1 OFDM symbol) at the cost of overhead.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In high-Doppler channels, simulation result shows the considerable advantage of </a:t>
            </a:r>
            <a:r>
              <a:rPr lang="en-US" sz="1600" kern="0" dirty="0" err="1"/>
              <a:t>Midamble</a:t>
            </a:r>
            <a:r>
              <a:rPr lang="en-US" sz="1600" kern="0" dirty="0"/>
              <a:t> even with HL-LTF.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endParaRPr lang="en-US" sz="1600" kern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2A1B4B-F0C0-49A7-81A2-BC16B0AC6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716" y="1632542"/>
            <a:ext cx="4732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700" dirty="0"/>
              <a:t>, MCS2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713327-3367-4BFF-8B43-43500FED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407" y="1632542"/>
            <a:ext cx="4732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700" dirty="0"/>
              <a:t>, MCS2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F6037B-BA34-4F10-9968-61F27DB21942}"/>
              </a:ext>
            </a:extLst>
          </p:cNvPr>
          <p:cNvSpPr/>
          <p:nvPr/>
        </p:nvSpPr>
        <p:spPr>
          <a:xfrm>
            <a:off x="2820698" y="1877797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Low-Doppler channels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F3C377-4D48-4110-A2F4-499A0DB9495D}"/>
              </a:ext>
            </a:extLst>
          </p:cNvPr>
          <p:cNvSpPr/>
          <p:nvPr/>
        </p:nvSpPr>
        <p:spPr>
          <a:xfrm>
            <a:off x="7183468" y="2043140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High-Doppler channels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E72748-65DA-46DF-ACC8-7CCE1F65B6D6}"/>
              </a:ext>
            </a:extLst>
          </p:cNvPr>
          <p:cNvCxnSpPr>
            <a:cxnSpLocks/>
          </p:cNvCxnSpPr>
          <p:nvPr/>
        </p:nvCxnSpPr>
        <p:spPr bwMode="auto">
          <a:xfrm flipV="1">
            <a:off x="2925338" y="3312822"/>
            <a:ext cx="656062" cy="59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4389B5-C629-4121-A636-73C650DB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338" y="3099245"/>
            <a:ext cx="5325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1.5 dB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C35BCA-6348-4513-BAF1-F7526AB85126}"/>
              </a:ext>
            </a:extLst>
          </p:cNvPr>
          <p:cNvCxnSpPr>
            <a:cxnSpLocks/>
          </p:cNvCxnSpPr>
          <p:nvPr/>
        </p:nvCxnSpPr>
        <p:spPr bwMode="auto">
          <a:xfrm>
            <a:off x="6394718" y="3308971"/>
            <a:ext cx="328031" cy="82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902657-41E5-4A0F-8B05-31D93E69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675" y="3099246"/>
            <a:ext cx="4363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000" dirty="0"/>
              <a:t>1 dB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32070E-409D-471B-A3A5-B5349F073248}"/>
              </a:ext>
            </a:extLst>
          </p:cNvPr>
          <p:cNvSpPr/>
          <p:nvPr/>
        </p:nvSpPr>
        <p:spPr>
          <a:xfrm>
            <a:off x="323088" y="3774637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Only BCC applied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EBEE62-2D42-43F0-9D7D-25CF2131FE4B}"/>
              </a:ext>
            </a:extLst>
          </p:cNvPr>
          <p:cNvSpPr/>
          <p:nvPr/>
        </p:nvSpPr>
        <p:spPr>
          <a:xfrm>
            <a:off x="4724400" y="3398166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kern="0" dirty="0">
                <a:solidFill>
                  <a:schemeClr val="tx1"/>
                </a:solidFill>
              </a:rPr>
              <a:t>Only BCC applied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B324EA-612F-4162-B675-988283CD7A14}"/>
              </a:ext>
            </a:extLst>
          </p:cNvPr>
          <p:cNvSpPr/>
          <p:nvPr/>
        </p:nvSpPr>
        <p:spPr>
          <a:xfrm>
            <a:off x="1188720" y="3964850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735F0F-8A54-4D10-A9DE-7E850F706BA3}"/>
              </a:ext>
            </a:extLst>
          </p:cNvPr>
          <p:cNvSpPr/>
          <p:nvPr/>
        </p:nvSpPr>
        <p:spPr>
          <a:xfrm>
            <a:off x="1754267" y="4079442"/>
            <a:ext cx="4347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kern="0" dirty="0">
                <a:solidFill>
                  <a:schemeClr val="tx1"/>
                </a:solidFill>
              </a:rPr>
              <a:t>(11p)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308A47-76D8-4E10-93C8-2D4549882667}"/>
              </a:ext>
            </a:extLst>
          </p:cNvPr>
          <p:cNvSpPr/>
          <p:nvPr/>
        </p:nvSpPr>
        <p:spPr>
          <a:xfrm>
            <a:off x="6051432" y="3562329"/>
            <a:ext cx="4058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kern="0" dirty="0">
                <a:solidFill>
                  <a:schemeClr val="tx1"/>
                </a:solidFill>
              </a:rPr>
              <a:t>(11p)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0240BD-D0F0-401D-99B6-006EFDD51F97}"/>
              </a:ext>
            </a:extLst>
          </p:cNvPr>
          <p:cNvSpPr/>
          <p:nvPr/>
        </p:nvSpPr>
        <p:spPr>
          <a:xfrm>
            <a:off x="5701884" y="3687297"/>
            <a:ext cx="4058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kern="0" dirty="0">
                <a:solidFill>
                  <a:schemeClr val="tx1"/>
                </a:solidFill>
              </a:rPr>
              <a:t>(11p)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DF5625-A918-447B-9FC4-E812965B6251}"/>
              </a:ext>
            </a:extLst>
          </p:cNvPr>
          <p:cNvSpPr/>
          <p:nvPr/>
        </p:nvSpPr>
        <p:spPr>
          <a:xfrm>
            <a:off x="5771801" y="3821970"/>
            <a:ext cx="4058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kern="0" dirty="0">
                <a:solidFill>
                  <a:schemeClr val="tx1"/>
                </a:solidFill>
              </a:rPr>
              <a:t>(11p)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1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13510</TotalTime>
  <Words>1548</Words>
  <Application>Microsoft Office PowerPoint</Application>
  <PresentationFormat>On-screen Show (4:3)</PresentationFormat>
  <Paragraphs>401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Office Theme</vt:lpstr>
      <vt:lpstr>Equation</vt:lpstr>
      <vt:lpstr>PHY designs for NGV</vt:lpstr>
      <vt:lpstr>Background</vt:lpstr>
      <vt:lpstr>LDPC</vt:lpstr>
      <vt:lpstr>Midamble</vt:lpstr>
      <vt:lpstr>NGV PPDU formats in simulation 1/2</vt:lpstr>
      <vt:lpstr>NGV PPDU formats in simulation 2/2</vt:lpstr>
      <vt:lpstr>Simulation Parameters</vt:lpstr>
      <vt:lpstr>Doppler Effect on C2C Channel Models</vt:lpstr>
      <vt:lpstr>11p: Midamble for QPSK-1/2</vt:lpstr>
      <vt:lpstr>11ac 20MHz DC2:  Midamble for QPSK-1/2 </vt:lpstr>
      <vt:lpstr>Rural LOS</vt:lpstr>
      <vt:lpstr>Urban Approaching LOS</vt:lpstr>
      <vt:lpstr>Urban Crossing NLOS</vt:lpstr>
      <vt:lpstr>Highway LOS</vt:lpstr>
      <vt:lpstr>Highway NLOS</vt:lpstr>
      <vt:lpstr>Summary</vt:lpstr>
      <vt:lpstr>Reference</vt:lpstr>
      <vt:lpstr>Appendix</vt:lpstr>
      <vt:lpstr>AWGN (1/2)</vt:lpstr>
      <vt:lpstr>AWGN (2/2)</vt:lpstr>
      <vt:lpstr>Channel Model Values  in 11-14/0259r0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Nsym amd Tpe at RX side when Dopler is enabled</dc:title>
  <dc:creator>Yujin Noh</dc:creator>
  <dc:description>Yujin Noh, Newracom</dc:description>
  <cp:lastModifiedBy>yujin noh</cp:lastModifiedBy>
  <cp:revision>689</cp:revision>
  <cp:lastPrinted>2019-02-27T17:27:41Z</cp:lastPrinted>
  <dcterms:created xsi:type="dcterms:W3CDTF">2016-07-23T21:44:38Z</dcterms:created>
  <dcterms:modified xsi:type="dcterms:W3CDTF">2019-03-07T23:29:32Z</dcterms:modified>
</cp:coreProperties>
</file>