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2.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72" r:id="rId5"/>
    <p:sldId id="265" r:id="rId6"/>
    <p:sldId id="266" r:id="rId7"/>
    <p:sldId id="267" r:id="rId8"/>
    <p:sldId id="268" r:id="rId9"/>
    <p:sldId id="269" r:id="rId10"/>
    <p:sldId id="270" r:id="rId11"/>
    <p:sldId id="271" r:id="rId12"/>
    <p:sldId id="285" r:id="rId13"/>
    <p:sldId id="286" r:id="rId14"/>
    <p:sldId id="281" r:id="rId15"/>
    <p:sldId id="282" r:id="rId16"/>
    <p:sldId id="283" r:id="rId17"/>
    <p:sldId id="28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Fischer" initials="MAF"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1" autoAdjust="0"/>
    <p:restoredTop sz="94660"/>
  </p:normalViewPr>
  <p:slideViewPr>
    <p:cSldViewPr>
      <p:cViewPr varScale="1">
        <p:scale>
          <a:sx n="130" d="100"/>
          <a:sy n="130" d="100"/>
        </p:scale>
        <p:origin x="-112" y="-4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443"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05-16T09:02:20.197" idx="1">
    <p:pos x="10" y="10"/>
    <p:text>Question (QC) about why the channel state information is being communicated via the data SAP rather than the SME (which is what is being used in existing implementations).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9-05-16T09:03:23.548" idx="2">
    <p:pos x="10" y="10"/>
    <p:text>Question (QC) why define new statistics when the SME already has statistics.</p:text>
  </p:cm>
  <p:cm authorId="0" dt="2019-05-16T09:05:30.488" idx="3">
    <p:pos x="18" y="678"/>
    <p:text>Question (Onn) do we really want to define the statistical algorithms in our standard?  Perhaps we should just provide the raw data and let the higher layers do the statistics.</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802.11-19/0276r4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802.11-19/0276r4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2019</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452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802.11-19/0276r4</a:t>
            </a:r>
            <a:endParaRPr lang="en-US"/>
          </a:p>
        </p:txBody>
      </p:sp>
      <p:sp>
        <p:nvSpPr>
          <p:cNvPr id="5" name="Date Placeholder 4"/>
          <p:cNvSpPr>
            <a:spLocks noGrp="1"/>
          </p:cNvSpPr>
          <p:nvPr>
            <p:ph type="dt" idx="11"/>
          </p:nvPr>
        </p:nvSpPr>
        <p:spPr/>
        <p:txBody>
          <a:bodyPr/>
          <a:lstStyle/>
          <a:p>
            <a:r>
              <a:rPr lang="en-US" smtClean="0"/>
              <a:t>May 2019</a:t>
            </a:r>
            <a:endParaRPr lang="en-US"/>
          </a:p>
        </p:txBody>
      </p:sp>
      <p:sp>
        <p:nvSpPr>
          <p:cNvPr id="6" name="Footer Placeholder 5"/>
          <p:cNvSpPr>
            <a:spLocks noGrp="1"/>
          </p:cNvSpPr>
          <p:nvPr>
            <p:ph type="ftr" idx="12"/>
          </p:nvPr>
        </p:nvSpPr>
        <p:spPr/>
        <p:txBody>
          <a:bodyPr/>
          <a:lstStyle/>
          <a:p>
            <a:r>
              <a:rPr lang="en-US" smtClean="0"/>
              <a:t>Fischer - Filippi - Martinez, NXP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466326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7714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375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24101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06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878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802.11-19/0276r4</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062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0276r4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comments" Target="../comments/commen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MAC Service Updates for NGV</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a:t>
            </a:r>
            <a:r>
              <a:rPr lang="en-GB" sz="2000" b="0" dirty="0" smtClean="0"/>
              <a:t>14</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61578794"/>
              </p:ext>
            </p:extLst>
          </p:nvPr>
        </p:nvGraphicFramePr>
        <p:xfrm>
          <a:off x="992188" y="2419350"/>
          <a:ext cx="10917237" cy="4081463"/>
        </p:xfrm>
        <a:graphic>
          <a:graphicData uri="http://schemas.openxmlformats.org/presentationml/2006/ole">
            <mc:AlternateContent xmlns:mc="http://schemas.openxmlformats.org/markup-compatibility/2006">
              <mc:Choice xmlns:v="urn:schemas-microsoft-com:vml" Requires="v">
                <p:oleObj spid="_x0000_s3145" name="Document" r:id="rId4" imgW="10535088" imgH="3931313" progId="Word.Document.8">
                  <p:embed/>
                </p:oleObj>
              </mc:Choice>
              <mc:Fallback>
                <p:oleObj name="Document" r:id="rId4" imgW="10535088" imgH="3931313" progId="Word.Document.8">
                  <p:embed/>
                  <p:pic>
                    <p:nvPicPr>
                      <p:cNvPr id="0" name="Picture 3"/>
                      <p:cNvPicPr>
                        <a:picLocks noChangeAspect="1" noChangeArrowheads="1"/>
                      </p:cNvPicPr>
                      <p:nvPr/>
                    </p:nvPicPr>
                    <p:blipFill>
                      <a:blip r:embed="rId5"/>
                      <a:srcRect/>
                      <a:stretch>
                        <a:fillRect/>
                      </a:stretch>
                    </p:blipFill>
                    <p:spPr bwMode="auto">
                      <a:xfrm>
                        <a:off x="992188" y="2419350"/>
                        <a:ext cx="10917237" cy="40814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MLME SAP Extension</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b="0" dirty="0"/>
              <a:t>IEEE 1609.4 includes a set of primitives extending the MLME_SAP.  These appear as MLMEX-primitives in Clause 7 of IEEE 1609.4-2016</a:t>
            </a:r>
          </a:p>
          <a:p>
            <a:pPr lvl="1">
              <a:buFont typeface="Times New Roman" pitchFamily="16" charset="0"/>
              <a:buChar char="•"/>
            </a:pPr>
            <a:r>
              <a:rPr lang="en-GB" b="0" dirty="0"/>
              <a:t>As a minimum, the MLME_SAP in 802.11bd should include a request/confirm primitive pair that corresponds to MLMEX-</a:t>
            </a:r>
            <a:r>
              <a:rPr lang="en-GB" b="0" dirty="0" err="1"/>
              <a:t>AddressChange</a:t>
            </a:r>
            <a:endParaRPr lang="en-GB" b="0" dirty="0"/>
          </a:p>
          <a:p>
            <a:pPr lvl="1">
              <a:buFont typeface="Times New Roman" pitchFamily="16" charset="0"/>
              <a:buChar char="•"/>
            </a:pPr>
            <a:r>
              <a:rPr lang="en-GB" b="0" dirty="0"/>
              <a:t>It is recommended strongly that the ML</a:t>
            </a:r>
            <a:r>
              <a:rPr lang="en-GB" dirty="0"/>
              <a:t>ME_SAP in 802.11bd include a generic means for the MAC at an NGV station to accept additional, ITS-related management primitives</a:t>
            </a:r>
            <a:endParaRPr lang="en-GB" b="0" dirty="0"/>
          </a:p>
          <a:p>
            <a:pPr lvl="1">
              <a:buFont typeface="Times New Roman" pitchFamily="16" charset="0"/>
              <a:buChar char="•"/>
            </a:pPr>
            <a:r>
              <a:rPr lang="en-GB" dirty="0"/>
              <a:t>It is unclear whether 802.11bd should include the full set of MLMEX primitives</a:t>
            </a:r>
          </a:p>
          <a:p>
            <a:pPr marL="1200150" lvl="2" indent="-285750">
              <a:buFont typeface="Wingdings" panose="05000000000000000000" pitchFamily="2" charset="2"/>
              <a:buChar char="Ø"/>
            </a:pPr>
            <a:r>
              <a:rPr lang="en-GB" dirty="0"/>
              <a:t>The exact set of extensions required vary with regional ITS standards</a:t>
            </a:r>
          </a:p>
          <a:p>
            <a:pPr marL="1200150" lvl="2" indent="-285750">
              <a:buFont typeface="Wingdings" panose="05000000000000000000" pitchFamily="2" charset="2"/>
              <a:buChar char="Ø"/>
            </a:pPr>
            <a:r>
              <a:rPr lang="en-GB" dirty="0"/>
              <a:t>The functions of the various regional MLME extensions should probably remain in the higher-layer standards documents, rather than having redundant definitions in documents that are maintained by different organizations, and are updated according to different schedules </a:t>
            </a:r>
          </a:p>
          <a:p>
            <a:pPr marL="1200150" lvl="2" indent="-285750">
              <a:buFont typeface="Wingdings" panose="05000000000000000000" pitchFamily="2" charset="2"/>
              <a:buChar char="Ø"/>
            </a:pPr>
            <a:r>
              <a:rPr lang="en-GB" dirty="0"/>
              <a:t>Defining the full set of MLMEX primitives will also necessitate adding quite a bit of normative text elsewhere in the MAC that may complicate and/or delay the work of </a:t>
            </a:r>
            <a:r>
              <a:rPr lang="en-GB" dirty="0" err="1"/>
              <a:t>TGbd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327516582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Attributes in 802.11bd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Some of the NGV-specific parameter values </a:t>
            </a:r>
            <a:r>
              <a:rPr lang="en-GB" b="0" dirty="0" smtClean="0"/>
              <a:t>are </a:t>
            </a:r>
            <a:r>
              <a:rPr lang="en-GB" b="0" dirty="0"/>
              <a:t>static, and can be managed </a:t>
            </a:r>
            <a:r>
              <a:rPr lang="en-GB" b="0" dirty="0" smtClean="0"/>
              <a:t>as MIB attributes rather than service primitive parameters at the </a:t>
            </a:r>
            <a:r>
              <a:rPr lang="en-GB" b="0" dirty="0"/>
              <a:t>MAC or MLME SAPs.  These include:</a:t>
            </a:r>
          </a:p>
          <a:p>
            <a:pPr lvl="1">
              <a:buFont typeface="Times New Roman" pitchFamily="16" charset="0"/>
              <a:buChar char="•"/>
            </a:pPr>
            <a:r>
              <a:rPr lang="en-GB" dirty="0"/>
              <a:t>NGV activation (the NGV equivalent of dot11OCBactivated)</a:t>
            </a:r>
          </a:p>
          <a:p>
            <a:pPr lvl="1">
              <a:buFont typeface="Times New Roman" pitchFamily="16" charset="0"/>
              <a:buChar char="•"/>
            </a:pPr>
            <a:r>
              <a:rPr lang="en-GB" b="0" dirty="0"/>
              <a:t>NGV capabilities </a:t>
            </a:r>
            <a:r>
              <a:rPr lang="en-GB" b="0" dirty="0" smtClean="0"/>
              <a:t>(</a:t>
            </a:r>
            <a:r>
              <a:rPr lang="en-GB" dirty="0" smtClean="0"/>
              <a:t>to be indicated in transmissions from this station)</a:t>
            </a:r>
            <a:endParaRPr lang="en-GB" b="0" dirty="0"/>
          </a:p>
          <a:p>
            <a:pPr lvl="1">
              <a:buFont typeface="Times New Roman" pitchFamily="16" charset="0"/>
              <a:buChar char="•"/>
            </a:pPr>
            <a:r>
              <a:rPr lang="en-GB" dirty="0"/>
              <a:t>NGV bands supported</a:t>
            </a:r>
          </a:p>
          <a:p>
            <a:pPr lvl="1">
              <a:buFont typeface="Times New Roman" pitchFamily="16" charset="0"/>
              <a:buChar char="•"/>
            </a:pPr>
            <a:r>
              <a:rPr lang="en-GB" dirty="0" smtClean="0"/>
              <a:t>Measurement interval for </a:t>
            </a:r>
            <a:r>
              <a:rPr lang="en-GB" dirty="0" err="1" smtClean="0"/>
              <a:t>ChannelBusyPercentage</a:t>
            </a:r>
            <a:r>
              <a:rPr lang="en-GB" dirty="0" smtClean="0"/>
              <a:t> (default value 100ms)</a:t>
            </a:r>
          </a:p>
          <a:p>
            <a:pPr lvl="1">
              <a:buFont typeface="Times New Roman" pitchFamily="16" charset="0"/>
              <a:buChar char="•"/>
            </a:pPr>
            <a:r>
              <a:rPr lang="en-GB" dirty="0" err="1" smtClean="0"/>
              <a:t>ChannelBusyPercentage</a:t>
            </a:r>
            <a:r>
              <a:rPr lang="en-GB" dirty="0" smtClean="0"/>
              <a:t> smoothing parameters (to accommodate CBR/CBP differences)</a:t>
            </a:r>
            <a:endParaRPr lang="en-GB" dirty="0"/>
          </a:p>
          <a:p>
            <a:pPr lvl="1">
              <a:buFont typeface="Times New Roman" pitchFamily="16" charset="0"/>
              <a:buChar char="•"/>
            </a:pPr>
            <a:r>
              <a:rPr lang="en-GB" dirty="0" smtClean="0"/>
              <a:t>Measurement interval for </a:t>
            </a:r>
            <a:r>
              <a:rPr lang="en-GB" dirty="0" err="1" smtClean="0"/>
              <a:t>TechPercentage</a:t>
            </a:r>
            <a:r>
              <a:rPr lang="en-GB" dirty="0" smtClean="0"/>
              <a:t> </a:t>
            </a:r>
            <a:r>
              <a:rPr lang="en-GB" dirty="0"/>
              <a:t>(default </a:t>
            </a:r>
            <a:r>
              <a:rPr lang="en-GB" dirty="0" smtClean="0"/>
              <a:t>value 1000ms)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74368846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Channel Busy Percentage from SAE J2945-1</a:t>
            </a:r>
            <a:endParaRPr lang="en-GB" dirty="0"/>
          </a:p>
        </p:txBody>
      </p:sp>
      <p:sp>
        <p:nvSpPr>
          <p:cNvPr id="9218" name="Rectangle 2"/>
          <p:cNvSpPr>
            <a:spLocks noGrp="1" noChangeArrowheads="1"/>
          </p:cNvSpPr>
          <p:nvPr>
            <p:ph idx="1"/>
          </p:nvPr>
        </p:nvSpPr>
        <p:spPr>
          <a:ln/>
        </p:spPr>
        <p:txBody>
          <a:bodyPr/>
          <a:lstStyle/>
          <a:p>
            <a:pPr marL="0" indent="0"/>
            <a:r>
              <a:rPr lang="en-GB" b="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pic>
        <p:nvPicPr>
          <p:cNvPr id="8" name="Picture 7">
            <a:extLst>
              <a:ext uri="{FF2B5EF4-FFF2-40B4-BE49-F238E27FC236}">
                <a16:creationId xmlns="" xmlns:a16="http://schemas.microsoft.com/office/drawing/2014/main" id="{B5D9C21C-DE87-4B16-A162-D7A84212124C}"/>
              </a:ext>
            </a:extLst>
          </p:cNvPr>
          <p:cNvPicPr>
            <a:picLocks noChangeAspect="1"/>
          </p:cNvPicPr>
          <p:nvPr/>
        </p:nvPicPr>
        <p:blipFill>
          <a:blip r:embed="rId3"/>
          <a:stretch>
            <a:fillRect/>
          </a:stretch>
        </p:blipFill>
        <p:spPr>
          <a:xfrm>
            <a:off x="959112" y="1600200"/>
            <a:ext cx="10394688" cy="4800600"/>
          </a:xfrm>
          <a:prstGeom prst="rect">
            <a:avLst/>
          </a:prstGeom>
        </p:spPr>
      </p:pic>
    </p:spTree>
    <p:extLst>
      <p:ext uri="{BB962C8B-B14F-4D97-AF65-F5344CB8AC3E}">
        <p14:creationId xmlns:p14="http://schemas.microsoft.com/office/powerpoint/2010/main" val="99867461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Busy Ratio from ETSI EN 302 571 v2.1.1</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Fischer - Filippi - Martinez, NXP</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7" name="Picture 6">
            <a:extLst>
              <a:ext uri="{FF2B5EF4-FFF2-40B4-BE49-F238E27FC236}">
                <a16:creationId xmlns="" xmlns:a16="http://schemas.microsoft.com/office/drawing/2014/main" id="{E4D21356-296D-43D6-9F64-971AE22F33FD}"/>
              </a:ext>
            </a:extLst>
          </p:cNvPr>
          <p:cNvPicPr>
            <a:picLocks noChangeAspect="1"/>
          </p:cNvPicPr>
          <p:nvPr/>
        </p:nvPicPr>
        <p:blipFill>
          <a:blip r:embed="rId2"/>
          <a:stretch>
            <a:fillRect/>
          </a:stretch>
        </p:blipFill>
        <p:spPr>
          <a:xfrm>
            <a:off x="495300" y="2057400"/>
            <a:ext cx="11391900" cy="4248150"/>
          </a:xfrm>
          <a:prstGeom prst="rect">
            <a:avLst/>
          </a:prstGeom>
        </p:spPr>
      </p:pic>
    </p:spTree>
    <p:extLst>
      <p:ext uri="{BB962C8B-B14F-4D97-AF65-F5344CB8AC3E}">
        <p14:creationId xmlns:p14="http://schemas.microsoft.com/office/powerpoint/2010/main" val="110512820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E32DB0-3C0E-417B-822E-0B363EC6B320}"/>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 xmlns:a16="http://schemas.microsoft.com/office/drawing/2014/main" id="{A77FD07C-3BAD-437B-A3EC-8A03EC1EE6EF}"/>
              </a:ext>
            </a:extLst>
          </p:cNvPr>
          <p:cNvSpPr>
            <a:spLocks noGrp="1"/>
          </p:cNvSpPr>
          <p:nvPr>
            <p:ph idx="1"/>
          </p:nvPr>
        </p:nvSpPr>
        <p:spPr/>
        <p:txBody>
          <a:bodyPr/>
          <a:lstStyle/>
          <a:p>
            <a:pPr marL="0" indent="0"/>
            <a:r>
              <a:rPr lang="en-US" dirty="0"/>
              <a:t>Do you agree to add the following text into Section 3.2 of SFD?</a:t>
            </a:r>
          </a:p>
          <a:p>
            <a:pPr marL="457200" lvl="1" indent="0"/>
            <a:r>
              <a:rPr lang="en-GB" dirty="0"/>
              <a:t>New parameters shall be defined for the MAC service primitives, for use at NGV stations: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radio environment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radio environment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radio environment status vector</a:t>
            </a:r>
            <a:r>
              <a:rPr lang="en-GB" dirty="0"/>
              <a:t>)</a:t>
            </a:r>
            <a:endParaRPr lang="en-US" dirty="0"/>
          </a:p>
          <a:p>
            <a:r>
              <a:rPr lang="en-US" dirty="0"/>
              <a:t>Y: </a:t>
            </a:r>
            <a:r>
              <a:rPr lang="en-US" dirty="0" smtClean="0"/>
              <a:t>3</a:t>
            </a:r>
            <a:endParaRPr lang="en-US" dirty="0"/>
          </a:p>
          <a:p>
            <a:r>
              <a:rPr lang="en-US" dirty="0"/>
              <a:t>N: </a:t>
            </a:r>
            <a:r>
              <a:rPr lang="en-US" dirty="0" smtClean="0"/>
              <a:t>1</a:t>
            </a:r>
            <a:endParaRPr lang="en-US" dirty="0"/>
          </a:p>
          <a:p>
            <a:r>
              <a:rPr lang="en-US" dirty="0"/>
              <a:t>A: </a:t>
            </a:r>
            <a:r>
              <a:rPr lang="en-US" dirty="0" smtClean="0"/>
              <a:t>22</a:t>
            </a:r>
            <a:endParaRPr lang="en-US" dirty="0"/>
          </a:p>
          <a:p>
            <a:endParaRPr lang="en-US" dirty="0"/>
          </a:p>
          <a:p>
            <a:endParaRPr lang="en-US" dirty="0"/>
          </a:p>
        </p:txBody>
      </p:sp>
      <p:sp>
        <p:nvSpPr>
          <p:cNvPr id="4" name="Slide Number Placeholder 3">
            <a:extLst>
              <a:ext uri="{FF2B5EF4-FFF2-40B4-BE49-F238E27FC236}">
                <a16:creationId xmlns="" xmlns:a16="http://schemas.microsoft.com/office/drawing/2014/main"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 xmlns:a16="http://schemas.microsoft.com/office/drawing/2014/main" id="{3C271323-6A2A-477C-B25F-C2489C17D177}"/>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5535584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E32DB0-3C0E-417B-822E-0B363EC6B32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 xmlns:a16="http://schemas.microsoft.com/office/drawing/2014/main" id="{A77FD07C-3BAD-437B-A3EC-8A03EC1EE6EF}"/>
              </a:ext>
            </a:extLst>
          </p:cNvPr>
          <p:cNvSpPr>
            <a:spLocks noGrp="1"/>
          </p:cNvSpPr>
          <p:nvPr>
            <p:ph idx="1"/>
          </p:nvPr>
        </p:nvSpPr>
        <p:spPr>
          <a:xfrm>
            <a:off x="914401" y="1981201"/>
            <a:ext cx="10361084" cy="4494213"/>
          </a:xfrm>
        </p:spPr>
        <p:txBody>
          <a:bodyPr/>
          <a:lstStyle/>
          <a:p>
            <a:pPr marL="0" indent="0"/>
            <a:r>
              <a:rPr lang="en-US" dirty="0"/>
              <a:t>Do you agree to add the following text into Section 3.2 of SFD?</a:t>
            </a:r>
          </a:p>
          <a:p>
            <a:pPr>
              <a:buFont typeface="Times New Roman" pitchFamily="16" charset="0"/>
              <a:buChar char="•"/>
            </a:pPr>
            <a:r>
              <a:rPr lang="en-GB" b="0" dirty="0"/>
              <a:t>The elements of the Radio Environment Request Vector include:</a:t>
            </a:r>
          </a:p>
          <a:p>
            <a:pPr lvl="1">
              <a:buFont typeface="Times New Roman" pitchFamily="16" charset="0"/>
              <a:buChar char="•"/>
            </a:pPr>
            <a:r>
              <a:rPr lang="en-GB" dirty="0"/>
              <a:t>Transmission format (legacy/NGV, data rate/MCS, repetitions, etc.)</a:t>
            </a:r>
          </a:p>
          <a:p>
            <a:pPr lvl="1">
              <a:buFont typeface="Times New Roman" pitchFamily="16" charset="0"/>
              <a:buChar char="•"/>
            </a:pPr>
            <a:r>
              <a:rPr lang="en-GB" dirty="0"/>
              <a:t>Coding alternatives </a:t>
            </a:r>
            <a:r>
              <a:rPr lang="en-GB" dirty="0" smtClean="0"/>
              <a:t>(BCC</a:t>
            </a:r>
            <a:r>
              <a:rPr lang="en-GB" dirty="0"/>
              <a:t>, LDPC, etc.)</a:t>
            </a:r>
          </a:p>
          <a:p>
            <a:pPr lvl="1">
              <a:buFont typeface="Times New Roman" pitchFamily="16" charset="0"/>
              <a:buChar char="•"/>
            </a:pPr>
            <a:r>
              <a:rPr lang="en-US" dirty="0"/>
              <a:t>Spatial stream alternatives (MIMO, STBC, etc.) </a:t>
            </a:r>
          </a:p>
          <a:p>
            <a:pPr lvl="1">
              <a:buFont typeface="Times New Roman" pitchFamily="16" charset="0"/>
              <a:buChar char="•"/>
            </a:pPr>
            <a:r>
              <a:rPr lang="en-GB" dirty="0"/>
              <a:t>Aggregation alternatives</a:t>
            </a:r>
          </a:p>
          <a:p>
            <a:pPr lvl="1">
              <a:buFont typeface="Times New Roman" pitchFamily="16" charset="0"/>
              <a:buChar char="•"/>
            </a:pPr>
            <a:r>
              <a:rPr lang="en-GB" dirty="0"/>
              <a:t>PHY alternatives (band, channel, power level, etc.)</a:t>
            </a:r>
          </a:p>
          <a:p>
            <a:pPr lvl="1">
              <a:buFont typeface="Times New Roman" pitchFamily="16" charset="0"/>
              <a:buChar char="•"/>
            </a:pPr>
            <a:r>
              <a:rPr lang="en-GB" dirty="0"/>
              <a:t>Expiry time (time after which this MSDU is discarded if not transmitted</a:t>
            </a:r>
            <a:r>
              <a:rPr lang="en-GB" dirty="0" smtClean="0"/>
              <a:t>)</a:t>
            </a:r>
          </a:p>
          <a:p>
            <a:r>
              <a:rPr lang="en-US" dirty="0" smtClean="0"/>
              <a:t>Y</a:t>
            </a:r>
            <a:r>
              <a:rPr lang="en-US" dirty="0"/>
              <a:t>: </a:t>
            </a:r>
            <a:r>
              <a:rPr lang="en-US" dirty="0" smtClean="0"/>
              <a:t>0</a:t>
            </a:r>
            <a:endParaRPr lang="en-US" dirty="0"/>
          </a:p>
          <a:p>
            <a:r>
              <a:rPr lang="en-US" dirty="0"/>
              <a:t>N: </a:t>
            </a:r>
            <a:r>
              <a:rPr lang="en-US" dirty="0" smtClean="0"/>
              <a:t>0</a:t>
            </a:r>
            <a:endParaRPr lang="en-US" dirty="0"/>
          </a:p>
          <a:p>
            <a:r>
              <a:rPr lang="en-US" dirty="0"/>
              <a:t>A: </a:t>
            </a:r>
            <a:r>
              <a:rPr lang="en-US" dirty="0" smtClean="0"/>
              <a:t>(all, not counted)</a:t>
            </a:r>
            <a:endParaRPr lang="en-US" dirty="0"/>
          </a:p>
          <a:p>
            <a:endParaRPr lang="en-US" dirty="0"/>
          </a:p>
          <a:p>
            <a:endParaRPr lang="en-US" dirty="0"/>
          </a:p>
        </p:txBody>
      </p:sp>
      <p:sp>
        <p:nvSpPr>
          <p:cNvPr id="4" name="Slide Number Placeholder 3">
            <a:extLst>
              <a:ext uri="{FF2B5EF4-FFF2-40B4-BE49-F238E27FC236}">
                <a16:creationId xmlns="" xmlns:a16="http://schemas.microsoft.com/office/drawing/2014/main"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 xmlns:a16="http://schemas.microsoft.com/office/drawing/2014/main"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 xmlns:a16="http://schemas.microsoft.com/office/drawing/2014/main" id="{3C271323-6A2A-477C-B25F-C2489C17D177}"/>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599181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E32DB0-3C0E-417B-822E-0B363EC6B32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 xmlns:a16="http://schemas.microsoft.com/office/drawing/2014/main" id="{A77FD07C-3BAD-437B-A3EC-8A03EC1EE6EF}"/>
              </a:ext>
            </a:extLst>
          </p:cNvPr>
          <p:cNvSpPr>
            <a:spLocks noGrp="1"/>
          </p:cNvSpPr>
          <p:nvPr>
            <p:ph idx="1"/>
          </p:nvPr>
        </p:nvSpPr>
        <p:spPr>
          <a:xfrm>
            <a:off x="914401" y="1447800"/>
            <a:ext cx="10361084" cy="5029200"/>
          </a:xfrm>
        </p:spPr>
        <p:txBody>
          <a:bodyPr/>
          <a:lstStyle/>
          <a:p>
            <a:pPr marL="0" indent="0"/>
            <a:r>
              <a:rPr lang="en-US" dirty="0"/>
              <a:t>Do you agree to add the following text into Section 3.2 of SFD?</a:t>
            </a:r>
          </a:p>
          <a:p>
            <a:pPr>
              <a:buFont typeface="Times New Roman" pitchFamily="16" charset="0"/>
              <a:buChar char="•"/>
            </a:pPr>
            <a:r>
              <a:rPr lang="en-GB" b="0" dirty="0"/>
              <a:t>The elements of the Radio Environment Status Vector include:</a:t>
            </a:r>
          </a:p>
          <a:p>
            <a:pPr lvl="1">
              <a:buFont typeface="Times New Roman" pitchFamily="16" charset="0"/>
              <a:buChar char="•"/>
            </a:pPr>
            <a:r>
              <a:rPr lang="en-GB" dirty="0"/>
              <a:t>Transmission format used (legacy/NGV, data rate/MCS)</a:t>
            </a:r>
          </a:p>
          <a:p>
            <a:pPr lvl="1">
              <a:buFont typeface="Times New Roman" pitchFamily="16" charset="0"/>
              <a:buChar char="•"/>
            </a:pPr>
            <a:r>
              <a:rPr lang="en-GB" dirty="0"/>
              <a:t>Coding alternatives used </a:t>
            </a:r>
            <a:r>
              <a:rPr lang="en-GB" dirty="0" smtClean="0"/>
              <a:t>(BCC</a:t>
            </a:r>
            <a:r>
              <a:rPr lang="en-GB" dirty="0"/>
              <a:t>, LDPC, etc.)</a:t>
            </a:r>
          </a:p>
          <a:p>
            <a:pPr lvl="1">
              <a:buFont typeface="Times New Roman" pitchFamily="16" charset="0"/>
              <a:buChar char="•"/>
            </a:pPr>
            <a:r>
              <a:rPr lang="en-US" dirty="0"/>
              <a:t>Spatial stream alternatives used (MIMO, STBC, etc.) </a:t>
            </a:r>
          </a:p>
          <a:p>
            <a:pPr lvl="1">
              <a:buFont typeface="Times New Roman" pitchFamily="16" charset="0"/>
              <a:buChar char="•"/>
            </a:pPr>
            <a:r>
              <a:rPr lang="en-GB" dirty="0" smtClean="0"/>
              <a:t>PHY </a:t>
            </a:r>
            <a:r>
              <a:rPr lang="en-GB" dirty="0"/>
              <a:t>alternatives used (band, channel, etc.)</a:t>
            </a:r>
          </a:p>
          <a:p>
            <a:pPr lvl="1">
              <a:buFont typeface="Times New Roman" pitchFamily="16" charset="0"/>
              <a:buChar char="•"/>
            </a:pPr>
            <a:r>
              <a:rPr lang="en-GB" dirty="0" err="1"/>
              <a:t>ChannelBusyPercentage</a:t>
            </a:r>
            <a:r>
              <a:rPr lang="en-GB" dirty="0"/>
              <a:t> (CBR/CBP) – from the most recent measurement period</a:t>
            </a:r>
          </a:p>
          <a:p>
            <a:pPr lvl="1">
              <a:buFont typeface="Times New Roman" pitchFamily="16" charset="0"/>
              <a:buChar char="•"/>
            </a:pPr>
            <a:r>
              <a:rPr lang="en-US" dirty="0" err="1"/>
              <a:t>TechPercentage</a:t>
            </a:r>
            <a:r>
              <a:rPr lang="en-US" dirty="0"/>
              <a:t> (see 11/19-0783) – from the most recent measurement period</a:t>
            </a:r>
          </a:p>
          <a:p>
            <a:pPr lvl="1">
              <a:buFont typeface="Times New Roman" pitchFamily="16" charset="0"/>
              <a:buChar char="•"/>
            </a:pPr>
            <a:r>
              <a:rPr lang="en-US" dirty="0"/>
              <a:t>Number of stations detected during measurement of Channel Busy and Tech Percentages</a:t>
            </a:r>
            <a:endParaRPr lang="en-GB" dirty="0"/>
          </a:p>
          <a:p>
            <a:r>
              <a:rPr lang="en-US" dirty="0" smtClean="0"/>
              <a:t>Y</a:t>
            </a:r>
            <a:r>
              <a:rPr lang="en-US" dirty="0"/>
              <a:t>: </a:t>
            </a:r>
            <a:r>
              <a:rPr lang="en-US" dirty="0" smtClean="0"/>
              <a:t>(straw poll not taken)</a:t>
            </a:r>
            <a:endParaRPr lang="en-US" dirty="0"/>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 xmlns:a16="http://schemas.microsoft.com/office/drawing/2014/main"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 xmlns:a16="http://schemas.microsoft.com/office/drawing/2014/main" id="{3C271323-6A2A-477C-B25F-C2489C17D177}"/>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931060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E32DB0-3C0E-417B-822E-0B363EC6B320}"/>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 xmlns:a16="http://schemas.microsoft.com/office/drawing/2014/main" id="{A77FD07C-3BAD-437B-A3EC-8A03EC1EE6EF}"/>
              </a:ext>
            </a:extLst>
          </p:cNvPr>
          <p:cNvSpPr>
            <a:spLocks noGrp="1"/>
          </p:cNvSpPr>
          <p:nvPr>
            <p:ph idx="1"/>
          </p:nvPr>
        </p:nvSpPr>
        <p:spPr>
          <a:xfrm>
            <a:off x="914401" y="1981201"/>
            <a:ext cx="10361084" cy="4419599"/>
          </a:xfrm>
        </p:spPr>
        <p:txBody>
          <a:bodyPr/>
          <a:lstStyle/>
          <a:p>
            <a:pPr marL="0" indent="0"/>
            <a:r>
              <a:rPr lang="en-US" dirty="0"/>
              <a:t>Do you agree to add the following text into Section 3.2 of SFD?</a:t>
            </a:r>
          </a:p>
          <a:p>
            <a:pPr marL="0" indent="0"/>
            <a:r>
              <a:rPr lang="en-GB" b="0" dirty="0"/>
              <a:t>The MLME SAP shall be extended with primitives</a:t>
            </a:r>
          </a:p>
          <a:p>
            <a:pPr lvl="1">
              <a:buFont typeface="Arial" panose="020B0604020202020204" pitchFamily="34" charset="0"/>
              <a:buChar char="•"/>
            </a:pPr>
            <a:r>
              <a:rPr lang="en-GB" dirty="0"/>
              <a:t>MLME-</a:t>
            </a:r>
            <a:r>
              <a:rPr lang="en-GB" dirty="0" err="1"/>
              <a:t>AddressChange.request</a:t>
            </a:r>
            <a:r>
              <a:rPr lang="en-GB" dirty="0"/>
              <a:t> (MAC address)</a:t>
            </a:r>
          </a:p>
          <a:p>
            <a:pPr lvl="1">
              <a:buFont typeface="Arial" panose="020B0604020202020204" pitchFamily="34" charset="0"/>
              <a:buChar char="•"/>
            </a:pPr>
            <a:r>
              <a:rPr lang="en-GB" b="0" dirty="0"/>
              <a:t>MLME-</a:t>
            </a:r>
            <a:r>
              <a:rPr lang="en-GB" b="0" dirty="0" err="1"/>
              <a:t>AddressChange.co</a:t>
            </a:r>
            <a:r>
              <a:rPr lang="en-GB" dirty="0" err="1"/>
              <a:t>nfirm</a:t>
            </a:r>
            <a:r>
              <a:rPr lang="en-GB" dirty="0"/>
              <a:t> (accepted, rejected)</a:t>
            </a:r>
            <a:endParaRPr lang="en-GB" b="0" dirty="0"/>
          </a:p>
          <a:p>
            <a:pPr marL="0" indent="0"/>
            <a:endParaRPr lang="en-GB" b="0" dirty="0"/>
          </a:p>
          <a:p>
            <a:pPr marL="0" indent="0"/>
            <a:r>
              <a:rPr lang="en-US" dirty="0"/>
              <a:t>Y: </a:t>
            </a:r>
            <a:r>
              <a:rPr lang="en-US" dirty="0" smtClean="0"/>
              <a:t>3</a:t>
            </a:r>
            <a:endParaRPr lang="en-US" dirty="0"/>
          </a:p>
          <a:p>
            <a:r>
              <a:rPr lang="en-US" dirty="0"/>
              <a:t>N: </a:t>
            </a:r>
            <a:r>
              <a:rPr lang="en-US" dirty="0"/>
              <a:t>0</a:t>
            </a:r>
            <a:endParaRPr lang="en-US" dirty="0"/>
          </a:p>
          <a:p>
            <a:r>
              <a:rPr lang="en-US" dirty="0"/>
              <a:t>A: </a:t>
            </a:r>
            <a:r>
              <a:rPr lang="en-US" dirty="0" smtClean="0"/>
              <a:t>19</a:t>
            </a:r>
            <a:endParaRPr lang="en-US" dirty="0"/>
          </a:p>
          <a:p>
            <a:endParaRPr lang="en-US" dirty="0"/>
          </a:p>
          <a:p>
            <a:endParaRPr lang="en-US" dirty="0"/>
          </a:p>
        </p:txBody>
      </p:sp>
      <p:sp>
        <p:nvSpPr>
          <p:cNvPr id="4" name="Slide Number Placeholder 3">
            <a:extLst>
              <a:ext uri="{FF2B5EF4-FFF2-40B4-BE49-F238E27FC236}">
                <a16:creationId xmlns="" xmlns:a16="http://schemas.microsoft.com/office/drawing/2014/main"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 xmlns:a16="http://schemas.microsoft.com/office/drawing/2014/main" id="{3C271323-6A2A-477C-B25F-C2489C17D177}"/>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862354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The V2X protocol stacks perform several functions that are normally within the 802.11 MAC at higher layers.  Furthermore, the rules that these functions must follow differ between the various, regional V2X standards (SAE, ETSI, etc.).  NGV must provide a means by which these higher layers can provide the necessary control information downward and receive the necessary status information upward.  This is most easily accomplished by modifying the MAC SAP to add V2X-specific parameters to the MAC data service primitives, as well as by some extensions to the MLME SAP.  This cannot be accomplished solely by changes to the MLME SAP because there is no way to </a:t>
            </a:r>
            <a:r>
              <a:rPr lang="en-GB" dirty="0" smtClean="0"/>
              <a:t>achieve fine-grained synchronization between primitives issued at </a:t>
            </a:r>
            <a:r>
              <a:rPr lang="en-GB" dirty="0"/>
              <a:t>the two SAPs.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4401" y="1981201"/>
            <a:ext cx="10361084" cy="4495799"/>
          </a:xfrm>
          <a:ln/>
        </p:spPr>
        <p:txBody>
          <a:bodyPr/>
          <a:lstStyle/>
          <a:p>
            <a:pPr>
              <a:buFont typeface="Arial" panose="020B0604020202020204" pitchFamily="34" charset="0"/>
              <a:buChar char="•"/>
            </a:pPr>
            <a:r>
              <a:rPr lang="en-US" b="0" dirty="0"/>
              <a:t>IEEE 802.11p is used as the access layer of several V2X regional standards such as ITS-G5 in Europe or SAE in the US.  IEEE 802.11bd needs to be an enhancement to this access layer.</a:t>
            </a:r>
          </a:p>
          <a:p>
            <a:pPr>
              <a:buFont typeface="Arial" panose="020B0604020202020204" pitchFamily="34" charset="0"/>
              <a:buChar char="•"/>
            </a:pPr>
            <a:r>
              <a:rPr lang="en-US" b="0" dirty="0"/>
              <a:t>On top of the IEEE 802.11-based access layer, regional standards define a set of rules for decentralized congestion control (DCC), packet generation and dissemination.</a:t>
            </a:r>
          </a:p>
          <a:p>
            <a:pPr lvl="1">
              <a:buFont typeface="Arial" panose="020B0604020202020204" pitchFamily="34" charset="0"/>
              <a:buChar char="•"/>
            </a:pPr>
            <a:r>
              <a:rPr lang="en-US" sz="2400" dirty="0"/>
              <a:t>Many of the specific rules differ between the various regional standards</a:t>
            </a:r>
          </a:p>
          <a:p>
            <a:pPr>
              <a:buFont typeface="Arial" panose="020B0604020202020204" pitchFamily="34" charset="0"/>
              <a:buChar char="•"/>
            </a:pPr>
            <a:r>
              <a:rPr lang="en-US" b="0" dirty="0" err="1"/>
              <a:t>TGbd</a:t>
            </a:r>
            <a:r>
              <a:rPr lang="en-US" b="0" dirty="0"/>
              <a:t> exists to standardize the PHY and MAC layers, collectively referred to </a:t>
            </a:r>
            <a:r>
              <a:rPr lang="en-US" b="0" dirty="0" smtClean="0"/>
              <a:t>by ITS standards as </a:t>
            </a:r>
            <a:r>
              <a:rPr lang="en-US" b="0" dirty="0"/>
              <a:t>the “access layer”, as an enhancement to IEEE 802.11p.  </a:t>
            </a:r>
          </a:p>
          <a:p>
            <a:pPr lvl="1">
              <a:buFont typeface="Arial" panose="020B0604020202020204" pitchFamily="34" charset="0"/>
              <a:buChar char="•"/>
            </a:pPr>
            <a:r>
              <a:rPr lang="en-US" sz="2400" dirty="0"/>
              <a:t>It is necessary for </a:t>
            </a:r>
            <a:r>
              <a:rPr lang="en-US" sz="2400" dirty="0" err="1"/>
              <a:t>TGbd</a:t>
            </a:r>
            <a:r>
              <a:rPr lang="en-US" sz="2400" dirty="0"/>
              <a:t> </a:t>
            </a:r>
            <a:r>
              <a:rPr lang="en-US" sz="2400" dirty="0" smtClean="0"/>
              <a:t>to have  </a:t>
            </a:r>
            <a:r>
              <a:rPr lang="en-US" sz="2400" dirty="0"/>
              <a:t>an appropriate interface to the higher ITS </a:t>
            </a:r>
            <a:r>
              <a:rPr lang="en-US" sz="2400" dirty="0" smtClean="0"/>
              <a:t>layers for both control requests and status reporting</a:t>
            </a:r>
            <a:endParaRPr lang="en-US" sz="2400" b="0"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Problems Using 802.11 MAC Below ITS Higher Layers</a:t>
            </a:r>
          </a:p>
        </p:txBody>
      </p:sp>
      <p:sp>
        <p:nvSpPr>
          <p:cNvPr id="9218" name="Rectangle 2"/>
          <p:cNvSpPr>
            <a:spLocks noGrp="1" noChangeArrowheads="1"/>
          </p:cNvSpPr>
          <p:nvPr>
            <p:ph idx="1"/>
          </p:nvPr>
        </p:nvSpPr>
        <p:spPr>
          <a:xfrm>
            <a:off x="914400" y="1600201"/>
            <a:ext cx="10591800" cy="1905000"/>
          </a:xfrm>
          <a:ln/>
        </p:spPr>
        <p:txBody>
          <a:bodyPr/>
          <a:lstStyle/>
          <a:p>
            <a:pPr>
              <a:buFont typeface="Arial" panose="020B0604020202020204" pitchFamily="34" charset="0"/>
              <a:buChar char="•"/>
            </a:pPr>
            <a:r>
              <a:rPr lang="en-US" b="0" dirty="0"/>
              <a:t>In order to operate using OCB mode, ITS higher layers require access to functions that currently reside solely within the 802.11 MAC and/or PHY</a:t>
            </a:r>
          </a:p>
          <a:p>
            <a:pPr>
              <a:buFont typeface="Arial" panose="020B0604020202020204" pitchFamily="34" charset="0"/>
              <a:buChar char="•"/>
            </a:pPr>
            <a:r>
              <a:rPr lang="en-US" b="0" dirty="0"/>
              <a:t>This necessitates overlap between the bottom ITS layer and the top of the MAC</a:t>
            </a:r>
          </a:p>
          <a:p>
            <a:pPr>
              <a:buFont typeface="Arial" panose="020B0604020202020204" pitchFamily="34" charset="0"/>
              <a:buChar char="•"/>
            </a:pPr>
            <a:r>
              <a:rPr lang="en-US" b="0" dirty="0"/>
              <a:t>An example of this overlap, for the IEEE 1609 protocol, appears below:</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6443140" y="6524625"/>
            <a:ext cx="4246027" cy="180975"/>
          </a:xfrm>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pic>
        <p:nvPicPr>
          <p:cNvPr id="7" name="Picture 6">
            <a:extLst>
              <a:ext uri="{FF2B5EF4-FFF2-40B4-BE49-F238E27FC236}">
                <a16:creationId xmlns="" xmlns:a16="http://schemas.microsoft.com/office/drawing/2014/main" id="{3CB4B047-F483-4362-84A1-1AFB5F86579F}"/>
              </a:ext>
            </a:extLst>
          </p:cNvPr>
          <p:cNvPicPr/>
          <p:nvPr/>
        </p:nvPicPr>
        <p:blipFill>
          <a:blip r:embed="rId3"/>
          <a:stretch>
            <a:fillRect/>
          </a:stretch>
        </p:blipFill>
        <p:spPr>
          <a:xfrm>
            <a:off x="228600" y="3339268"/>
            <a:ext cx="5057730" cy="3339343"/>
          </a:xfrm>
          <a:prstGeom prst="rect">
            <a:avLst/>
          </a:prstGeom>
        </p:spPr>
      </p:pic>
      <p:sp>
        <p:nvSpPr>
          <p:cNvPr id="3" name="Oval 2">
            <a:extLst>
              <a:ext uri="{FF2B5EF4-FFF2-40B4-BE49-F238E27FC236}">
                <a16:creationId xmlns="" xmlns:a16="http://schemas.microsoft.com/office/drawing/2014/main" id="{8436C6D9-71DD-4FE3-8466-8C6BE1B17FF9}"/>
              </a:ext>
            </a:extLst>
          </p:cNvPr>
          <p:cNvSpPr/>
          <p:nvPr/>
        </p:nvSpPr>
        <p:spPr bwMode="auto">
          <a:xfrm>
            <a:off x="4328583" y="4897678"/>
            <a:ext cx="1371600" cy="1006232"/>
          </a:xfrm>
          <a:prstGeom prst="ellipse">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00B050"/>
              </a:solidFill>
              <a:effectLst/>
              <a:latin typeface="Times New Roman" pitchFamily="16" charset="0"/>
              <a:ea typeface="MS Gothic" charset="-128"/>
            </a:endParaRPr>
          </a:p>
        </p:txBody>
      </p:sp>
      <p:sp>
        <p:nvSpPr>
          <p:cNvPr id="8" name="TextBox 7">
            <a:extLst>
              <a:ext uri="{FF2B5EF4-FFF2-40B4-BE49-F238E27FC236}">
                <a16:creationId xmlns="" xmlns:a16="http://schemas.microsoft.com/office/drawing/2014/main" id="{0784DA90-262B-4518-96D6-E5B0F3566247}"/>
              </a:ext>
            </a:extLst>
          </p:cNvPr>
          <p:cNvSpPr txBox="1"/>
          <p:nvPr/>
        </p:nvSpPr>
        <p:spPr>
          <a:xfrm>
            <a:off x="5700183" y="4479796"/>
            <a:ext cx="4871655" cy="830997"/>
          </a:xfrm>
          <a:prstGeom prst="rect">
            <a:avLst/>
          </a:prstGeom>
          <a:noFill/>
        </p:spPr>
        <p:txBody>
          <a:bodyPr wrap="none" rtlCol="0">
            <a:spAutoFit/>
          </a:bodyPr>
          <a:lstStyle/>
          <a:p>
            <a:r>
              <a:rPr lang="en-US" dirty="0">
                <a:solidFill>
                  <a:srgbClr val="00B050"/>
                </a:solidFill>
              </a:rPr>
              <a:t>The bottom of IEEE 1609.4 overlaps</a:t>
            </a:r>
            <a:br>
              <a:rPr lang="en-US" dirty="0">
                <a:solidFill>
                  <a:srgbClr val="00B050"/>
                </a:solidFill>
              </a:rPr>
            </a:br>
            <a:r>
              <a:rPr lang="en-US" dirty="0">
                <a:solidFill>
                  <a:srgbClr val="00B050"/>
                </a:solidFill>
              </a:rPr>
              <a:t>with the top of the IEEE 802.11 MAC</a:t>
            </a:r>
          </a:p>
        </p:txBody>
      </p:sp>
      <p:sp>
        <p:nvSpPr>
          <p:cNvPr id="9" name="TextBox 8">
            <a:extLst>
              <a:ext uri="{FF2B5EF4-FFF2-40B4-BE49-F238E27FC236}">
                <a16:creationId xmlns="" xmlns:a16="http://schemas.microsoft.com/office/drawing/2014/main" id="{E0F759FB-2AC1-44CD-81E9-4630D2212A06}"/>
              </a:ext>
            </a:extLst>
          </p:cNvPr>
          <p:cNvSpPr txBox="1"/>
          <p:nvPr/>
        </p:nvSpPr>
        <p:spPr>
          <a:xfrm>
            <a:off x="4800600" y="3733718"/>
            <a:ext cx="6937155" cy="461665"/>
          </a:xfrm>
          <a:prstGeom prst="rect">
            <a:avLst/>
          </a:prstGeom>
          <a:noFill/>
        </p:spPr>
        <p:txBody>
          <a:bodyPr wrap="none" rtlCol="0">
            <a:spAutoFit/>
          </a:bodyPr>
          <a:lstStyle/>
          <a:p>
            <a:r>
              <a:rPr lang="en-US" b="1" i="1" dirty="0">
                <a:solidFill>
                  <a:schemeClr val="tx1"/>
                </a:solidFill>
              </a:rPr>
              <a:t>Diagram copied from 11-19/0752r0 by Justin McNew</a:t>
            </a:r>
          </a:p>
        </p:txBody>
      </p:sp>
      <p:sp>
        <p:nvSpPr>
          <p:cNvPr id="12" name="Arrow: Left 11">
            <a:extLst>
              <a:ext uri="{FF2B5EF4-FFF2-40B4-BE49-F238E27FC236}">
                <a16:creationId xmlns="" xmlns:a16="http://schemas.microsoft.com/office/drawing/2014/main" id="{090C5406-6879-4648-B63A-A7257E16169B}"/>
              </a:ext>
            </a:extLst>
          </p:cNvPr>
          <p:cNvSpPr/>
          <p:nvPr/>
        </p:nvSpPr>
        <p:spPr bwMode="auto">
          <a:xfrm rot="1039066">
            <a:off x="5045611" y="5731132"/>
            <a:ext cx="2669625" cy="278648"/>
          </a:xfrm>
          <a:prstGeom prst="leftArrow">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 xmlns:a16="http://schemas.microsoft.com/office/drawing/2014/main" id="{13F09D75-3583-48CB-A38D-55D9E47FE843}"/>
              </a:ext>
            </a:extLst>
          </p:cNvPr>
          <p:cNvSpPr txBox="1"/>
          <p:nvPr/>
        </p:nvSpPr>
        <p:spPr>
          <a:xfrm>
            <a:off x="7690044" y="6015335"/>
            <a:ext cx="2901756" cy="461665"/>
          </a:xfrm>
          <a:prstGeom prst="rect">
            <a:avLst/>
          </a:prstGeom>
          <a:noFill/>
        </p:spPr>
        <p:txBody>
          <a:bodyPr wrap="none" rtlCol="0">
            <a:spAutoFit/>
          </a:bodyPr>
          <a:lstStyle/>
          <a:p>
            <a:r>
              <a:rPr lang="en-US" dirty="0">
                <a:solidFill>
                  <a:srgbClr val="FF0000"/>
                </a:solidFill>
              </a:rPr>
              <a:t>Magic Happens Here!</a:t>
            </a:r>
          </a:p>
        </p:txBody>
      </p:sp>
      <p:sp>
        <p:nvSpPr>
          <p:cNvPr id="13" name="Oval 12">
            <a:extLst>
              <a:ext uri="{FF2B5EF4-FFF2-40B4-BE49-F238E27FC236}">
                <a16:creationId xmlns="" xmlns:a16="http://schemas.microsoft.com/office/drawing/2014/main" id="{C61714AA-DE92-4231-9744-7DBED1FA6111}"/>
              </a:ext>
            </a:extLst>
          </p:cNvPr>
          <p:cNvSpPr/>
          <p:nvPr/>
        </p:nvSpPr>
        <p:spPr bwMode="auto">
          <a:xfrm>
            <a:off x="4495800" y="5146338"/>
            <a:ext cx="388237" cy="32891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0897890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802.11bd Needs to Provide to Upper Layers</a:t>
            </a:r>
          </a:p>
        </p:txBody>
      </p:sp>
      <p:sp>
        <p:nvSpPr>
          <p:cNvPr id="9218" name="Rectangle 2"/>
          <p:cNvSpPr>
            <a:spLocks noGrp="1" noChangeArrowheads="1"/>
          </p:cNvSpPr>
          <p:nvPr>
            <p:ph idx="1"/>
          </p:nvPr>
        </p:nvSpPr>
        <p:spPr>
          <a:xfrm>
            <a:off x="914401" y="1524000"/>
            <a:ext cx="10361084" cy="4953000"/>
          </a:xfrm>
          <a:ln/>
        </p:spPr>
        <p:txBody>
          <a:bodyPr/>
          <a:lstStyle/>
          <a:p>
            <a:pPr>
              <a:buFont typeface="Arial" panose="020B0604020202020204" pitchFamily="34" charset="0"/>
              <a:buChar char="•"/>
            </a:pPr>
            <a:r>
              <a:rPr lang="en-US" b="0" dirty="0"/>
              <a:t>802.11bd needs to be a standard </a:t>
            </a:r>
            <a:r>
              <a:rPr lang="en-US" b="0" dirty="0" smtClean="0"/>
              <a:t>that exposes a range of </a:t>
            </a:r>
            <a:r>
              <a:rPr lang="en-US" b="0" dirty="0"/>
              <a:t>parameters and encoding options, providing a toolbox that can support a wide range of regional deployment configurations.  For example:</a:t>
            </a:r>
          </a:p>
          <a:p>
            <a:pPr lvl="1">
              <a:buFont typeface="Arial" panose="020B0604020202020204" pitchFamily="34" charset="0"/>
              <a:buChar char="•"/>
            </a:pPr>
            <a:r>
              <a:rPr lang="en-US" dirty="0"/>
              <a:t>ITS-G5 requires IEEE 802.11p PPDUs to be encoded with QPSK ½ (6 Mb/s transmit rate), whereas SAE adjusts the data rate based on congestion level</a:t>
            </a:r>
          </a:p>
          <a:p>
            <a:pPr lvl="1">
              <a:buFont typeface="Arial" panose="020B0604020202020204" pitchFamily="34" charset="0"/>
              <a:buChar char="•"/>
            </a:pPr>
            <a:r>
              <a:rPr lang="en-US" dirty="0"/>
              <a:t>ITS-G5 the CAM message is triggered by vehicle dynamics (“enough” change in location, heading, or speed) while SAE transmissions often use periodic transmission (at 10 Hz)</a:t>
            </a:r>
          </a:p>
          <a:p>
            <a:pPr>
              <a:buFont typeface="Arial" panose="020B0604020202020204" pitchFamily="34" charset="0"/>
              <a:buChar char="•"/>
            </a:pPr>
            <a:r>
              <a:rPr lang="en-US" b="0" dirty="0"/>
              <a:t>Today, 802.11 does not provide a means by which higher layers can control things such as data rate/format (MCS) on an MPDU-by-MPDU basis.</a:t>
            </a:r>
          </a:p>
          <a:p>
            <a:pPr>
              <a:buFont typeface="Arial" panose="020B0604020202020204" pitchFamily="34" charset="0"/>
              <a:buChar char="•"/>
            </a:pPr>
            <a:r>
              <a:rPr lang="en-US" b="0" dirty="0"/>
              <a:t>802.11bd also needs to provide status to the ITS layers about the current state of the dynamic, rapidly-varying radio environment</a:t>
            </a:r>
          </a:p>
          <a:p>
            <a:pPr>
              <a:buFont typeface="Arial" panose="020B0604020202020204" pitchFamily="34" charset="0"/>
              <a:buChar char="•"/>
            </a:pPr>
            <a:r>
              <a:rPr lang="en-US" b="0" dirty="0"/>
              <a:t>ITS protocols need to be able to change the station MAC address, but today 802.11 does not provide a means to do this (other than by a full MAC reset)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14107489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Providing Access to the NGV Toolbox</a:t>
            </a:r>
          </a:p>
        </p:txBody>
      </p:sp>
      <p:sp>
        <p:nvSpPr>
          <p:cNvPr id="9218" name="Rectangle 2"/>
          <p:cNvSpPr>
            <a:spLocks noGrp="1" noChangeArrowheads="1"/>
          </p:cNvSpPr>
          <p:nvPr>
            <p:ph idx="1"/>
          </p:nvPr>
        </p:nvSpPr>
        <p:spPr>
          <a:xfrm>
            <a:off x="914401" y="1981201"/>
            <a:ext cx="10361084" cy="4543424"/>
          </a:xfrm>
          <a:ln/>
        </p:spPr>
        <p:txBody>
          <a:bodyPr/>
          <a:lstStyle/>
          <a:p>
            <a:pPr>
              <a:buFont typeface="Times New Roman" pitchFamily="16" charset="0"/>
              <a:buChar char="•"/>
            </a:pPr>
            <a:r>
              <a:rPr lang="en-GB" b="0" dirty="0"/>
              <a:t>The most appropriate means by which to provide higher layers with access to this “NGV Toolbox”, and to radio environment status, is by extending the MAC Data Service.</a:t>
            </a:r>
          </a:p>
          <a:p>
            <a:pPr lvl="1">
              <a:buFont typeface="Times New Roman" pitchFamily="16" charset="0"/>
              <a:buChar char="•"/>
            </a:pPr>
            <a:r>
              <a:rPr lang="en-GB" dirty="0"/>
              <a:t>The MLME SAP is not appropriate because it has no sense of time, and it is not possible to synchronize the effects of primitives at the MLME SAP with those at the MAC SAP.</a:t>
            </a:r>
          </a:p>
          <a:p>
            <a:pPr lvl="1">
              <a:buFont typeface="Times New Roman" pitchFamily="16" charset="0"/>
              <a:buChar char="•"/>
            </a:pPr>
            <a:r>
              <a:rPr lang="en-GB" b="0" dirty="0"/>
              <a:t>Creation of a new SAP would be possible, but </a:t>
            </a:r>
            <a:r>
              <a:rPr lang="en-GB" dirty="0"/>
              <a:t>is much more complex and does not appear to provide any advantages.</a:t>
            </a:r>
          </a:p>
          <a:p>
            <a:pPr lvl="1">
              <a:buFont typeface="Times New Roman" pitchFamily="16" charset="0"/>
              <a:buChar char="•"/>
            </a:pPr>
            <a:r>
              <a:rPr lang="en-GB" dirty="0"/>
              <a:t>Leaving this issue to solutions outside of the standard is almost certain to result in “no” votes at SA ballot (and, </a:t>
            </a:r>
            <a:r>
              <a:rPr lang="en-GB" dirty="0" smtClean="0"/>
              <a:t>perhaps, </a:t>
            </a:r>
            <a:r>
              <a:rPr lang="en-GB" dirty="0"/>
              <a:t>letter ballot).  </a:t>
            </a:r>
          </a:p>
          <a:p>
            <a:pPr>
              <a:buFont typeface="Times New Roman" pitchFamily="16" charset="0"/>
              <a:buChar char="•"/>
            </a:pPr>
            <a:r>
              <a:rPr lang="en-GB" b="0" dirty="0"/>
              <a:t>There are some NGV-related </a:t>
            </a:r>
            <a:r>
              <a:rPr lang="en-GB" b="0" dirty="0" smtClean="0"/>
              <a:t>functions that </a:t>
            </a:r>
            <a:r>
              <a:rPr lang="en-GB" b="0" dirty="0"/>
              <a:t>are appropriate to </a:t>
            </a:r>
            <a:r>
              <a:rPr lang="en-GB" b="0" dirty="0" smtClean="0"/>
              <a:t>invoke via </a:t>
            </a:r>
            <a:r>
              <a:rPr lang="en-GB" b="0" dirty="0"/>
              <a:t>extensions to the MLME SAP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524625"/>
            <a:ext cx="4246027" cy="180975"/>
          </a:xfrm>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30423880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Extending the MAC Data Service Primitives</a:t>
            </a:r>
          </a:p>
        </p:txBody>
      </p:sp>
      <p:sp>
        <p:nvSpPr>
          <p:cNvPr id="9218" name="Rectangle 2"/>
          <p:cNvSpPr>
            <a:spLocks noGrp="1" noChangeArrowheads="1"/>
          </p:cNvSpPr>
          <p:nvPr>
            <p:ph idx="1"/>
          </p:nvPr>
        </p:nvSpPr>
        <p:spPr>
          <a:xfrm>
            <a:off x="914401" y="1981201"/>
            <a:ext cx="10361084" cy="4419599"/>
          </a:xfrm>
          <a:ln/>
        </p:spPr>
        <p:txBody>
          <a:bodyPr/>
          <a:lstStyle/>
          <a:p>
            <a:pPr>
              <a:buFont typeface="Times New Roman" pitchFamily="16" charset="0"/>
              <a:buChar char="•"/>
            </a:pPr>
            <a:r>
              <a:rPr lang="en-GB" b="0" dirty="0"/>
              <a:t>The best way to extend MAC Data Service is to define a new, NGV-specific parameter to each of the MAC Data Service primitives: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radio environment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radio environment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radio environment status vector</a:t>
            </a:r>
            <a:r>
              <a:rPr lang="en-GB" dirty="0"/>
              <a:t>)</a:t>
            </a:r>
          </a:p>
          <a:p>
            <a:pPr>
              <a:buFont typeface="Times New Roman" pitchFamily="16" charset="0"/>
              <a:buChar char="•"/>
            </a:pPr>
            <a:r>
              <a:rPr lang="en-GB" b="0" dirty="0"/>
              <a:t>A radio environment {request/status} vector parameter shall be present at NGV stations and absent otherwise.</a:t>
            </a:r>
          </a:p>
          <a:p>
            <a:pPr lvl="1">
              <a:buFont typeface="Times New Roman" pitchFamily="16" charset="0"/>
              <a:buChar char="•"/>
            </a:pPr>
            <a:r>
              <a:rPr lang="en-GB" b="0" dirty="0"/>
              <a:t>By defining the new parameter as a vector, and describing the elements of these vectors in separate sub-clauses, the editorial impact on existing clause 5 text is minimized.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5716217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Radio Environment Request Vector Contents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b="0" dirty="0"/>
              <a:t>The Radio Environment Request Vector allows the higher layers to control the </a:t>
            </a:r>
            <a:r>
              <a:rPr lang="en-GB" b="0" dirty="0" smtClean="0"/>
              <a:t>format, encoding, and MPDU handling for </a:t>
            </a:r>
            <a:r>
              <a:rPr lang="en-GB" b="0" dirty="0"/>
              <a:t>the 802.11bd transmission</a:t>
            </a:r>
          </a:p>
          <a:p>
            <a:pPr>
              <a:buFont typeface="Times New Roman" pitchFamily="16" charset="0"/>
              <a:buChar char="•"/>
            </a:pPr>
            <a:r>
              <a:rPr lang="en-GB" b="0" dirty="0"/>
              <a:t>The elements of the Radio Environment Request Vector include:</a:t>
            </a:r>
          </a:p>
          <a:p>
            <a:pPr lvl="1">
              <a:buFont typeface="Times New Roman" pitchFamily="16" charset="0"/>
              <a:buChar char="•"/>
            </a:pPr>
            <a:r>
              <a:rPr lang="en-GB" b="0" dirty="0" smtClean="0"/>
              <a:t>Transmission format (legacy/NGV, </a:t>
            </a:r>
            <a:r>
              <a:rPr lang="en-GB" dirty="0"/>
              <a:t>data rate/</a:t>
            </a:r>
            <a:r>
              <a:rPr lang="en-GB" dirty="0" smtClean="0"/>
              <a:t>MCS, repetitions, etc.</a:t>
            </a:r>
            <a:r>
              <a:rPr lang="en-GB" b="0" dirty="0" smtClean="0"/>
              <a:t>)</a:t>
            </a:r>
          </a:p>
          <a:p>
            <a:pPr lvl="1">
              <a:buFont typeface="Times New Roman" pitchFamily="16" charset="0"/>
              <a:buChar char="•"/>
            </a:pPr>
            <a:r>
              <a:rPr lang="en-GB" dirty="0" smtClean="0"/>
              <a:t>Coding alternatives (BCC, LDPC, etc.)</a:t>
            </a:r>
          </a:p>
          <a:p>
            <a:pPr lvl="1">
              <a:buFont typeface="Times New Roman" pitchFamily="16" charset="0"/>
              <a:buChar char="•"/>
            </a:pPr>
            <a:r>
              <a:rPr lang="en-US" dirty="0"/>
              <a:t>S</a:t>
            </a:r>
            <a:r>
              <a:rPr lang="en-US" dirty="0" smtClean="0"/>
              <a:t>patial stream alternatives (MIMO, STBC, etc.) </a:t>
            </a:r>
          </a:p>
          <a:p>
            <a:pPr lvl="1">
              <a:buFont typeface="Times New Roman" pitchFamily="16" charset="0"/>
              <a:buChar char="•"/>
            </a:pPr>
            <a:r>
              <a:rPr lang="en-GB" dirty="0" smtClean="0"/>
              <a:t>Aggregation alternatives</a:t>
            </a:r>
          </a:p>
          <a:p>
            <a:pPr lvl="1">
              <a:buFont typeface="Times New Roman" pitchFamily="16" charset="0"/>
              <a:buChar char="•"/>
            </a:pPr>
            <a:r>
              <a:rPr lang="en-GB" dirty="0" smtClean="0"/>
              <a:t>PHY alternatives (band, channel, transmit power level, etc.)</a:t>
            </a:r>
          </a:p>
          <a:p>
            <a:pPr lvl="1">
              <a:buFont typeface="Times New Roman" pitchFamily="16" charset="0"/>
              <a:buChar char="•"/>
            </a:pPr>
            <a:r>
              <a:rPr lang="en-GB" dirty="0" smtClean="0"/>
              <a:t>Expiry time (time after which this MSDU is discarded if not transmitted)</a:t>
            </a:r>
          </a:p>
          <a:p>
            <a:pPr lvl="1">
              <a:buFont typeface="Times New Roman" pitchFamily="16" charset="0"/>
              <a:buChar char="•"/>
            </a:pPr>
            <a:r>
              <a:rPr lang="en-US" dirty="0" smtClean="0"/>
              <a:t>… </a:t>
            </a:r>
            <a:r>
              <a:rPr lang="en-US" dirty="0"/>
              <a:t>whatever else needs to be controlled </a:t>
            </a:r>
            <a:r>
              <a:rPr lang="en-US" dirty="0" smtClean="0"/>
              <a:t>within the </a:t>
            </a:r>
            <a:r>
              <a:rPr lang="en-US" dirty="0"/>
              <a:t>NGV MAC and PHY </a:t>
            </a:r>
            <a:r>
              <a:rPr lang="en-US" dirty="0" smtClean="0"/>
              <a:t>functionality)</a:t>
            </a:r>
            <a:endParaRPr lang="en-US" dirty="0"/>
          </a:p>
          <a:p>
            <a:pPr>
              <a:buFont typeface="Times New Roman" pitchFamily="16" charset="0"/>
              <a:buChar char="•"/>
            </a:pPr>
            <a:r>
              <a:rPr lang="en-GB" b="0" dirty="0"/>
              <a:t>A value that permits selection within the MAC should exist for each element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379068672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Radio Environment Status Vector Contents</a:t>
            </a:r>
          </a:p>
        </p:txBody>
      </p:sp>
      <p:sp>
        <p:nvSpPr>
          <p:cNvPr id="9218" name="Rectangle 2"/>
          <p:cNvSpPr>
            <a:spLocks noGrp="1" noChangeArrowheads="1"/>
          </p:cNvSpPr>
          <p:nvPr>
            <p:ph idx="1"/>
          </p:nvPr>
        </p:nvSpPr>
        <p:spPr>
          <a:xfrm>
            <a:off x="914401" y="1981201"/>
            <a:ext cx="10361084" cy="4495799"/>
          </a:xfrm>
          <a:ln/>
        </p:spPr>
        <p:txBody>
          <a:bodyPr/>
          <a:lstStyle/>
          <a:p>
            <a:pPr>
              <a:buFont typeface="Times New Roman" pitchFamily="16" charset="0"/>
              <a:buChar char="•"/>
            </a:pPr>
            <a:r>
              <a:rPr lang="en-GB" b="0" dirty="0"/>
              <a:t>The Radio Environment Status Vector provides to the higher layers status about the current radio environment and the most recent 802.11bd reception</a:t>
            </a:r>
          </a:p>
          <a:p>
            <a:pPr>
              <a:buFont typeface="Times New Roman" pitchFamily="16" charset="0"/>
              <a:buChar char="•"/>
            </a:pPr>
            <a:r>
              <a:rPr lang="en-GB" b="0" dirty="0"/>
              <a:t>The elements of the Radio Environment Status Vector include:</a:t>
            </a:r>
          </a:p>
          <a:p>
            <a:pPr lvl="1">
              <a:buFont typeface="Times New Roman" pitchFamily="16" charset="0"/>
              <a:buChar char="•"/>
            </a:pPr>
            <a:r>
              <a:rPr lang="en-GB" dirty="0"/>
              <a:t>Transmission format </a:t>
            </a:r>
            <a:r>
              <a:rPr lang="en-GB" dirty="0" smtClean="0"/>
              <a:t>used (</a:t>
            </a:r>
            <a:r>
              <a:rPr lang="en-GB" dirty="0"/>
              <a:t>legacy/</a:t>
            </a:r>
            <a:r>
              <a:rPr lang="en-GB" dirty="0" smtClean="0"/>
              <a:t>NGV, data </a:t>
            </a:r>
            <a:r>
              <a:rPr lang="en-GB" dirty="0"/>
              <a:t>rate/</a:t>
            </a:r>
            <a:r>
              <a:rPr lang="en-GB" dirty="0" smtClean="0"/>
              <a:t>MCS)</a:t>
            </a:r>
            <a:endParaRPr lang="en-GB" dirty="0"/>
          </a:p>
          <a:p>
            <a:pPr lvl="1">
              <a:buFont typeface="Times New Roman" pitchFamily="16" charset="0"/>
              <a:buChar char="•"/>
            </a:pPr>
            <a:r>
              <a:rPr lang="en-GB" dirty="0" smtClean="0"/>
              <a:t>Coding alternatives used (BCC</a:t>
            </a:r>
            <a:r>
              <a:rPr lang="en-GB" dirty="0"/>
              <a:t>, LDPC, etc.)</a:t>
            </a:r>
          </a:p>
          <a:p>
            <a:pPr lvl="1">
              <a:buFont typeface="Times New Roman" pitchFamily="16" charset="0"/>
              <a:buChar char="•"/>
            </a:pPr>
            <a:r>
              <a:rPr lang="en-US" dirty="0"/>
              <a:t>S</a:t>
            </a:r>
            <a:r>
              <a:rPr lang="en-US" dirty="0" smtClean="0"/>
              <a:t>patial </a:t>
            </a:r>
            <a:r>
              <a:rPr lang="en-US" dirty="0"/>
              <a:t>stream </a:t>
            </a:r>
            <a:r>
              <a:rPr lang="en-US" dirty="0" smtClean="0"/>
              <a:t>alternatives used </a:t>
            </a:r>
            <a:r>
              <a:rPr lang="en-US" dirty="0"/>
              <a:t>(MIMO, STBC, etc.) </a:t>
            </a:r>
            <a:endParaRPr lang="en-GB" dirty="0" smtClean="0"/>
          </a:p>
          <a:p>
            <a:pPr lvl="1">
              <a:buFont typeface="Times New Roman" pitchFamily="16" charset="0"/>
              <a:buChar char="•"/>
            </a:pPr>
            <a:r>
              <a:rPr lang="en-GB" dirty="0"/>
              <a:t>PHY </a:t>
            </a:r>
            <a:r>
              <a:rPr lang="en-GB" dirty="0" smtClean="0"/>
              <a:t>alternatives used </a:t>
            </a:r>
            <a:r>
              <a:rPr lang="en-GB" dirty="0"/>
              <a:t>(band, </a:t>
            </a:r>
            <a:r>
              <a:rPr lang="en-GB" dirty="0" smtClean="0"/>
              <a:t>channel, </a:t>
            </a:r>
            <a:r>
              <a:rPr lang="en-GB" dirty="0"/>
              <a:t>etc.</a:t>
            </a:r>
            <a:r>
              <a:rPr lang="en-GB" dirty="0" smtClean="0"/>
              <a:t>)</a:t>
            </a:r>
            <a:endParaRPr lang="en-GB" dirty="0"/>
          </a:p>
          <a:p>
            <a:pPr lvl="1">
              <a:buFont typeface="Times New Roman" pitchFamily="16" charset="0"/>
              <a:buChar char="•"/>
            </a:pPr>
            <a:r>
              <a:rPr lang="en-GB" dirty="0" err="1"/>
              <a:t>ChannelBusyPercentage</a:t>
            </a:r>
            <a:r>
              <a:rPr lang="en-GB" dirty="0"/>
              <a:t> (CBR/CBP) – from the most recent measurement period</a:t>
            </a:r>
          </a:p>
          <a:p>
            <a:pPr lvl="1">
              <a:buFont typeface="Times New Roman" pitchFamily="16" charset="0"/>
              <a:buChar char="•"/>
            </a:pPr>
            <a:r>
              <a:rPr lang="en-US" dirty="0" err="1"/>
              <a:t>TechPercentage</a:t>
            </a:r>
            <a:r>
              <a:rPr lang="en-US" dirty="0"/>
              <a:t> (see 11/19-0783) – from the most recent measurement period</a:t>
            </a:r>
          </a:p>
          <a:p>
            <a:pPr lvl="1">
              <a:buFont typeface="Times New Roman" pitchFamily="16" charset="0"/>
              <a:buChar char="•"/>
            </a:pPr>
            <a:r>
              <a:rPr lang="en-US" dirty="0"/>
              <a:t>Number of stations detected during measurement of Channel Busy and Tech Percentages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64325907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1772</TotalTime>
  <Words>2146</Words>
  <Application>Microsoft Macintosh PowerPoint</Application>
  <PresentationFormat>Custom</PresentationFormat>
  <Paragraphs>225</Paragraphs>
  <Slides>17</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Document</vt:lpstr>
      <vt:lpstr>MAC Service Updates for NGV</vt:lpstr>
      <vt:lpstr>Abstract</vt:lpstr>
      <vt:lpstr>Introduction</vt:lpstr>
      <vt:lpstr>Problems Using 802.11 MAC Below ITS Higher Layers</vt:lpstr>
      <vt:lpstr>What 802.11bd Needs to Provide to Upper Layers</vt:lpstr>
      <vt:lpstr>Providing Access to the NGV Toolbox</vt:lpstr>
      <vt:lpstr>Extending the MAC Data Service Primitives</vt:lpstr>
      <vt:lpstr>Radio Environment Request Vector Contents</vt:lpstr>
      <vt:lpstr>Radio Environment Status Vector Contents</vt:lpstr>
      <vt:lpstr>MLME SAP Extension</vt:lpstr>
      <vt:lpstr>Additional Attributes in 802.11bd MIB</vt:lpstr>
      <vt:lpstr>Channel Busy Percentage from SAE J2945-1</vt:lpstr>
      <vt:lpstr>Channel Busy Ratio from ETSI EN 302 571 v2.1.1</vt:lpstr>
      <vt:lpstr>Straw Poll #1</vt:lpstr>
      <vt:lpstr>Straw Poll #2</vt:lpstr>
      <vt:lpstr>Straw Poll #3</vt:lpstr>
      <vt:lpstr>Straw Poll #4</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Service Updates for NGV</dc:title>
  <dc:creator>Michael Fischer</dc:creator>
  <cp:lastModifiedBy>Michael Fischer</cp:lastModifiedBy>
  <cp:revision>48</cp:revision>
  <cp:lastPrinted>1601-01-01T00:00:00Z</cp:lastPrinted>
  <dcterms:created xsi:type="dcterms:W3CDTF">2019-02-18T03:41:04Z</dcterms:created>
  <dcterms:modified xsi:type="dcterms:W3CDTF">2019-05-16T14:27:08Z</dcterms:modified>
</cp:coreProperties>
</file>